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comments/comment1.xml" ContentType="application/vnd.openxmlformats-officedocument.presentationml.comment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1414" r:id="rId2"/>
    <p:sldId id="1475" r:id="rId3"/>
    <p:sldId id="1462" r:id="rId4"/>
    <p:sldId id="1442" r:id="rId5"/>
    <p:sldId id="1476" r:id="rId6"/>
    <p:sldId id="1483" r:id="rId7"/>
    <p:sldId id="1482" r:id="rId8"/>
    <p:sldId id="1479" r:id="rId9"/>
    <p:sldId id="1480" r:id="rId10"/>
    <p:sldId id="1484" r:id="rId11"/>
    <p:sldId id="1443" r:id="rId12"/>
    <p:sldId id="1459" r:id="rId13"/>
    <p:sldId id="145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D" initials="CD" lastIdx="20" clrIdx="0">
    <p:extLst>
      <p:ext uri="{19B8F6BF-5375-455C-9EA6-DF929625EA0E}">
        <p15:presenceInfo xmlns:p15="http://schemas.microsoft.com/office/powerpoint/2012/main" userId="7aa6f9c3fd0dda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ED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4660"/>
  </p:normalViewPr>
  <p:slideViewPr>
    <p:cSldViewPr snapToGrid="0">
      <p:cViewPr varScale="1">
        <p:scale>
          <a:sx n="109" d="100"/>
          <a:sy n="109" d="100"/>
        </p:scale>
        <p:origin x="216" y="6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3T23:06:39.012" idx="3">
    <p:pos x="10" y="10"/>
    <p:text>Here Iam</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9/22/25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9/22/25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9/22/25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9/22/25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9/22/25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9/22/25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9/22/25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9/22/25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yNtid3wdDWA&amp;list=RDyNtid3wdDWA&amp;start_radio=1&amp;ab_channel=GaiseBaba" TargetMode="External"/><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hyperlink" Target="https://www.youtube.com/watch?v=a-wWKL-7Mrg"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exo32_15_35.htm" TargetMode="Externa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94500" y="67945"/>
            <a:ext cx="5070474" cy="3491683"/>
          </a:xfrm>
        </p:spPr>
        <p:txBody>
          <a:bodyPr/>
          <a:lstStyle/>
          <a:p>
            <a:pPr algn="ctr"/>
            <a:r>
              <a:rPr lang="en-US" altLang="zh-CN" sz="4600" b="1" dirty="0">
                <a:solidFill>
                  <a:srgbClr val="FF0000"/>
                </a:solidFill>
                <a:latin typeface="DFKai-SB" panose="03000509000000000000" pitchFamily="65" charset="-120"/>
                <a:ea typeface="DFKai-SB" panose="03000509000000000000" pitchFamily="65" charset="-120"/>
              </a:rPr>
              <a:t>Exodus </a:t>
            </a:r>
            <a:r>
              <a:rPr lang="zh-CN" altLang="en-US" sz="4600" b="1" dirty="0">
                <a:solidFill>
                  <a:srgbClr val="FF0000"/>
                </a:solidFill>
                <a:latin typeface="DFKai-SB" panose="03000509000000000000" pitchFamily="65" charset="-120"/>
                <a:ea typeface="DFKai-SB" panose="03000509000000000000" pitchFamily="65" charset="-120"/>
              </a:rPr>
              <a:t>出埃及記</a:t>
            </a:r>
            <a:r>
              <a:rPr lang="en-US" altLang="zh-CN" sz="4600" b="1" dirty="0">
                <a:solidFill>
                  <a:srgbClr val="FF0000"/>
                </a:solidFill>
                <a:latin typeface="DFKai-SB" panose="03000509000000000000" pitchFamily="65" charset="-120"/>
                <a:ea typeface="DFKai-SB" panose="03000509000000000000" pitchFamily="65" charset="-120"/>
              </a:rPr>
              <a:t> 32:15-35</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r>
              <a:rPr lang="en-US" sz="3200" b="1" dirty="0">
                <a:solidFill>
                  <a:srgbClr val="3366FF"/>
                </a:solidFill>
              </a:rPr>
              <a:t>Consequence of Sin</a:t>
            </a:r>
            <a:br>
              <a:rPr lang="zh-CN" altLang="en-US" sz="4600" b="1" dirty="0">
                <a:solidFill>
                  <a:srgbClr val="FF0000"/>
                </a:solidFill>
                <a:latin typeface="DFKai-SB" panose="03000509000000000000" pitchFamily="65" charset="-120"/>
                <a:ea typeface="DFKai-SB" panose="03000509000000000000" pitchFamily="65" charset="-120"/>
              </a:rPr>
            </a:br>
            <a:r>
              <a:rPr lang="en-US" altLang="zh-CN" sz="4600" b="1" dirty="0">
                <a:solidFill>
                  <a:srgbClr val="FF0000"/>
                </a:solidFill>
                <a:latin typeface="DFKai-SB" panose="03000509000000000000" pitchFamily="65" charset="-120"/>
                <a:ea typeface="DFKai-SB" panose="03000509000000000000" pitchFamily="65" charset="-120"/>
              </a:rPr>
              <a:t> </a:t>
            </a:r>
            <a:endParaRPr lang="zh-CN" altLang="en-US" sz="4600" b="1" dirty="0">
              <a:solidFill>
                <a:srgbClr val="FF0000"/>
              </a:solidFill>
              <a:latin typeface="DFKai-SB" panose="03000509000000000000" pitchFamily="65" charset="-120"/>
              <a:ea typeface="DFKai-SB" panose="03000509000000000000" pitchFamily="65" charset="-120"/>
            </a:endParaRPr>
          </a:p>
        </p:txBody>
      </p:sp>
      <p:sp>
        <p:nvSpPr>
          <p:cNvPr id="3" name="Subtitle 2"/>
          <p:cNvSpPr>
            <a:spLocks noGrp="1"/>
          </p:cNvSpPr>
          <p:nvPr>
            <p:ph type="subTitle" idx="1"/>
          </p:nvPr>
        </p:nvSpPr>
        <p:spPr>
          <a:xfrm>
            <a:off x="7016750" y="4569460"/>
            <a:ext cx="4178935" cy="2220595"/>
          </a:xfrm>
          <a:scene3d>
            <a:camera prst="obliqueTopRight"/>
            <a:lightRig rig="threePt" dir="t"/>
          </a:scene3d>
        </p:spPr>
        <p:txBody>
          <a:bodyPr>
            <a:scene3d>
              <a:camera prst="isometricTopUp"/>
              <a:lightRig rig="threePt" dir="t"/>
            </a:scene3d>
          </a:bodyPr>
          <a:lstStyle/>
          <a:p>
            <a:pPr algn="ctr"/>
            <a:r>
              <a:rPr lang="zh-CN" altLang="en-US" sz="4400" b="1" dirty="0">
                <a:solidFill>
                  <a:srgbClr val="FFC000"/>
                </a:solidFill>
                <a:latin typeface="DFKai-SB" panose="03000509000000000000" pitchFamily="65" charset="-120"/>
                <a:ea typeface="DFKai-SB" panose="03000509000000000000" pitchFamily="65" charset="-120"/>
                <a:sym typeface="+mn-ea"/>
              </a:rPr>
              <a:t>親子靈修</a:t>
            </a:r>
            <a:br>
              <a:rPr lang="zh-CN" altLang="en-US" sz="4400" b="1" dirty="0">
                <a:solidFill>
                  <a:srgbClr val="FFC000"/>
                </a:solidFill>
                <a:latin typeface="DFKai-SB" panose="03000509000000000000" pitchFamily="65" charset="-120"/>
                <a:ea typeface="DFKai-SB" panose="03000509000000000000" pitchFamily="65" charset="-120"/>
                <a:sym typeface="+mn-ea"/>
              </a:rPr>
            </a:br>
            <a:r>
              <a:rPr lang="en-US" altLang="zh-CN" sz="4400" b="1" dirty="0">
                <a:solidFill>
                  <a:srgbClr val="FFC000"/>
                </a:solidFill>
                <a:latin typeface="DFKai-SB" panose="03000509000000000000" pitchFamily="65" charset="-120"/>
                <a:ea typeface="DFKai-SB" panose="03000509000000000000" pitchFamily="65" charset="-120"/>
                <a:sym typeface="+mn-ea"/>
              </a:rPr>
              <a:t>William</a:t>
            </a:r>
            <a:r>
              <a:rPr lang="zh-CN" altLang="en-US" sz="4400" b="1" dirty="0">
                <a:solidFill>
                  <a:srgbClr val="FFC000"/>
                </a:solidFill>
                <a:latin typeface="DFKai-SB" panose="03000509000000000000" pitchFamily="65" charset="-120"/>
                <a:ea typeface="DFKai-SB" panose="03000509000000000000" pitchFamily="65" charset="-120"/>
                <a:sym typeface="+mn-ea"/>
              </a:rPr>
              <a:t>分享</a:t>
            </a:r>
            <a:endParaRPr lang="en-US" sz="4400" b="1" dirty="0">
              <a:solidFill>
                <a:srgbClr val="FFC000"/>
              </a:solidFill>
              <a:latin typeface="DFKai-SB" panose="03000509000000000000" pitchFamily="65" charset="-120"/>
              <a:ea typeface="DFKai-SB" panose="03000509000000000000" pitchFamily="65" charset="-120"/>
            </a:endParaRPr>
          </a:p>
          <a:p>
            <a:pPr algn="ctr"/>
            <a:r>
              <a:rPr lang="en-US" sz="4400" b="1" dirty="0">
                <a:solidFill>
                  <a:srgbClr val="FFC000"/>
                </a:solidFill>
                <a:latin typeface="DFKai-SB" panose="03000509000000000000" pitchFamily="65" charset="-120"/>
                <a:ea typeface="DFKai-SB" panose="03000509000000000000" pitchFamily="65" charset="-120"/>
              </a:rPr>
              <a:t>09-13-2025</a:t>
            </a:r>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pic>
        <p:nvPicPr>
          <p:cNvPr id="6" name="Picture 5">
            <a:extLst>
              <a:ext uri="{FF2B5EF4-FFF2-40B4-BE49-F238E27FC236}">
                <a16:creationId xmlns:a16="http://schemas.microsoft.com/office/drawing/2014/main" id="{3218828B-0AEB-024C-F6BF-2CC3C93DC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957" y="245457"/>
            <a:ext cx="6866793" cy="4086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1883653029"/>
              </p:ext>
            </p:extLst>
          </p:nvPr>
        </p:nvGraphicFramePr>
        <p:xfrm>
          <a:off x="277587" y="1225852"/>
          <a:ext cx="11756570" cy="320040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 Repent: </a:t>
                      </a:r>
                      <a:endParaRPr lang="en-US" sz="3200" dirty="0"/>
                    </a:p>
                  </a:txBody>
                  <a:tcPr/>
                </a:tc>
                <a:extLst>
                  <a:ext uri="{0D108BD9-81ED-4DB2-BD59-A6C34878D82A}">
                    <a16:rowId xmlns:a16="http://schemas.microsoft.com/office/drawing/2014/main" val="3953830017"/>
                  </a:ext>
                </a:extLst>
              </a:tr>
              <a:tr h="370840">
                <a:tc>
                  <a:txBody>
                    <a:bodyPr/>
                    <a:lstStyle/>
                    <a:p>
                      <a:pPr marL="357505" indent="-357505">
                        <a:buNone/>
                      </a:pPr>
                      <a:r>
                        <a:rPr lang="ja-JP" altLang="en-US" sz="3200" b="1">
                          <a:solidFill>
                            <a:srgbClr val="3366FF"/>
                          </a:solidFill>
                          <a:latin typeface="DFKai-SB" panose="03000509000000000000" pitchFamily="65" charset="-120"/>
                          <a:ea typeface="DFKai-SB" panose="03000509000000000000" pitchFamily="65" charset="-120"/>
                        </a:rPr>
                        <a:t>因为他的怒气不过是转眼之间．他的恩典乃是一生之久．一宿虽然有哭泣、早晨便必欢呼。</a:t>
                      </a:r>
                      <a:r>
                        <a:rPr lang="en-US" altLang="ja-JP" sz="3200" b="1" dirty="0">
                          <a:solidFill>
                            <a:srgbClr val="3366FF"/>
                          </a:solidFill>
                          <a:latin typeface="DFKai-SB" panose="03000509000000000000" pitchFamily="65" charset="-120"/>
                          <a:ea typeface="DFKai-SB" panose="03000509000000000000" pitchFamily="65" charset="-120"/>
                        </a:rPr>
                        <a:t>" (Psm30:5 CUVS)</a:t>
                      </a:r>
                    </a:p>
                  </a:txBody>
                  <a:tcPr/>
                </a:tc>
                <a:extLst>
                  <a:ext uri="{0D108BD9-81ED-4DB2-BD59-A6C34878D82A}">
                    <a16:rowId xmlns:a16="http://schemas.microsoft.com/office/drawing/2014/main" val="1629792115"/>
                  </a:ext>
                </a:extLst>
              </a:tr>
              <a:tr h="370840">
                <a:tc>
                  <a:txBody>
                    <a:bodyPr/>
                    <a:lstStyle/>
                    <a:p>
                      <a:r>
                        <a:rPr lang="en-US" altLang="zh-CN" sz="3200" b="1" dirty="0">
                          <a:latin typeface="DFKai-SB" panose="03000509000000000000" pitchFamily="65" charset="-120"/>
                          <a:ea typeface="DFKai-SB" panose="03000509000000000000" pitchFamily="65" charset="-120"/>
                        </a:rPr>
                        <a:t>For his anger lasts only a moment, but his favor lasts a lifetime; weeping may remain for a night, but rejoicing comes in the morning." (Psm30:5 NIV)</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900713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1081385" cy="686435"/>
          </a:xfrm>
        </p:spPr>
        <p:txBody>
          <a:bodyPr/>
          <a:lstStyle/>
          <a:p>
            <a:pPr algn="ctr"/>
            <a:r>
              <a:rPr lang="zh-CN" altLang="en-US" b="1" dirty="0">
                <a:solidFill>
                  <a:srgbClr val="00B050"/>
                </a:solidFill>
                <a:latin typeface="DFKai-SB" panose="03000509000000000000" pitchFamily="65" charset="-120"/>
                <a:ea typeface="DFKai-SB" panose="03000509000000000000" pitchFamily="65" charset="-120"/>
                <a:sym typeface="+mn-ea"/>
              </a:rPr>
              <a:t>個人反思</a:t>
            </a:r>
            <a:r>
              <a:rPr lang="en-US" altLang="zh-CN" b="1" dirty="0">
                <a:solidFill>
                  <a:srgbClr val="00B050"/>
                </a:solidFill>
                <a:latin typeface="DFKai-SB" panose="03000509000000000000" pitchFamily="65" charset="-120"/>
                <a:ea typeface="DFKai-SB" panose="03000509000000000000" pitchFamily="65" charset="-120"/>
                <a:sym typeface="+mn-ea"/>
              </a:rPr>
              <a:t> </a:t>
            </a:r>
            <a:r>
              <a:rPr lang="en-US" altLang="zh-CN" b="1" dirty="0">
                <a:solidFill>
                  <a:srgbClr val="FF0000"/>
                </a:solidFill>
                <a:latin typeface="DFKai-SB" panose="03000509000000000000" pitchFamily="65" charset="-120"/>
                <a:ea typeface="DFKai-SB" panose="03000509000000000000" pitchFamily="65" charset="-120"/>
                <a:sym typeface="+mn-ea"/>
              </a:rPr>
              <a:t>&amp; </a:t>
            </a:r>
            <a:r>
              <a:rPr lang="zh-CN" altLang="en-US" b="1" dirty="0">
                <a:solidFill>
                  <a:srgbClr val="7030A0"/>
                </a:solidFill>
                <a:latin typeface="DFKai-SB" panose="03000509000000000000" pitchFamily="65" charset="-120"/>
                <a:ea typeface="DFKai-SB" panose="03000509000000000000" pitchFamily="65" charset="-120"/>
              </a:rPr>
              <a:t>教養智慧</a:t>
            </a:r>
            <a:r>
              <a:rPr lang="en-US" altLang="zh-CN" b="1" dirty="0">
                <a:solidFill>
                  <a:srgbClr val="7030A0"/>
                </a:solidFill>
                <a:latin typeface="DFKai-SB" panose="03000509000000000000" pitchFamily="65" charset="-120"/>
                <a:ea typeface="DFKai-SB" panose="03000509000000000000" pitchFamily="65" charset="-120"/>
              </a:rPr>
              <a:t> </a:t>
            </a:r>
            <a:endParaRPr lang="zh-CN" altLang="en-US" sz="2400" b="1" dirty="0">
              <a:solidFill>
                <a:schemeClr val="tx1"/>
              </a:solidFill>
              <a:highlight>
                <a:srgbClr val="FFFF00"/>
              </a:highlight>
              <a:latin typeface="DFKai-SB" panose="03000509000000000000" pitchFamily="65" charset="-120"/>
              <a:ea typeface="DFKai-SB" panose="03000509000000000000" pitchFamily="65" charset="-120"/>
            </a:endParaRPr>
          </a:p>
        </p:txBody>
      </p:sp>
      <p:sp>
        <p:nvSpPr>
          <p:cNvPr id="3" name="Content Placeholder 2"/>
          <p:cNvSpPr>
            <a:spLocks noGrp="1"/>
          </p:cNvSpPr>
          <p:nvPr>
            <p:ph idx="1"/>
            <p:custDataLst>
              <p:tags r:id="rId1"/>
            </p:custDataLst>
          </p:nvPr>
        </p:nvSpPr>
        <p:spPr>
          <a:xfrm>
            <a:off x="609600" y="686435"/>
            <a:ext cx="10972800" cy="5800090"/>
          </a:xfrm>
        </p:spPr>
        <p:txBody>
          <a:bodyPr/>
          <a:lstStyle/>
          <a:p>
            <a:pPr algn="l">
              <a:buNone/>
            </a:pPr>
            <a:r>
              <a:rPr lang="en-US" altLang="zh-CN" sz="2600" dirty="0">
                <a:sym typeface="+mn-ea"/>
              </a:rPr>
              <a:t> </a:t>
            </a:r>
            <a:r>
              <a:rPr lang="zh-CN" altLang="en-US" b="1" dirty="0">
                <a:solidFill>
                  <a:srgbClr val="00B050"/>
                </a:solidFill>
                <a:highlight>
                  <a:srgbClr val="FFFF00"/>
                </a:highlight>
                <a:latin typeface="DFKai-SB" panose="03000509000000000000" pitchFamily="65" charset="-120"/>
                <a:ea typeface="DFKai-SB" panose="03000509000000000000" pitchFamily="65" charset="-120"/>
              </a:rPr>
              <a:t>個人反思</a:t>
            </a:r>
            <a:r>
              <a:rPr lang="en-US" altLang="zh-CN" b="1" dirty="0">
                <a:solidFill>
                  <a:srgbClr val="00B050"/>
                </a:solidFill>
                <a:highlight>
                  <a:srgbClr val="FFFF00"/>
                </a:highlight>
                <a:latin typeface="DFKai-SB" panose="03000509000000000000" pitchFamily="65" charset="-120"/>
                <a:ea typeface="DFKai-SB" panose="03000509000000000000" pitchFamily="65" charset="-120"/>
              </a:rPr>
              <a:t> Personal Reflection</a:t>
            </a:r>
            <a:r>
              <a:rPr lang="zh-CN" altLang="en-US" sz="2800" b="1" dirty="0">
                <a:solidFill>
                  <a:srgbClr val="00B050"/>
                </a:solidFill>
                <a:latin typeface="DFKai-SB" panose="03000509000000000000" pitchFamily="65" charset="-120"/>
                <a:ea typeface="DFKai-SB" panose="03000509000000000000" pitchFamily="65" charset="-120"/>
              </a:rPr>
              <a:t>：</a:t>
            </a:r>
            <a:endParaRPr lang="zh-CN" altLang="en-US" sz="2800" dirty="0">
              <a:sym typeface="+mn-ea"/>
            </a:endParaRPr>
          </a:p>
          <a:p>
            <a:pPr marL="357505" indent="-357505" algn="l">
              <a:buNone/>
            </a:pPr>
            <a:r>
              <a:rPr lang="en-US" altLang="zh-CN" sz="2800" dirty="0">
                <a:sym typeface="+mn-ea"/>
              </a:rPr>
              <a:t>What kinds of idols do we have in our family? Harvard? Money? Fame?</a:t>
            </a: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lgn="l">
              <a:buNone/>
            </a:pPr>
            <a:endParaRPr lang="en-US" altLang="zh-CN" sz="2800" b="1" dirty="0">
              <a:solidFill>
                <a:srgbClr val="7030A0"/>
              </a:solidFill>
              <a:highlight>
                <a:srgbClr val="FFFF00"/>
              </a:highlight>
              <a:latin typeface="DFKai-SB" panose="03000509000000000000" pitchFamily="65" charset="-120"/>
              <a:ea typeface="DFKai-SB" panose="03000509000000000000" pitchFamily="65" charset="-120"/>
              <a:sym typeface="+mn-ea"/>
            </a:endParaRPr>
          </a:p>
          <a:p>
            <a:pPr marL="357505" indent="-357505">
              <a:buNone/>
            </a:pPr>
            <a:r>
              <a:rPr lang="zh-CN" altLang="en-US" b="1" dirty="0">
                <a:solidFill>
                  <a:srgbClr val="7030A0"/>
                </a:solidFill>
                <a:highlight>
                  <a:srgbClr val="FFFF00"/>
                </a:highlight>
                <a:latin typeface="DFKai-SB" panose="03000509000000000000" pitchFamily="65" charset="-120"/>
                <a:ea typeface="DFKai-SB" panose="03000509000000000000" pitchFamily="65" charset="-120"/>
              </a:rPr>
              <a:t>教養智慧</a:t>
            </a:r>
            <a:r>
              <a:rPr lang="zh-CN" altLang="en-US" sz="2800" b="1" dirty="0">
                <a:solidFill>
                  <a:srgbClr val="00B0F0"/>
                </a:solidFill>
                <a:latin typeface="DFKai-SB" panose="03000509000000000000" pitchFamily="65" charset="-120"/>
                <a:ea typeface="DFKai-SB" panose="03000509000000000000" pitchFamily="65" charset="-120"/>
              </a:rPr>
              <a:t>：</a:t>
            </a:r>
            <a:endParaRPr lang="en-US" altLang="zh-CN" sz="2800" b="1" dirty="0">
              <a:solidFill>
                <a:srgbClr val="00B0F0"/>
              </a:solidFill>
              <a:latin typeface="DFKai-SB" panose="03000509000000000000" pitchFamily="65" charset="-120"/>
              <a:ea typeface="DFKai-SB" panose="03000509000000000000" pitchFamily="65" charset="-120"/>
            </a:endParaRPr>
          </a:p>
          <a:p>
            <a:pPr marL="357505" indent="-357505">
              <a:buNone/>
            </a:pPr>
            <a:r>
              <a:rPr lang="ja-JP" altLang="en-US" sz="2800" b="1">
                <a:solidFill>
                  <a:srgbClr val="00B0F0"/>
                </a:solidFill>
                <a:latin typeface="DFKai-SB" panose="03000509000000000000" pitchFamily="65" charset="-120"/>
                <a:ea typeface="DFKai-SB" panose="03000509000000000000" pitchFamily="65" charset="-120"/>
              </a:rPr>
              <a:t>不忍用杖打儿子的、是恨恶他．疼爱儿子的、随时管教。</a:t>
            </a:r>
            <a:r>
              <a:rPr lang="en-US" altLang="ja-JP" sz="2800" b="1" dirty="0">
                <a:solidFill>
                  <a:srgbClr val="00B0F0"/>
                </a:solidFill>
                <a:latin typeface="DFKai-SB" panose="03000509000000000000" pitchFamily="65" charset="-120"/>
                <a:ea typeface="DFKai-SB" panose="03000509000000000000" pitchFamily="65" charset="-120"/>
              </a:rPr>
              <a:t>" (Pro13:24 CUVS) </a:t>
            </a:r>
          </a:p>
          <a:p>
            <a:pPr marL="357505" indent="-357505">
              <a:buNone/>
            </a:pPr>
            <a:r>
              <a:rPr lang="en-US" altLang="zh-CN" sz="2800" b="1" dirty="0">
                <a:latin typeface="DFKai-SB" panose="03000509000000000000" pitchFamily="65" charset="-120"/>
                <a:ea typeface="DFKai-SB" panose="03000509000000000000" pitchFamily="65" charset="-120"/>
              </a:rPr>
              <a:t>He who spares the rod hates his son, but he who loves him is careful to discipline him." (Pro13:24 NIV)</a:t>
            </a:r>
            <a:endParaRPr lang="zh-CN" altLang="en-US" sz="2000" dirty="0">
              <a:latin typeface="DFKai-SB" panose="03000509000000000000" pitchFamily="65" charset="-120"/>
              <a:ea typeface="DFKai-SB" panose="03000509000000000000" pitchFamily="65"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custDataLst>
              <p:tags r:id="rId1"/>
            </p:custDataLst>
          </p:nvPr>
        </p:nvGraphicFramePr>
        <p:xfrm>
          <a:off x="480695" y="478203"/>
          <a:ext cx="11230610" cy="6045689"/>
        </p:xfrm>
        <a:graphic>
          <a:graphicData uri="http://schemas.openxmlformats.org/drawingml/2006/table">
            <a:tbl>
              <a:tblPr firstRow="1" bandRow="1">
                <a:tableStyleId>{5C22544A-7EE6-4342-B048-85BDC9FD1C3A}</a:tableStyleId>
              </a:tblPr>
              <a:tblGrid>
                <a:gridCol w="11230610">
                  <a:extLst>
                    <a:ext uri="{9D8B030D-6E8A-4147-A177-3AD203B41FA5}">
                      <a16:colId xmlns:a16="http://schemas.microsoft.com/office/drawing/2014/main" val="20000"/>
                    </a:ext>
                  </a:extLst>
                </a:gridCol>
              </a:tblGrid>
              <a:tr h="656609">
                <a:tc>
                  <a:txBody>
                    <a:bodyPr/>
                    <a:lstStyle/>
                    <a:p>
                      <a:pPr algn="ctr">
                        <a:buNone/>
                      </a:pPr>
                      <a:r>
                        <a:rPr lang="en-US" altLang="zh-CN" sz="3200" dirty="0"/>
                        <a:t>Closing Prayer</a:t>
                      </a:r>
                    </a:p>
                  </a:txBody>
                  <a:tcPr/>
                </a:tc>
                <a:extLst>
                  <a:ext uri="{0D108BD9-81ED-4DB2-BD59-A6C34878D82A}">
                    <a16:rowId xmlns:a16="http://schemas.microsoft.com/office/drawing/2014/main" val="10000"/>
                  </a:ext>
                </a:extLst>
              </a:tr>
              <a:tr h="5389080">
                <a:tc>
                  <a:txBody>
                    <a:bodyPr/>
                    <a:lstStyle/>
                    <a:p>
                      <a:pPr algn="l">
                        <a:buNone/>
                      </a:pPr>
                      <a:r>
                        <a:rPr lang="en-US" sz="2800" i="1" dirty="0"/>
                        <a:t>Dear Heavenly Father, </a:t>
                      </a:r>
                      <a:r>
                        <a:rPr lang="en-US" sz="2800" dirty="0"/>
                        <a:t>the Glorious Lord, the Creator, and Sovereign of all things. Thank you for your mercy and grace. Thank you for calling us, the parents. Thank you for giving us, the parents, the educational authority. Our children are your heritage. We are the sinners; we do not deserve it. May Your Holy Spirit call us, guide us. Bless our children and young generation to be able to know you, follow you to be the devotional generation. May your name be glorified, generation by generation, and forever. I pray in the name of Jesus. Amen.  </a:t>
                      </a:r>
                      <a:endParaRPr lang="en-US" sz="2800" i="1" dirty="0"/>
                    </a:p>
                  </a:txBody>
                  <a:tcPr marL="137160" marR="137160" marT="137160" marB="13716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1109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 name="Content Placeholder 6" descr="Screenshot 2025-07-31 213648"/>
          <p:cNvPicPr>
            <a:picLocks noGrp="1" noChangeAspect="1"/>
          </p:cNvPicPr>
          <p:nvPr>
            <p:ph sz="half" idx="2"/>
          </p:nvPr>
        </p:nvPicPr>
        <p:blipFill>
          <a:blip r:embed="rId2"/>
          <a:srcRect r="15739" b="9740"/>
          <a:stretch>
            <a:fillRect/>
          </a:stretch>
        </p:blipFill>
        <p:spPr>
          <a:xfrm>
            <a:off x="6443980" y="633095"/>
            <a:ext cx="5289550" cy="3101975"/>
          </a:xfrm>
          <a:prstGeom prst="rect">
            <a:avLst/>
          </a:prstGeom>
        </p:spPr>
      </p:pic>
      <p:sp>
        <p:nvSpPr>
          <p:cNvPr id="6" name="Text Box 5"/>
          <p:cNvSpPr txBox="1"/>
          <p:nvPr/>
        </p:nvSpPr>
        <p:spPr>
          <a:xfrm>
            <a:off x="458470" y="2784108"/>
            <a:ext cx="5203191" cy="2308324"/>
          </a:xfrm>
          <a:prstGeom prst="rect">
            <a:avLst/>
          </a:prstGeom>
          <a:noFill/>
        </p:spPr>
        <p:txBody>
          <a:bodyPr wrap="square" rtlCol="0" anchor="t">
            <a:spAutoFit/>
          </a:bodyPr>
          <a:lstStyle/>
          <a:p>
            <a:pPr marL="635" indent="-635">
              <a:buNone/>
            </a:pPr>
            <a:r>
              <a:rPr lang="en-US" altLang="en-US" sz="2400" dirty="0">
                <a:sym typeface="+mn-ea"/>
              </a:rPr>
              <a:t>1.No Turning Back</a:t>
            </a:r>
          </a:p>
          <a:p>
            <a:pPr marL="635" indent="-635">
              <a:buNone/>
            </a:pPr>
            <a:r>
              <a:rPr lang="en-US" altLang="en-US" sz="2400" dirty="0">
                <a:solidFill>
                  <a:srgbClr val="FF0000"/>
                </a:solidFill>
                <a:sym typeface="+mn-ea"/>
                <a:hlinkClick r:id="rId3"/>
              </a:rPr>
              <a:t>https://</a:t>
            </a:r>
            <a:r>
              <a:rPr lang="en-US" altLang="en-US" sz="2400" dirty="0" err="1">
                <a:solidFill>
                  <a:srgbClr val="FF0000"/>
                </a:solidFill>
                <a:sym typeface="+mn-ea"/>
                <a:hlinkClick r:id="rId3"/>
              </a:rPr>
              <a:t>www.youtube.com</a:t>
            </a:r>
            <a:r>
              <a:rPr lang="en-US" altLang="en-US" sz="2400" dirty="0">
                <a:solidFill>
                  <a:srgbClr val="FF0000"/>
                </a:solidFill>
                <a:sym typeface="+mn-ea"/>
                <a:hlinkClick r:id="rId3"/>
              </a:rPr>
              <a:t>/</a:t>
            </a:r>
            <a:r>
              <a:rPr lang="en-US" altLang="en-US" sz="2400" dirty="0" err="1">
                <a:solidFill>
                  <a:srgbClr val="FF0000"/>
                </a:solidFill>
                <a:sym typeface="+mn-ea"/>
                <a:hlinkClick r:id="rId3"/>
              </a:rPr>
              <a:t>watch?v</a:t>
            </a:r>
            <a:r>
              <a:rPr lang="en-US" altLang="en-US" sz="2400" dirty="0">
                <a:solidFill>
                  <a:srgbClr val="FF0000"/>
                </a:solidFill>
                <a:sym typeface="+mn-ea"/>
                <a:hlinkClick r:id="rId3"/>
              </a:rPr>
              <a:t>=yNtid3wdDWA&amp;list=RDyNtid3wdDWA&amp;start_radio=1&amp;ab_channel=</a:t>
            </a:r>
            <a:r>
              <a:rPr lang="en-US" altLang="en-US" sz="2400" dirty="0" err="1">
                <a:solidFill>
                  <a:srgbClr val="FF0000"/>
                </a:solidFill>
                <a:sym typeface="+mn-ea"/>
                <a:hlinkClick r:id="rId3"/>
              </a:rPr>
              <a:t>GaiseBaba</a:t>
            </a:r>
            <a:r>
              <a:rPr lang="en-US" altLang="en-US" sz="2400" dirty="0">
                <a:sym typeface="+mn-ea"/>
                <a:hlinkClick r:id="rId3"/>
              </a:rPr>
              <a:t>         </a:t>
            </a:r>
            <a:endParaRPr lang="en-US" altLang="en-US" sz="2400" dirty="0">
              <a:sym typeface="+mn-ea"/>
            </a:endParaRPr>
          </a:p>
          <a:p>
            <a:pPr marL="635" indent="-635">
              <a:buNone/>
            </a:pPr>
            <a:r>
              <a:rPr lang="en-US" altLang="en-US" sz="2400" dirty="0">
                <a:sym typeface="+mn-ea"/>
              </a:rPr>
              <a:t>Christian Kids</a:t>
            </a:r>
          </a:p>
        </p:txBody>
      </p:sp>
      <p:sp>
        <p:nvSpPr>
          <p:cNvPr id="8" name="Text Box 7"/>
          <p:cNvSpPr txBox="1"/>
          <p:nvPr/>
        </p:nvSpPr>
        <p:spPr>
          <a:xfrm>
            <a:off x="6443980" y="3938270"/>
            <a:ext cx="5399405" cy="2308324"/>
          </a:xfrm>
          <a:prstGeom prst="rect">
            <a:avLst/>
          </a:prstGeom>
          <a:noFill/>
        </p:spPr>
        <p:txBody>
          <a:bodyPr wrap="square" rtlCol="0" anchor="t">
            <a:spAutoFit/>
          </a:bodyPr>
          <a:lstStyle/>
          <a:p>
            <a:pPr marL="0" indent="0" algn="l">
              <a:buNone/>
            </a:pPr>
            <a:r>
              <a:rPr lang="en-US" altLang="en-US" sz="2000" dirty="0">
                <a:sym typeface="+mn-ea"/>
              </a:rPr>
              <a:t>2</a:t>
            </a:r>
            <a:r>
              <a:rPr lang="en-US" altLang="en-US" sz="2400" dirty="0">
                <a:sym typeface="+mn-ea"/>
              </a:rPr>
              <a:t>.</a:t>
            </a:r>
            <a:r>
              <a:rPr lang="en-US" altLang="en-US" sz="2400" dirty="0">
                <a:solidFill>
                  <a:srgbClr val="FF0000"/>
                </a:solidFill>
                <a:sym typeface="+mn-ea"/>
              </a:rPr>
              <a:t> The Song of Moses </a:t>
            </a:r>
            <a:r>
              <a:rPr lang="en-US" altLang="en-US" sz="2400" dirty="0">
                <a:solidFill>
                  <a:srgbClr val="00B050"/>
                </a:solidFill>
                <a:sym typeface="+mn-ea"/>
                <a:hlinkClick r:id="rId4"/>
              </a:rPr>
              <a:t>https://www.youtube.com/watch?v=a-wWKL-7Mrg</a:t>
            </a:r>
            <a:endParaRPr lang="en-US" altLang="en-US" sz="2400" dirty="0">
              <a:solidFill>
                <a:srgbClr val="00B050"/>
              </a:solidFill>
              <a:sym typeface="+mn-ea"/>
            </a:endParaRPr>
          </a:p>
          <a:p>
            <a:pPr marL="0" indent="0" algn="l">
              <a:buNone/>
            </a:pPr>
            <a:r>
              <a:rPr lang="en-US" altLang="en-US" sz="2400" dirty="0">
                <a:sym typeface="+mn-ea"/>
              </a:rPr>
              <a:t>The Song of Moses Like You've Never Heard Before | Christian Worship Song/  World Wide Worship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8F6AAA-797E-C43F-F265-AAF46EEAE8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0308" y="1057328"/>
            <a:ext cx="8695098" cy="5800672"/>
          </a:xfrm>
        </p:spPr>
      </p:pic>
      <p:sp>
        <p:nvSpPr>
          <p:cNvPr id="5" name="Title 1">
            <a:extLst>
              <a:ext uri="{FF2B5EF4-FFF2-40B4-BE49-F238E27FC236}">
                <a16:creationId xmlns:a16="http://schemas.microsoft.com/office/drawing/2014/main" id="{2B146529-F3D4-DA46-5101-4940AB799F28}"/>
              </a:ext>
            </a:extLst>
          </p:cNvPr>
          <p:cNvSpPr>
            <a:spLocks noGrp="1"/>
          </p:cNvSpPr>
          <p:nvPr>
            <p:ph type="title"/>
          </p:nvPr>
        </p:nvSpPr>
        <p:spPr>
          <a:xfrm>
            <a:off x="609600" y="0"/>
            <a:ext cx="10972800" cy="1175657"/>
          </a:xfrm>
        </p:spPr>
        <p:txBody>
          <a:bodyPr/>
          <a:lstStyle/>
          <a:p>
            <a:pPr algn="ctr"/>
            <a:r>
              <a:rPr lang="en-US" altLang="zh-CN" dirty="0"/>
              <a:t>Do you remember the </a:t>
            </a:r>
            <a:r>
              <a:rPr lang="en-US" altLang="zh-CN" i="1" dirty="0">
                <a:solidFill>
                  <a:srgbClr val="FF0000"/>
                </a:solidFill>
              </a:rPr>
              <a:t>Ten Commandments</a:t>
            </a:r>
            <a:r>
              <a:rPr lang="en-US" altLang="zh-CN" dirty="0"/>
              <a:t>?</a:t>
            </a:r>
            <a:br>
              <a:rPr lang="en-US" altLang="zh-CN" dirty="0"/>
            </a:br>
            <a:r>
              <a:rPr lang="zh-CN" altLang="en-US" sz="2000" dirty="0"/>
              <a:t>出埃及記</a:t>
            </a:r>
            <a:r>
              <a:rPr lang="en-US" altLang="zh-CN" sz="2000" dirty="0"/>
              <a:t>(Exodus) 16:32-36</a:t>
            </a:r>
            <a:endParaRPr lang="zh-CN" altLang="en-US" sz="2000" dirty="0"/>
          </a:p>
        </p:txBody>
      </p:sp>
      <p:sp>
        <p:nvSpPr>
          <p:cNvPr id="7" name="TextBox 6">
            <a:extLst>
              <a:ext uri="{FF2B5EF4-FFF2-40B4-BE49-F238E27FC236}">
                <a16:creationId xmlns:a16="http://schemas.microsoft.com/office/drawing/2014/main" id="{EB6E5899-F978-7F65-7D68-87263C2019BF}"/>
              </a:ext>
            </a:extLst>
          </p:cNvPr>
          <p:cNvSpPr txBox="1"/>
          <p:nvPr/>
        </p:nvSpPr>
        <p:spPr>
          <a:xfrm>
            <a:off x="3161396" y="253433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8" name="TextBox 7">
            <a:extLst>
              <a:ext uri="{FF2B5EF4-FFF2-40B4-BE49-F238E27FC236}">
                <a16:creationId xmlns:a16="http://schemas.microsoft.com/office/drawing/2014/main" id="{6E680A18-6798-39E4-1416-DBC10E0D2572}"/>
              </a:ext>
            </a:extLst>
          </p:cNvPr>
          <p:cNvSpPr txBox="1"/>
          <p:nvPr/>
        </p:nvSpPr>
        <p:spPr>
          <a:xfrm>
            <a:off x="3161396" y="3287524"/>
            <a:ext cx="2406648" cy="646331"/>
          </a:xfrm>
          <a:prstGeom prst="rect">
            <a:avLst/>
          </a:prstGeom>
          <a:noFill/>
          <a:ln w="44450">
            <a:solidFill>
              <a:schemeClr val="accent1"/>
            </a:solidFill>
          </a:ln>
        </p:spPr>
        <p:txBody>
          <a:bodyPr wrap="square">
            <a:spAutoFit/>
          </a:bodyPr>
          <a:lstStyle/>
          <a:p>
            <a:endParaRPr lang="en-US" dirty="0"/>
          </a:p>
          <a:p>
            <a:endParaRPr lang="en-US" dirty="0"/>
          </a:p>
        </p:txBody>
      </p:sp>
      <p:sp>
        <p:nvSpPr>
          <p:cNvPr id="9" name="TextBox 8">
            <a:extLst>
              <a:ext uri="{FF2B5EF4-FFF2-40B4-BE49-F238E27FC236}">
                <a16:creationId xmlns:a16="http://schemas.microsoft.com/office/drawing/2014/main" id="{0E4DB014-9318-9BC1-3495-A921A6DCFC15}"/>
              </a:ext>
            </a:extLst>
          </p:cNvPr>
          <p:cNvSpPr txBox="1"/>
          <p:nvPr/>
        </p:nvSpPr>
        <p:spPr>
          <a:xfrm>
            <a:off x="3161396" y="4040714"/>
            <a:ext cx="2618918" cy="646331"/>
          </a:xfrm>
          <a:prstGeom prst="rect">
            <a:avLst/>
          </a:prstGeom>
          <a:noFill/>
          <a:ln w="44450">
            <a:solidFill>
              <a:schemeClr val="accent1"/>
            </a:solidFill>
          </a:ln>
        </p:spPr>
        <p:txBody>
          <a:bodyPr wrap="square">
            <a:spAutoFit/>
          </a:bodyPr>
          <a:lstStyle/>
          <a:p>
            <a:endParaRPr lang="en-US" dirty="0"/>
          </a:p>
          <a:p>
            <a:endParaRPr lang="en-US" dirty="0"/>
          </a:p>
        </p:txBody>
      </p:sp>
    </p:spTree>
    <p:extLst>
      <p:ext uri="{BB962C8B-B14F-4D97-AF65-F5344CB8AC3E}">
        <p14:creationId xmlns:p14="http://schemas.microsoft.com/office/powerpoint/2010/main" val="354847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59957C-E35E-28C6-4300-B3B14FBE7C69}"/>
              </a:ext>
            </a:extLst>
          </p:cNvPr>
          <p:cNvSpPr>
            <a:spLocks noGrp="1"/>
          </p:cNvSpPr>
          <p:nvPr>
            <p:ph type="title"/>
          </p:nvPr>
        </p:nvSpPr>
        <p:spPr>
          <a:xfrm>
            <a:off x="620486" y="843870"/>
            <a:ext cx="10972800" cy="582613"/>
          </a:xfrm>
        </p:spPr>
        <p:txBody>
          <a:bodyPr/>
          <a:lstStyle/>
          <a:p>
            <a:r>
              <a:rPr lang="en-US" dirty="0"/>
              <a:t>Study Exodus 32 </a:t>
            </a:r>
            <a:r>
              <a:rPr lang="en-US"/>
              <a:t>from a </a:t>
            </a:r>
            <a:r>
              <a:rPr lang="en-US" dirty="0"/>
              <a:t>Parenting Perspective</a:t>
            </a:r>
          </a:p>
        </p:txBody>
      </p:sp>
      <p:graphicFrame>
        <p:nvGraphicFramePr>
          <p:cNvPr id="7" name="Table 6">
            <a:extLst>
              <a:ext uri="{FF2B5EF4-FFF2-40B4-BE49-F238E27FC236}">
                <a16:creationId xmlns:a16="http://schemas.microsoft.com/office/drawing/2014/main" id="{8D676265-D42E-55B3-E448-5111BAF4047F}"/>
              </a:ext>
            </a:extLst>
          </p:cNvPr>
          <p:cNvGraphicFramePr>
            <a:graphicFrameLocks noGrp="1"/>
          </p:cNvGraphicFramePr>
          <p:nvPr>
            <p:extLst>
              <p:ext uri="{D42A27DB-BD31-4B8C-83A1-F6EECF244321}">
                <p14:modId xmlns:p14="http://schemas.microsoft.com/office/powerpoint/2010/main" val="2900721976"/>
              </p:ext>
            </p:extLst>
          </p:nvPr>
        </p:nvGraphicFramePr>
        <p:xfrm>
          <a:off x="620485" y="1926771"/>
          <a:ext cx="10972801" cy="3676598"/>
        </p:xfrm>
        <a:graphic>
          <a:graphicData uri="http://schemas.openxmlformats.org/drawingml/2006/table">
            <a:tbl>
              <a:tblPr firstRow="1" bandRow="1">
                <a:tableStyleId>{5C22544A-7EE6-4342-B048-85BDC9FD1C3A}</a:tableStyleId>
              </a:tblPr>
              <a:tblGrid>
                <a:gridCol w="277586">
                  <a:extLst>
                    <a:ext uri="{9D8B030D-6E8A-4147-A177-3AD203B41FA5}">
                      <a16:colId xmlns:a16="http://schemas.microsoft.com/office/drawing/2014/main" val="1563935256"/>
                    </a:ext>
                  </a:extLst>
                </a:gridCol>
                <a:gridCol w="7217229">
                  <a:extLst>
                    <a:ext uri="{9D8B030D-6E8A-4147-A177-3AD203B41FA5}">
                      <a16:colId xmlns:a16="http://schemas.microsoft.com/office/drawing/2014/main" val="4290631591"/>
                    </a:ext>
                  </a:extLst>
                </a:gridCol>
                <a:gridCol w="3477986">
                  <a:extLst>
                    <a:ext uri="{9D8B030D-6E8A-4147-A177-3AD203B41FA5}">
                      <a16:colId xmlns:a16="http://schemas.microsoft.com/office/drawing/2014/main" val="1609339356"/>
                    </a:ext>
                  </a:extLst>
                </a:gridCol>
              </a:tblGrid>
              <a:tr h="1322615">
                <a:tc>
                  <a:txBody>
                    <a:bodyPr/>
                    <a:lstStyle/>
                    <a:p>
                      <a:r>
                        <a:rPr lang="en-US" dirty="0"/>
                        <a:t>#</a:t>
                      </a:r>
                    </a:p>
                  </a:txBody>
                  <a:tcPr/>
                </a:tc>
                <a:tc>
                  <a:txBody>
                    <a:bodyPr/>
                    <a:lstStyle/>
                    <a:p>
                      <a:r>
                        <a:rPr lang="en-US" sz="3600" dirty="0"/>
                        <a:t>Key Figures </a:t>
                      </a:r>
                    </a:p>
                    <a:p>
                      <a:r>
                        <a:rPr lang="en-US" sz="3600" dirty="0"/>
                        <a:t>in Exodus 32</a:t>
                      </a:r>
                    </a:p>
                  </a:txBody>
                  <a:tcPr/>
                </a:tc>
                <a:tc>
                  <a:txBody>
                    <a:bodyPr/>
                    <a:lstStyle/>
                    <a:p>
                      <a:r>
                        <a:rPr lang="en-US" sz="3600" dirty="0"/>
                        <a:t>Parenting Figures</a:t>
                      </a:r>
                    </a:p>
                  </a:txBody>
                  <a:tcPr/>
                </a:tc>
                <a:extLst>
                  <a:ext uri="{0D108BD9-81ED-4DB2-BD59-A6C34878D82A}">
                    <a16:rowId xmlns:a16="http://schemas.microsoft.com/office/drawing/2014/main" val="3916847106"/>
                  </a:ext>
                </a:extLst>
              </a:tr>
              <a:tr h="784661">
                <a:tc>
                  <a:txBody>
                    <a:bodyPr/>
                    <a:lstStyle/>
                    <a:p>
                      <a:r>
                        <a:rPr lang="en-US" dirty="0"/>
                        <a:t>1</a:t>
                      </a:r>
                    </a:p>
                  </a:txBody>
                  <a:tcPr/>
                </a:tc>
                <a:tc>
                  <a:txBody>
                    <a:bodyPr/>
                    <a:lstStyle/>
                    <a:p>
                      <a:r>
                        <a:rPr lang="en-US" sz="3600" dirty="0"/>
                        <a:t>Moses </a:t>
                      </a:r>
                    </a:p>
                  </a:txBody>
                  <a:tcPr/>
                </a:tc>
                <a:tc>
                  <a:txBody>
                    <a:bodyPr/>
                    <a:lstStyle/>
                    <a:p>
                      <a:r>
                        <a:rPr lang="en-US" sz="3600" dirty="0"/>
                        <a:t>father</a:t>
                      </a:r>
                    </a:p>
                  </a:txBody>
                  <a:tcPr/>
                </a:tc>
                <a:extLst>
                  <a:ext uri="{0D108BD9-81ED-4DB2-BD59-A6C34878D82A}">
                    <a16:rowId xmlns:a16="http://schemas.microsoft.com/office/drawing/2014/main" val="3424692710"/>
                  </a:ext>
                </a:extLst>
              </a:tr>
              <a:tr h="784661">
                <a:tc>
                  <a:txBody>
                    <a:bodyPr/>
                    <a:lstStyle/>
                    <a:p>
                      <a:r>
                        <a:rPr lang="en-US" dirty="0"/>
                        <a:t>2</a:t>
                      </a:r>
                    </a:p>
                  </a:txBody>
                  <a:tcPr/>
                </a:tc>
                <a:tc>
                  <a:txBody>
                    <a:bodyPr/>
                    <a:lstStyle/>
                    <a:p>
                      <a:r>
                        <a:rPr lang="en-US" sz="3600" dirty="0"/>
                        <a:t>Arron </a:t>
                      </a:r>
                    </a:p>
                  </a:txBody>
                  <a:tcPr/>
                </a:tc>
                <a:tc>
                  <a:txBody>
                    <a:bodyPr/>
                    <a:lstStyle/>
                    <a:p>
                      <a:r>
                        <a:rPr lang="en-US" sz="3600" dirty="0"/>
                        <a:t>mother</a:t>
                      </a:r>
                    </a:p>
                  </a:txBody>
                  <a:tcPr/>
                </a:tc>
                <a:extLst>
                  <a:ext uri="{0D108BD9-81ED-4DB2-BD59-A6C34878D82A}">
                    <a16:rowId xmlns:a16="http://schemas.microsoft.com/office/drawing/2014/main" val="240781630"/>
                  </a:ext>
                </a:extLst>
              </a:tr>
              <a:tr h="784661">
                <a:tc>
                  <a:txBody>
                    <a:bodyPr/>
                    <a:lstStyle/>
                    <a:p>
                      <a:r>
                        <a:rPr lang="en-US" dirty="0"/>
                        <a:t>3</a:t>
                      </a:r>
                    </a:p>
                  </a:txBody>
                  <a:tcPr/>
                </a:tc>
                <a:tc>
                  <a:txBody>
                    <a:bodyPr/>
                    <a:lstStyle/>
                    <a:p>
                      <a:r>
                        <a:rPr lang="en-US" sz="3600" dirty="0"/>
                        <a:t>Israelites </a:t>
                      </a:r>
                    </a:p>
                  </a:txBody>
                  <a:tcPr/>
                </a:tc>
                <a:tc>
                  <a:txBody>
                    <a:bodyPr/>
                    <a:lstStyle/>
                    <a:p>
                      <a:r>
                        <a:rPr lang="en-US" sz="3600" dirty="0"/>
                        <a:t>children</a:t>
                      </a:r>
                    </a:p>
                  </a:txBody>
                  <a:tcPr/>
                </a:tc>
                <a:extLst>
                  <a:ext uri="{0D108BD9-81ED-4DB2-BD59-A6C34878D82A}">
                    <a16:rowId xmlns:a16="http://schemas.microsoft.com/office/drawing/2014/main" val="111340907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gs>
            <a:gs pos="100000">
              <a:schemeClr val="accent1">
                <a:lumMod val="60000"/>
                <a:lumOff val="40000"/>
              </a:schemeClr>
            </a:gs>
          </a:gsLst>
          <a:lin ang="5400000" scaled="1"/>
        </a:gradFill>
        <a:effectLst/>
      </p:bgPr>
    </p:bg>
    <p:spTree>
      <p:nvGrpSpPr>
        <p:cNvPr id="1" name=""/>
        <p:cNvGrpSpPr/>
        <p:nvPr/>
      </p:nvGrpSpPr>
      <p:grpSpPr>
        <a:xfrm>
          <a:off x="0" y="0"/>
          <a:ext cx="0" cy="0"/>
          <a:chOff x="0" y="0"/>
          <a:chExt cx="0" cy="0"/>
        </a:xfrm>
      </p:grpSpPr>
      <p:sp>
        <p:nvSpPr>
          <p:cNvPr id="13" name="Content Placeholder 12">
            <a:extLst>
              <a:ext uri="{FF2B5EF4-FFF2-40B4-BE49-F238E27FC236}">
                <a16:creationId xmlns:a16="http://schemas.microsoft.com/office/drawing/2014/main" id="{7000E64E-CF1C-295C-23A4-8273F1B03026}"/>
              </a:ext>
            </a:extLst>
          </p:cNvPr>
          <p:cNvSpPr>
            <a:spLocks noGrp="1"/>
          </p:cNvSpPr>
          <p:nvPr>
            <p:ph idx="1"/>
          </p:nvPr>
        </p:nvSpPr>
        <p:spPr>
          <a:xfrm>
            <a:off x="734786" y="4961834"/>
            <a:ext cx="10972800" cy="1896166"/>
          </a:xfrm>
        </p:spPr>
        <p:txBody>
          <a:bodyPr/>
          <a:lstStyle/>
          <a:p>
            <a:r>
              <a:rPr lang="en-US" dirty="0"/>
              <a:t>https://</a:t>
            </a:r>
            <a:r>
              <a:rPr lang="en-US" dirty="0" err="1"/>
              <a:t>www.youtube.com</a:t>
            </a:r>
            <a:r>
              <a:rPr lang="en-US" dirty="0"/>
              <a:t>/</a:t>
            </a:r>
            <a:r>
              <a:rPr lang="en-US" dirty="0" err="1"/>
              <a:t>watch?v</a:t>
            </a:r>
            <a:r>
              <a:rPr lang="en-US" dirty="0"/>
              <a:t>=86kPNP5fCnA</a:t>
            </a:r>
          </a:p>
          <a:p>
            <a:r>
              <a:rPr lang="en-US" dirty="0"/>
              <a:t>English Version Video: Exodus 30:11-14.</a:t>
            </a:r>
          </a:p>
          <a:p>
            <a:r>
              <a:rPr lang="en-US" dirty="0"/>
              <a:t>(2 min)</a:t>
            </a:r>
          </a:p>
        </p:txBody>
      </p:sp>
      <p:pic>
        <p:nvPicPr>
          <p:cNvPr id="4" name="Picture 3">
            <a:hlinkClick r:id="rId2"/>
            <a:extLst>
              <a:ext uri="{FF2B5EF4-FFF2-40B4-BE49-F238E27FC236}">
                <a16:creationId xmlns:a16="http://schemas.microsoft.com/office/drawing/2014/main" id="{393EA05B-FBDE-1B94-BA9B-39DA9380A0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562" y="336777"/>
            <a:ext cx="7772400" cy="462505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952516353"/>
              </p:ext>
            </p:extLst>
          </p:nvPr>
        </p:nvGraphicFramePr>
        <p:xfrm>
          <a:off x="277587" y="1225852"/>
          <a:ext cx="11756570" cy="368808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1: </a:t>
                      </a:r>
                      <a:r>
                        <a:rPr lang="en-US" sz="3200" dirty="0"/>
                        <a:t>Losing the Tablets of Stone.</a:t>
                      </a:r>
                    </a:p>
                  </a:txBody>
                  <a:tcPr/>
                </a:tc>
                <a:extLst>
                  <a:ext uri="{0D108BD9-81ED-4DB2-BD59-A6C34878D82A}">
                    <a16:rowId xmlns:a16="http://schemas.microsoft.com/office/drawing/2014/main" val="3953830017"/>
                  </a:ext>
                </a:extLst>
              </a:tr>
              <a:tr h="370840">
                <a:tc>
                  <a:txBody>
                    <a:bodyPr/>
                    <a:lstStyle/>
                    <a:p>
                      <a:r>
                        <a:rPr lang="en-US" sz="3200" dirty="0"/>
                        <a:t>"When Moses approached the camp and saw the calf and the dancing, his anger burned and he threw the tablets out of his hands, breaking them to pieces at the foot of the mountain." (Exo32:19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摩西挨近营前、就看见牛犊、又看见人跳舞、便发烈怒、把两块版扔在山下摔碎了。</a:t>
                      </a:r>
                      <a:r>
                        <a:rPr lang="en-US" altLang="ja-JP" sz="3200" dirty="0"/>
                        <a:t>" (Exo32:19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86879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351104646"/>
              </p:ext>
            </p:extLst>
          </p:nvPr>
        </p:nvGraphicFramePr>
        <p:xfrm>
          <a:off x="277587" y="1225852"/>
          <a:ext cx="11756570" cy="320040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2: </a:t>
                      </a:r>
                      <a:r>
                        <a:rPr lang="en-US" sz="3200" dirty="0"/>
                        <a:t>Drinking the Dirty Water.</a:t>
                      </a:r>
                    </a:p>
                  </a:txBody>
                  <a:tcPr/>
                </a:tc>
                <a:extLst>
                  <a:ext uri="{0D108BD9-81ED-4DB2-BD59-A6C34878D82A}">
                    <a16:rowId xmlns:a16="http://schemas.microsoft.com/office/drawing/2014/main" val="3953830017"/>
                  </a:ext>
                </a:extLst>
              </a:tr>
              <a:tr h="370840">
                <a:tc>
                  <a:txBody>
                    <a:bodyPr/>
                    <a:lstStyle/>
                    <a:p>
                      <a:r>
                        <a:rPr lang="en-US" sz="3200" dirty="0"/>
                        <a:t>"And he took the calf they had made and burned it in the fire; then he ground it to powder, scattered it on the water and made the Israelites drink it." (Exo32:20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又将他们所铸的牛犊、用火焚烧、磨得粉碎、撒在水面上、叫以色列人喝。</a:t>
                      </a:r>
                      <a:r>
                        <a:rPr lang="en-US" altLang="ja-JP" sz="3200" dirty="0"/>
                        <a:t>" (Exo32:20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3093236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r>
              <a:rPr lang="en-US" altLang="zh-CN" dirty="0"/>
              <a:t>The Consequences of Sin against God</a:t>
            </a: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596673385"/>
              </p:ext>
            </p:extLst>
          </p:nvPr>
        </p:nvGraphicFramePr>
        <p:xfrm>
          <a:off x="277587" y="1225852"/>
          <a:ext cx="11756570" cy="27127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Consequence 3: </a:t>
                      </a:r>
                      <a:r>
                        <a:rPr lang="en-US" sz="3200" dirty="0"/>
                        <a:t>The Slaughtering of Idolaters</a:t>
                      </a:r>
                    </a:p>
                  </a:txBody>
                  <a:tcPr/>
                </a:tc>
                <a:extLst>
                  <a:ext uri="{0D108BD9-81ED-4DB2-BD59-A6C34878D82A}">
                    <a16:rowId xmlns:a16="http://schemas.microsoft.com/office/drawing/2014/main" val="3953830017"/>
                  </a:ext>
                </a:extLst>
              </a:tr>
              <a:tr h="370840">
                <a:tc>
                  <a:txBody>
                    <a:bodyPr/>
                    <a:lstStyle/>
                    <a:p>
                      <a:r>
                        <a:rPr lang="en-US" altLang="ja-JP" sz="3200" dirty="0"/>
                        <a:t>"</a:t>
                      </a:r>
                      <a:r>
                        <a:rPr lang="ja-JP" altLang="en-US" sz="3200"/>
                        <a:t>利未的子孙照摩西的话行了．那一天百姓中被杀的约有三千。</a:t>
                      </a:r>
                      <a:r>
                        <a:rPr lang="en-US" altLang="ja-JP" sz="3200" dirty="0"/>
                        <a:t>" (</a:t>
                      </a:r>
                      <a:r>
                        <a:rPr lang="en-US" sz="3200" dirty="0"/>
                        <a:t>Exo32:28 CUVS)</a:t>
                      </a:r>
                    </a:p>
                  </a:txBody>
                  <a:tcPr/>
                </a:tc>
                <a:extLst>
                  <a:ext uri="{0D108BD9-81ED-4DB2-BD59-A6C34878D82A}">
                    <a16:rowId xmlns:a16="http://schemas.microsoft.com/office/drawing/2014/main" val="1629792115"/>
                  </a:ext>
                </a:extLst>
              </a:tr>
              <a:tr h="370840">
                <a:tc>
                  <a:txBody>
                    <a:bodyPr/>
                    <a:lstStyle/>
                    <a:p>
                      <a:r>
                        <a:rPr lang="en-US" altLang="ja-JP" sz="3200" dirty="0"/>
                        <a:t>"The Levites did as Moses commanded, and that day about three thousand of the people died." (Exo32:28 NIV)</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888660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463062" y="1682522"/>
            <a:ext cx="10972800" cy="582613"/>
          </a:xfrm>
        </p:spPr>
        <p:txBody>
          <a:bodyPr/>
          <a:lstStyle/>
          <a:p>
            <a:pPr algn="ctr"/>
            <a:r>
              <a:rPr lang="en-US" altLang="zh-CN" dirty="0"/>
              <a:t>Which Consequence is the Most Painful?</a:t>
            </a:r>
            <a:endParaRPr lang="zh-CN" altLang="en-US" dirty="0"/>
          </a:p>
        </p:txBody>
      </p:sp>
      <p:sp>
        <p:nvSpPr>
          <p:cNvPr id="4" name="TextBox 3">
            <a:extLst>
              <a:ext uri="{FF2B5EF4-FFF2-40B4-BE49-F238E27FC236}">
                <a16:creationId xmlns:a16="http://schemas.microsoft.com/office/drawing/2014/main" id="{11EE5570-5CF1-9731-87D3-8A2FB6053D17}"/>
              </a:ext>
            </a:extLst>
          </p:cNvPr>
          <p:cNvSpPr txBox="1"/>
          <p:nvPr/>
        </p:nvSpPr>
        <p:spPr>
          <a:xfrm>
            <a:off x="463062" y="2600402"/>
            <a:ext cx="11265876" cy="2031325"/>
          </a:xfrm>
          <a:prstGeom prst="rect">
            <a:avLst/>
          </a:prstGeom>
          <a:solidFill>
            <a:schemeClr val="bg2">
              <a:lumMod val="40000"/>
              <a:lumOff val="60000"/>
            </a:schemeClr>
          </a:solidFill>
        </p:spPr>
        <p:txBody>
          <a:bodyPr wrap="square">
            <a:spAutoFit/>
          </a:bodyPr>
          <a:lstStyle/>
          <a:p>
            <a:pPr marL="571500" indent="-571500">
              <a:buFont typeface="Courier New" panose="02070309020205020404" pitchFamily="49" charset="0"/>
              <a:buChar char="o"/>
            </a:pPr>
            <a:r>
              <a:rPr lang="en-US" altLang="zh-CN" sz="3600" dirty="0"/>
              <a:t>Consequence 1: </a:t>
            </a:r>
            <a:r>
              <a:rPr lang="en-US" sz="3600" dirty="0"/>
              <a:t>Losing the Tablets of Stone</a:t>
            </a:r>
            <a:r>
              <a:rPr lang="en-US" altLang="zh-CN" sz="3600" dirty="0"/>
              <a:t>.</a:t>
            </a:r>
          </a:p>
          <a:p>
            <a:pPr marL="571500" indent="-571500">
              <a:buFont typeface="Courier New" panose="02070309020205020404" pitchFamily="49" charset="0"/>
              <a:buChar char="o"/>
            </a:pPr>
            <a:r>
              <a:rPr lang="en-US" altLang="zh-CN" sz="3600" dirty="0"/>
              <a:t>Consequence 2: Drink the Dirty Water.</a:t>
            </a:r>
          </a:p>
          <a:p>
            <a:pPr marL="571500" indent="-571500">
              <a:buFont typeface="Courier New" panose="02070309020205020404" pitchFamily="49" charset="0"/>
              <a:buChar char="o"/>
            </a:pPr>
            <a:r>
              <a:rPr lang="en-US" altLang="zh-CN" sz="3600" dirty="0"/>
              <a:t>Consequence 3: Human Slaughtering. </a:t>
            </a:r>
            <a:endParaRPr lang="en-US" sz="1800" dirty="0"/>
          </a:p>
          <a:p>
            <a:endParaRPr lang="en-US" sz="1800" dirty="0"/>
          </a:p>
        </p:txBody>
      </p:sp>
      <p:sp>
        <p:nvSpPr>
          <p:cNvPr id="3" name="Title 1">
            <a:extLst>
              <a:ext uri="{FF2B5EF4-FFF2-40B4-BE49-F238E27FC236}">
                <a16:creationId xmlns:a16="http://schemas.microsoft.com/office/drawing/2014/main" id="{0350F53B-39D6-19A7-320D-BE4DA8B5B4F4}"/>
              </a:ext>
            </a:extLst>
          </p:cNvPr>
          <p:cNvSpPr txBox="1">
            <a:spLocks/>
          </p:cNvSpPr>
          <p:nvPr/>
        </p:nvSpPr>
        <p:spPr>
          <a:xfrm>
            <a:off x="463062" y="1055948"/>
            <a:ext cx="10972800" cy="582613"/>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pPr algn="ctr"/>
            <a:r>
              <a:rPr lang="en-US" altLang="zh-CN"/>
              <a:t>Which Consequence is the Most Significant?</a:t>
            </a:r>
            <a:endParaRPr lang="zh-CN" altLang="en-US" dirty="0"/>
          </a:p>
        </p:txBody>
      </p:sp>
    </p:spTree>
    <p:extLst>
      <p:ext uri="{BB962C8B-B14F-4D97-AF65-F5344CB8AC3E}">
        <p14:creationId xmlns:p14="http://schemas.microsoft.com/office/powerpoint/2010/main" val="3749458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4C87A-8FE5-DE0D-7D39-9F058872CF09}"/>
              </a:ext>
            </a:extLst>
          </p:cNvPr>
          <p:cNvSpPr>
            <a:spLocks noGrp="1"/>
          </p:cNvSpPr>
          <p:nvPr>
            <p:ph type="title"/>
          </p:nvPr>
        </p:nvSpPr>
        <p:spPr>
          <a:xfrm>
            <a:off x="609600" y="147637"/>
            <a:ext cx="10972800" cy="582613"/>
          </a:xfrm>
        </p:spPr>
        <p:txBody>
          <a:bodyPr/>
          <a:lstStyle/>
          <a:p>
            <a:pPr algn="ctr"/>
            <a:endParaRPr lang="zh-CN" altLang="en-US" dirty="0"/>
          </a:p>
        </p:txBody>
      </p:sp>
      <p:graphicFrame>
        <p:nvGraphicFramePr>
          <p:cNvPr id="5" name="Table 4">
            <a:extLst>
              <a:ext uri="{FF2B5EF4-FFF2-40B4-BE49-F238E27FC236}">
                <a16:creationId xmlns:a16="http://schemas.microsoft.com/office/drawing/2014/main" id="{E7F85586-873C-2245-5226-79809BCA8210}"/>
              </a:ext>
            </a:extLst>
          </p:cNvPr>
          <p:cNvGraphicFramePr>
            <a:graphicFrameLocks noGrp="1"/>
          </p:cNvGraphicFramePr>
          <p:nvPr>
            <p:extLst>
              <p:ext uri="{D42A27DB-BD31-4B8C-83A1-F6EECF244321}">
                <p14:modId xmlns:p14="http://schemas.microsoft.com/office/powerpoint/2010/main" val="2689282173"/>
              </p:ext>
            </p:extLst>
          </p:nvPr>
        </p:nvGraphicFramePr>
        <p:xfrm>
          <a:off x="277587" y="1225852"/>
          <a:ext cx="11756570" cy="2712720"/>
        </p:xfrm>
        <a:graphic>
          <a:graphicData uri="http://schemas.openxmlformats.org/drawingml/2006/table">
            <a:tbl>
              <a:tblPr firstRow="1" bandRow="1">
                <a:tableStyleId>{5C22544A-7EE6-4342-B048-85BDC9FD1C3A}</a:tableStyleId>
              </a:tblPr>
              <a:tblGrid>
                <a:gridCol w="11756570">
                  <a:extLst>
                    <a:ext uri="{9D8B030D-6E8A-4147-A177-3AD203B41FA5}">
                      <a16:colId xmlns:a16="http://schemas.microsoft.com/office/drawing/2014/main" val="4131121760"/>
                    </a:ext>
                  </a:extLst>
                </a:gridCol>
              </a:tblGrid>
              <a:tr h="370840">
                <a:tc>
                  <a:txBody>
                    <a:bodyPr/>
                    <a:lstStyle/>
                    <a:p>
                      <a:r>
                        <a:rPr lang="en-US" altLang="zh-CN" sz="3200" dirty="0"/>
                        <a:t>Paul Said: </a:t>
                      </a:r>
                      <a:endParaRPr lang="en-US" sz="3200" dirty="0"/>
                    </a:p>
                  </a:txBody>
                  <a:tcPr/>
                </a:tc>
                <a:extLst>
                  <a:ext uri="{0D108BD9-81ED-4DB2-BD59-A6C34878D82A}">
                    <a16:rowId xmlns:a16="http://schemas.microsoft.com/office/drawing/2014/main" val="3953830017"/>
                  </a:ext>
                </a:extLst>
              </a:tr>
              <a:tr h="370840">
                <a:tc>
                  <a:txBody>
                    <a:bodyPr/>
                    <a:lstStyle/>
                    <a:p>
                      <a:r>
                        <a:rPr lang="en-US" sz="3200" dirty="0"/>
                        <a:t>"For the wages of sin is death, but the gift of God is eternal life in Christ Jesus our Lord." (Rom6:23 NIV)</a:t>
                      </a:r>
                    </a:p>
                  </a:txBody>
                  <a:tcPr/>
                </a:tc>
                <a:extLst>
                  <a:ext uri="{0D108BD9-81ED-4DB2-BD59-A6C34878D82A}">
                    <a16:rowId xmlns:a16="http://schemas.microsoft.com/office/drawing/2014/main" val="1629792115"/>
                  </a:ext>
                </a:extLst>
              </a:tr>
              <a:tr h="370840">
                <a:tc>
                  <a:txBody>
                    <a:bodyPr/>
                    <a:lstStyle/>
                    <a:p>
                      <a:r>
                        <a:rPr lang="en-US" altLang="ja-JP" sz="3200" dirty="0"/>
                        <a:t>"</a:t>
                      </a:r>
                      <a:r>
                        <a:rPr lang="ja-JP" altLang="en-US" sz="3200"/>
                        <a:t>因为罪的工价乃是死．惟有　神的恩赐、在我们的主基督耶稣里、乃是永生。</a:t>
                      </a:r>
                      <a:r>
                        <a:rPr lang="en-US" altLang="ja-JP" sz="3200" dirty="0"/>
                        <a:t>" (Rom6:23 CUVS)</a:t>
                      </a:r>
                      <a:endParaRPr lang="en-US" sz="3200" dirty="0"/>
                    </a:p>
                  </a:txBody>
                  <a:tcPr/>
                </a:tc>
                <a:extLst>
                  <a:ext uri="{0D108BD9-81ED-4DB2-BD59-A6C34878D82A}">
                    <a16:rowId xmlns:a16="http://schemas.microsoft.com/office/drawing/2014/main" val="896282801"/>
                  </a:ext>
                </a:extLst>
              </a:tr>
            </a:tbl>
          </a:graphicData>
        </a:graphic>
      </p:graphicFrame>
    </p:spTree>
    <p:extLst>
      <p:ext uri="{BB962C8B-B14F-4D97-AF65-F5344CB8AC3E}">
        <p14:creationId xmlns:p14="http://schemas.microsoft.com/office/powerpoint/2010/main" val="2270067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WPP_GENERATETEXT" val="1"/>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84*430"/>
  <p:tag name="TABLE_ENDDRAG_RECT" val="39*87*884*430"/>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2980</TotalTime>
  <Words>819</Words>
  <Application>Microsoft Macintosh PowerPoint</Application>
  <PresentationFormat>Widescreen</PresentationFormat>
  <Paragraphs>58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Courier New</vt:lpstr>
      <vt:lpstr>DFKai-SB</vt:lpstr>
      <vt:lpstr>Orange Waves</vt:lpstr>
      <vt:lpstr>Exodus 出埃及記 32:15-35  Consequence of Sin  </vt:lpstr>
      <vt:lpstr>Do you remember the Ten Commandments? 出埃及記(Exodus) 16:32-36</vt:lpstr>
      <vt:lpstr>Study Exodus 32 from a Parenting Perspective</vt:lpstr>
      <vt:lpstr>PowerPoint Presentation</vt:lpstr>
      <vt:lpstr>The Consequences of Sin against God</vt:lpstr>
      <vt:lpstr>The Consequences of Sin against God</vt:lpstr>
      <vt:lpstr>The Consequences of Sin against God</vt:lpstr>
      <vt:lpstr>Which Consequence is the Most Painful?</vt:lpstr>
      <vt:lpstr>PowerPoint Presentation</vt:lpstr>
      <vt:lpstr>PowerPoint Presentation</vt:lpstr>
      <vt:lpstr>個人反思 &amp; 教養智慧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STEVE LIN</dc:creator>
  <cp:lastModifiedBy>Charles D</cp:lastModifiedBy>
  <cp:revision>278</cp:revision>
  <dcterms:created xsi:type="dcterms:W3CDTF">2024-01-10T14:09:00Z</dcterms:created>
  <dcterms:modified xsi:type="dcterms:W3CDTF">2025-09-22T13:49:43Z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E2CDD37EF5E445F8B804523E65AA62AC_13</vt:lpwstr>
  </property>
  <property fmtid="{D5CDD505-2E9C-101B-9397-08002B2CF9AE}" pid="3" name="KSOProductBuildVer">
    <vt:lpwstr>1033-12.2.0.21931</vt:lpwstr>
  </property>
</Properties>
</file>