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comments/comment1.xml" ContentType="application/vnd.openxmlformats-officedocument.presentationml.comment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1414" r:id="rId2"/>
    <p:sldId id="1451" r:id="rId3"/>
    <p:sldId id="1442" r:id="rId4"/>
    <p:sldId id="1461" r:id="rId5"/>
    <p:sldId id="1436" r:id="rId6"/>
    <p:sldId id="1460" r:id="rId7"/>
    <p:sldId id="1443" r:id="rId8"/>
    <p:sldId id="1459" r:id="rId9"/>
    <p:sldId id="145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3"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90" autoAdjust="0"/>
    <p:restoredTop sz="94660"/>
  </p:normalViewPr>
  <p:slideViewPr>
    <p:cSldViewPr snapToGrid="0">
      <p:cViewPr varScale="1">
        <p:scale>
          <a:sx n="74" d="100"/>
          <a:sy n="74" d="100"/>
        </p:scale>
        <p:origin x="184"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8/12/25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8/12/25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cuv.hkbs.org.hk/RCUV2/EXO/3:1-11/"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www.youtube.com/watch?v=P_L-qJwsh-c&amp;ab_channel=S.D.G." TargetMode="External"/><Relationship Id="rId5" Type="http://schemas.openxmlformats.org/officeDocument/2006/relationships/hyperlink" Target="https://www.youtube.com/watch?v=WpDwMxDUhFg&amp;ab_channel=BibleStori" TargetMode="External"/><Relationship Id="rId4" Type="http://schemas.openxmlformats.org/officeDocument/2006/relationships/hyperlink" Target="https://www.biblegateway.com/audio/mclean/niv/Exod.3.1-Exod.3.11"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3" Type="http://schemas.openxmlformats.org/officeDocument/2006/relationships/hyperlink" Target="https://www.goodsalt.com/israelites-as-captives-prcas4205?srsltid=AfmBOoqYtxsIV9Lv4Ws6oayw6xq_OpyJk9KmmddXsk8JL5F0jUtMMZew"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hyperlink" Target="https://www.vecteezy.com/vector-art/3086613-praying-hands-line-drawing" TargetMode="Externa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s_vFAyOUvko&amp;list=RDs_vFAyOUvko&amp;start_radio=1&amp;ab_channel=GaiseBaba" TargetMode="External"/><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hyperlink" Target="https://www.youtube.com/watch?v=03G52K9X2hQ&amp;list=RD03G52K9X2hQ&amp;start_radio=1&amp;ab_channel=Maranatha%21Music" TargetMode="External"/><Relationship Id="rId5" Type="http://schemas.openxmlformats.org/officeDocument/2006/relationships/hyperlink" Target="https://www.youtube.com/watch?v=a-wWKL-7Mrg" TargetMode="External"/><Relationship Id="rId4" Type="http://schemas.openxmlformats.org/officeDocument/2006/relationships/hyperlink" Target="https://mail.google.com/mail/u/0/?tab=rm&amp;ogbl#inbox/FMfcgzQcpKXrBKJcKdcTdfTGNdJsTXWQ?projector=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47459" y="402590"/>
            <a:ext cx="5517515" cy="2423795"/>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3:1-11</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Moses and Parenting</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08-01-2025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
        <p:nvSpPr>
          <p:cNvPr id="4" name="Text Box 3"/>
          <p:cNvSpPr txBox="1"/>
          <p:nvPr/>
        </p:nvSpPr>
        <p:spPr>
          <a:xfrm>
            <a:off x="114416" y="4310134"/>
            <a:ext cx="5359791" cy="386441"/>
          </a:xfrm>
          <a:prstGeom prst="rect">
            <a:avLst/>
          </a:prstGeom>
          <a:noFill/>
        </p:spPr>
        <p:txBody>
          <a:bodyPr wrap="square" rtlCol="0" anchor="t">
            <a:noAutofit/>
          </a:bodyPr>
          <a:lstStyle/>
          <a:p>
            <a:pPr algn="ctr"/>
            <a:r>
              <a:rPr lang="en-US" altLang="en-US" dirty="0"/>
              <a:t>https://</a:t>
            </a:r>
            <a:r>
              <a:rPr lang="en-US" altLang="en-US" dirty="0" err="1"/>
              <a:t>ffoz.org</a:t>
            </a:r>
            <a:r>
              <a:rPr lang="en-US" altLang="en-US" dirty="0"/>
              <a:t>/</a:t>
            </a:r>
            <a:r>
              <a:rPr lang="en-US" altLang="en-US" dirty="0" err="1"/>
              <a:t>torahportions</a:t>
            </a:r>
            <a:r>
              <a:rPr lang="en-US" altLang="en-US" dirty="0"/>
              <a:t>/parashah/</a:t>
            </a:r>
            <a:r>
              <a:rPr lang="en-US" altLang="en-US" dirty="0" err="1"/>
              <a:t>shemot</a:t>
            </a:r>
            <a:endParaRPr lang="en-US" altLang="en-US" dirty="0"/>
          </a:p>
        </p:txBody>
      </p:sp>
      <p:pic>
        <p:nvPicPr>
          <p:cNvPr id="6" name="Picture 5">
            <a:extLst>
              <a:ext uri="{FF2B5EF4-FFF2-40B4-BE49-F238E27FC236}">
                <a16:creationId xmlns:a16="http://schemas.microsoft.com/office/drawing/2014/main" id="{7AEA79C7-465B-0866-8935-E3DB3555E121}"/>
              </a:ext>
            </a:extLst>
          </p:cNvPr>
          <p:cNvPicPr>
            <a:picLocks noChangeAspect="1"/>
          </p:cNvPicPr>
          <p:nvPr/>
        </p:nvPicPr>
        <p:blipFill>
          <a:blip r:embed="rId2"/>
          <a:stretch>
            <a:fillRect/>
          </a:stretch>
        </p:blipFill>
        <p:spPr>
          <a:xfrm>
            <a:off x="492369" y="475468"/>
            <a:ext cx="5855090" cy="3903393"/>
          </a:xfrm>
          <a:prstGeom prst="rect">
            <a:avLst/>
          </a:prstGeom>
        </p:spPr>
      </p:pic>
      <p:graphicFrame>
        <p:nvGraphicFramePr>
          <p:cNvPr id="5" name="Table 4">
            <a:extLst>
              <a:ext uri="{FF2B5EF4-FFF2-40B4-BE49-F238E27FC236}">
                <a16:creationId xmlns:a16="http://schemas.microsoft.com/office/drawing/2014/main" id="{C478FF19-77F3-D465-9E6C-9EE2D0285A0D}"/>
              </a:ext>
            </a:extLst>
          </p:cNvPr>
          <p:cNvGraphicFramePr>
            <a:graphicFrameLocks noGrp="1"/>
          </p:cNvGraphicFramePr>
          <p:nvPr>
            <p:extLst>
              <p:ext uri="{D42A27DB-BD31-4B8C-83A1-F6EECF244321}">
                <p14:modId xmlns:p14="http://schemas.microsoft.com/office/powerpoint/2010/main" val="2314182030"/>
              </p:ext>
            </p:extLst>
          </p:nvPr>
        </p:nvGraphicFramePr>
        <p:xfrm>
          <a:off x="114416" y="4847304"/>
          <a:ext cx="6276071" cy="1854200"/>
        </p:xfrm>
        <a:graphic>
          <a:graphicData uri="http://schemas.openxmlformats.org/drawingml/2006/table">
            <a:tbl>
              <a:tblPr firstRow="1" bandRow="1">
                <a:tableStyleId>{5C22544A-7EE6-4342-B048-85BDC9FD1C3A}</a:tableStyleId>
              </a:tblPr>
              <a:tblGrid>
                <a:gridCol w="373380">
                  <a:extLst>
                    <a:ext uri="{9D8B030D-6E8A-4147-A177-3AD203B41FA5}">
                      <a16:colId xmlns:a16="http://schemas.microsoft.com/office/drawing/2014/main" val="1040163147"/>
                    </a:ext>
                  </a:extLst>
                </a:gridCol>
                <a:gridCol w="5031182">
                  <a:extLst>
                    <a:ext uri="{9D8B030D-6E8A-4147-A177-3AD203B41FA5}">
                      <a16:colId xmlns:a16="http://schemas.microsoft.com/office/drawing/2014/main" val="1627170691"/>
                    </a:ext>
                  </a:extLst>
                </a:gridCol>
                <a:gridCol w="871509">
                  <a:extLst>
                    <a:ext uri="{9D8B030D-6E8A-4147-A177-3AD203B41FA5}">
                      <a16:colId xmlns:a16="http://schemas.microsoft.com/office/drawing/2014/main" val="1795012203"/>
                    </a:ext>
                  </a:extLst>
                </a:gridCol>
              </a:tblGrid>
              <a:tr h="370840">
                <a:tc>
                  <a:txBody>
                    <a:bodyPr/>
                    <a:lstStyle/>
                    <a:p>
                      <a:endParaRPr lang="en-US" dirty="0"/>
                    </a:p>
                  </a:txBody>
                  <a:tcPr/>
                </a:tc>
                <a:tc>
                  <a:txBody>
                    <a:bodyPr/>
                    <a:lstStyle/>
                    <a:p>
                      <a:r>
                        <a:rPr lang="en-US" dirty="0"/>
                        <a:t>Bible Reading Exodus 3:1-11 (Optional)</a:t>
                      </a:r>
                    </a:p>
                  </a:txBody>
                  <a:tcPr/>
                </a:tc>
                <a:tc>
                  <a:txBody>
                    <a:bodyPr/>
                    <a:lstStyle/>
                    <a:p>
                      <a:r>
                        <a:rPr lang="en-US" dirty="0"/>
                        <a:t>Time</a:t>
                      </a:r>
                    </a:p>
                  </a:txBody>
                  <a:tcPr/>
                </a:tc>
                <a:extLst>
                  <a:ext uri="{0D108BD9-81ED-4DB2-BD59-A6C34878D82A}">
                    <a16:rowId xmlns:a16="http://schemas.microsoft.com/office/drawing/2014/main" val="847334649"/>
                  </a:ext>
                </a:extLst>
              </a:tr>
              <a:tr h="370840">
                <a:tc>
                  <a:txBody>
                    <a:bodyPr/>
                    <a:lstStyle/>
                    <a:p>
                      <a:r>
                        <a:rPr lang="en-US" dirty="0"/>
                        <a:t>1</a:t>
                      </a:r>
                    </a:p>
                  </a:txBody>
                  <a:tcPr/>
                </a:tc>
                <a:tc>
                  <a:txBody>
                    <a:bodyPr/>
                    <a:lstStyle/>
                    <a:p>
                      <a:r>
                        <a:rPr lang="en-US" dirty="0">
                          <a:hlinkClick r:id="rId3"/>
                        </a:rPr>
                        <a:t>CUV in Chinese or Cantonese (Audio) </a:t>
                      </a:r>
                      <a:endParaRPr lang="en-US" dirty="0"/>
                    </a:p>
                  </a:txBody>
                  <a:tcPr/>
                </a:tc>
                <a:tc>
                  <a:txBody>
                    <a:bodyPr/>
                    <a:lstStyle/>
                    <a:p>
                      <a:r>
                        <a:rPr lang="en-US" dirty="0"/>
                        <a:t>4 min</a:t>
                      </a:r>
                    </a:p>
                  </a:txBody>
                  <a:tcPr/>
                </a:tc>
                <a:extLst>
                  <a:ext uri="{0D108BD9-81ED-4DB2-BD59-A6C34878D82A}">
                    <a16:rowId xmlns:a16="http://schemas.microsoft.com/office/drawing/2014/main" val="3802836193"/>
                  </a:ext>
                </a:extLst>
              </a:tr>
              <a:tr h="370840">
                <a:tc>
                  <a:txBody>
                    <a:bodyPr/>
                    <a:lstStyle/>
                    <a:p>
                      <a:r>
                        <a:rPr lang="en-US" dirty="0"/>
                        <a:t>2</a:t>
                      </a:r>
                    </a:p>
                  </a:txBody>
                  <a:tcPr/>
                </a:tc>
                <a:tc>
                  <a:txBody>
                    <a:bodyPr/>
                    <a:lstStyle/>
                    <a:p>
                      <a:r>
                        <a:rPr lang="en-US" dirty="0">
                          <a:hlinkClick r:id="rId4"/>
                        </a:rPr>
                        <a:t>NIV Bible Reading in English (Audio)</a:t>
                      </a:r>
                      <a:endParaRPr lang="en-US" dirty="0"/>
                    </a:p>
                  </a:txBody>
                  <a:tcPr/>
                </a:tc>
                <a:tc>
                  <a:txBody>
                    <a:bodyPr/>
                    <a:lstStyle/>
                    <a:p>
                      <a:r>
                        <a:rPr lang="en-US" dirty="0"/>
                        <a:t>4 min</a:t>
                      </a:r>
                    </a:p>
                  </a:txBody>
                  <a:tcPr/>
                </a:tc>
                <a:extLst>
                  <a:ext uri="{0D108BD9-81ED-4DB2-BD59-A6C34878D82A}">
                    <a16:rowId xmlns:a16="http://schemas.microsoft.com/office/drawing/2014/main" val="1486004473"/>
                  </a:ext>
                </a:extLst>
              </a:tr>
              <a:tr h="370840">
                <a:tc>
                  <a:txBody>
                    <a:bodyPr/>
                    <a:lstStyle/>
                    <a:p>
                      <a:r>
                        <a:rPr lang="en-US" dirty="0"/>
                        <a:t>3</a:t>
                      </a:r>
                    </a:p>
                  </a:txBody>
                  <a:tcPr/>
                </a:tc>
                <a:tc>
                  <a:txBody>
                    <a:bodyPr/>
                    <a:lstStyle/>
                    <a:p>
                      <a:r>
                        <a:rPr lang="en-US" dirty="0">
                          <a:hlinkClick r:id="rId5"/>
                        </a:rPr>
                        <a:t>Moses &amp; Burning Bush English (ChildrenVideo)</a:t>
                      </a:r>
                      <a:endParaRPr lang="en-US" dirty="0"/>
                    </a:p>
                  </a:txBody>
                  <a:tcPr/>
                </a:tc>
                <a:tc>
                  <a:txBody>
                    <a:bodyPr/>
                    <a:lstStyle/>
                    <a:p>
                      <a:r>
                        <a:rPr lang="en-US" dirty="0"/>
                        <a:t>3 min</a:t>
                      </a:r>
                    </a:p>
                  </a:txBody>
                  <a:tcPr/>
                </a:tc>
                <a:extLst>
                  <a:ext uri="{0D108BD9-81ED-4DB2-BD59-A6C34878D82A}">
                    <a16:rowId xmlns:a16="http://schemas.microsoft.com/office/drawing/2014/main" val="2823025288"/>
                  </a:ext>
                </a:extLst>
              </a:tr>
              <a:tr h="370840">
                <a:tc>
                  <a:txBody>
                    <a:bodyPr/>
                    <a:lstStyle/>
                    <a:p>
                      <a:r>
                        <a:rPr lang="en-US" dirty="0"/>
                        <a:t>4</a:t>
                      </a:r>
                    </a:p>
                  </a:txBody>
                  <a:tcPr/>
                </a:tc>
                <a:tc>
                  <a:txBody>
                    <a:bodyPr/>
                    <a:lstStyle/>
                    <a:p>
                      <a:r>
                        <a:rPr lang="en-US" dirty="0">
                          <a:hlinkClick r:id="rId6"/>
                        </a:rPr>
                        <a:t>Chinese Video</a:t>
                      </a:r>
                      <a:endParaRPr lang="en-US" dirty="0"/>
                    </a:p>
                  </a:txBody>
                  <a:tcPr/>
                </a:tc>
                <a:tc>
                  <a:txBody>
                    <a:bodyPr/>
                    <a:lstStyle/>
                    <a:p>
                      <a:r>
                        <a:rPr lang="en-US" dirty="0"/>
                        <a:t>6 min</a:t>
                      </a:r>
                    </a:p>
                  </a:txBody>
                  <a:tcPr/>
                </a:tc>
                <a:extLst>
                  <a:ext uri="{0D108BD9-81ED-4DB2-BD59-A6C34878D82A}">
                    <a16:rowId xmlns:a16="http://schemas.microsoft.com/office/drawing/2014/main" val="425052953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582613"/>
          </a:xfrm>
        </p:spPr>
        <p:txBody>
          <a:bodyPr/>
          <a:lstStyle/>
          <a:p>
            <a:pPr algn="ctr"/>
            <a:r>
              <a:rPr lang="zh-CN" altLang="en-US" dirty="0"/>
              <a:t>出埃及記</a:t>
            </a:r>
            <a:r>
              <a:rPr lang="en-US" altLang="zh-CN" dirty="0"/>
              <a:t>(Exodus) 3:1-11 </a:t>
            </a:r>
            <a:r>
              <a:rPr lang="zh-CN" altLang="en-US" dirty="0"/>
              <a:t>簡介</a:t>
            </a:r>
          </a:p>
        </p:txBody>
      </p:sp>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2572393007"/>
              </p:ext>
            </p:extLst>
          </p:nvPr>
        </p:nvGraphicFramePr>
        <p:xfrm>
          <a:off x="475615" y="1361440"/>
          <a:ext cx="11378565" cy="4785360"/>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0"/>
                    </a:ext>
                  </a:extLst>
                </a:gridCol>
                <a:gridCol w="9909810">
                  <a:extLst>
                    <a:ext uri="{9D8B030D-6E8A-4147-A177-3AD203B41FA5}">
                      <a16:colId xmlns:a16="http://schemas.microsoft.com/office/drawing/2014/main" val="20001"/>
                    </a:ext>
                  </a:extLst>
                </a:gridCol>
              </a:tblGrid>
              <a:tr h="265828">
                <a:tc>
                  <a:txBody>
                    <a:bodyPr/>
                    <a:lstStyle/>
                    <a:p>
                      <a:pPr algn="ctr">
                        <a:buNone/>
                      </a:pPr>
                      <a:r>
                        <a:rPr lang="en-US" altLang="zh-CN" sz="2400" dirty="0">
                          <a:sym typeface="+mn-ea"/>
                        </a:rPr>
                        <a:t>Key Figures</a:t>
                      </a:r>
                      <a:r>
                        <a:rPr lang="zh-CN" altLang="en-US" sz="2400" dirty="0">
                          <a:sym typeface="+mn-ea"/>
                        </a:rPr>
                        <a:t>要人</a:t>
                      </a:r>
                      <a:endParaRPr lang="en-US" altLang="en-US" sz="2400" dirty="0">
                        <a:sym typeface="+mn-ea"/>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a:sym typeface="+mn-ea"/>
                        </a:rPr>
                        <a:t>The Establishment of a Trilateral Relationship: </a:t>
                      </a:r>
                      <a:br>
                        <a:rPr lang="en-US" altLang="zh-CN" sz="2400" dirty="0">
                          <a:sym typeface="+mn-ea"/>
                        </a:rPr>
                      </a:br>
                      <a:r>
                        <a:rPr lang="en-US" altLang="zh-CN" sz="2400" i="1" dirty="0">
                          <a:sym typeface="+mn-ea"/>
                        </a:rPr>
                        <a:t>God-Moses-Israelites</a:t>
                      </a:r>
                      <a:br>
                        <a:rPr lang="en-US" altLang="zh-CN" sz="2400" dirty="0">
                          <a:sym typeface="+mn-ea"/>
                        </a:rPr>
                      </a:br>
                      <a:r>
                        <a:rPr lang="en-US" altLang="zh-CN" sz="2400" dirty="0">
                          <a:sym typeface="+mn-ea"/>
                        </a:rPr>
                        <a:t>(</a:t>
                      </a:r>
                      <a:r>
                        <a:rPr lang="zh-CN" altLang="en-US" sz="2400" dirty="0">
                          <a:sym typeface="+mn-ea"/>
                        </a:rPr>
                        <a:t>神</a:t>
                      </a:r>
                      <a:r>
                        <a:rPr lang="en-US" altLang="zh-CN" sz="2400" dirty="0">
                          <a:sym typeface="+mn-ea"/>
                        </a:rPr>
                        <a:t>-</a:t>
                      </a:r>
                      <a:r>
                        <a:rPr lang="zh-CN" altLang="en-US" sz="2400" dirty="0">
                          <a:sym typeface="+mn-ea"/>
                        </a:rPr>
                        <a:t>摩西</a:t>
                      </a:r>
                      <a:r>
                        <a:rPr lang="en-US" altLang="zh-CN" sz="2400" dirty="0">
                          <a:sym typeface="+mn-ea"/>
                        </a:rPr>
                        <a:t>-</a:t>
                      </a:r>
                      <a:r>
                        <a:rPr lang="zh-CN" altLang="en-US" sz="2400" dirty="0">
                          <a:sym typeface="+mn-ea"/>
                        </a:rPr>
                        <a:t>以色列人</a:t>
                      </a:r>
                      <a:r>
                        <a:rPr lang="en-US" altLang="zh-CN" sz="2400" dirty="0">
                          <a:sym typeface="+mn-ea"/>
                        </a:rPr>
                        <a:t>)</a:t>
                      </a:r>
                      <a:r>
                        <a:rPr lang="zh-CN" altLang="en-US" sz="2400" dirty="0">
                          <a:sym typeface="+mn-ea"/>
                        </a:rPr>
                        <a:t> 三边关系的建立</a:t>
                      </a:r>
                    </a:p>
                  </a:txBody>
                  <a:tcPr/>
                </a:tc>
                <a:extLst>
                  <a:ext uri="{0D108BD9-81ED-4DB2-BD59-A6C34878D82A}">
                    <a16:rowId xmlns:a16="http://schemas.microsoft.com/office/drawing/2014/main" val="10000"/>
                  </a:ext>
                </a:extLst>
              </a:tr>
              <a:tr h="286872">
                <a:tc>
                  <a:txBody>
                    <a:bodyPr/>
                    <a:lstStyle/>
                    <a:p>
                      <a:pPr>
                        <a:buNone/>
                      </a:pPr>
                      <a:r>
                        <a:rPr lang="en-US" altLang="zh-CN" sz="2200" dirty="0">
                          <a:sym typeface="+mn-ea"/>
                        </a:rPr>
                        <a:t>God</a:t>
                      </a:r>
                      <a:endParaRPr lang="zh-CN" altLang="en-US" sz="2200" dirty="0">
                        <a:sym typeface="+mn-ea"/>
                      </a:endParaRPr>
                    </a:p>
                  </a:txBody>
                  <a:tcPr/>
                </a:tc>
                <a:tc>
                  <a:txBody>
                    <a:bodyPr/>
                    <a:lstStyle/>
                    <a:p>
                      <a:pPr>
                        <a:buNone/>
                      </a:pPr>
                      <a:r>
                        <a:rPr lang="en-US" altLang="zh-CN" sz="2200" dirty="0"/>
                        <a:t>His Will; </a:t>
                      </a:r>
                      <a:r>
                        <a:rPr lang="en-US" altLang="en-US" sz="2200" dirty="0"/>
                        <a:t>His</a:t>
                      </a:r>
                      <a:r>
                        <a:rPr lang="en-US" altLang="zh-CN" sz="2200" dirty="0"/>
                        <a:t> Mission(Plan); His Calling;</a:t>
                      </a:r>
                    </a:p>
                    <a:p>
                      <a:pPr>
                        <a:buNone/>
                      </a:pPr>
                      <a:r>
                        <a:rPr lang="en-US" altLang="en-US" sz="2200" dirty="0"/>
                        <a:t>“I am the God of your fathers, the God of Abraham, the God of </a:t>
                      </a:r>
                      <a:r>
                        <a:rPr lang="en-US" altLang="en-US" sz="2200" dirty="0" err="1"/>
                        <a:t>Issac</a:t>
                      </a:r>
                      <a:r>
                        <a:rPr lang="en-US" altLang="en-US" sz="2200" dirty="0"/>
                        <a:t>, and the God of Jacob.” (3:6)</a:t>
                      </a:r>
                    </a:p>
                  </a:txBody>
                  <a:tcPr/>
                </a:tc>
                <a:extLst>
                  <a:ext uri="{0D108BD9-81ED-4DB2-BD59-A6C34878D82A}">
                    <a16:rowId xmlns:a16="http://schemas.microsoft.com/office/drawing/2014/main" val="10001"/>
                  </a:ext>
                </a:extLst>
              </a:tr>
              <a:tr h="2481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2000" dirty="0">
                          <a:sym typeface="+mn-ea"/>
                        </a:rPr>
                        <a:t>Moses</a:t>
                      </a:r>
                      <a:br>
                        <a:rPr lang="en-US" altLang="en-US" sz="2000" dirty="0">
                          <a:sym typeface="+mn-ea"/>
                        </a:rPr>
                      </a:br>
                      <a:r>
                        <a:rPr lang="zh-CN" altLang="en-US" sz="2400" dirty="0">
                          <a:sym typeface="+mn-ea"/>
                        </a:rPr>
                        <a:t>摩西</a:t>
                      </a:r>
                      <a:endParaRPr lang="en-US" altLang="zh-CN" sz="2400" dirty="0">
                        <a:sym typeface="+mn-ea"/>
                      </a:endParaRPr>
                    </a:p>
                    <a:p>
                      <a:pPr>
                        <a:buNone/>
                      </a:pPr>
                      <a:endParaRPr lang="en-US" altLang="en-US" sz="2200" dirty="0">
                        <a:sym typeface="+mn-ea"/>
                      </a:endParaRPr>
                    </a:p>
                  </a:txBody>
                  <a:tcPr/>
                </a:tc>
                <a:tc>
                  <a:txBody>
                    <a:bodyPr/>
                    <a:lstStyle/>
                    <a:p>
                      <a:pPr>
                        <a:buNone/>
                      </a:pPr>
                      <a:r>
                        <a:rPr lang="en-US" altLang="zh-CN" sz="2200" dirty="0"/>
                        <a:t>1. Aimless Life—a life not related to God’s Plan. (3:1)</a:t>
                      </a:r>
                    </a:p>
                    <a:p>
                      <a:pPr>
                        <a:buNone/>
                      </a:pPr>
                      <a:r>
                        <a:rPr lang="en-US" altLang="zh-CN" sz="2200" dirty="0"/>
                        <a:t>2. Curiosity of the Great Sign (3:2-3)</a:t>
                      </a:r>
                    </a:p>
                    <a:p>
                      <a:pPr>
                        <a:buNone/>
                      </a:pPr>
                      <a:r>
                        <a:rPr lang="en-US" altLang="zh-CN" sz="2200" dirty="0"/>
                        <a:t>3. Hearing of the Voice of God; (3:4a)</a:t>
                      </a:r>
                    </a:p>
                    <a:p>
                      <a:pPr>
                        <a:buNone/>
                      </a:pPr>
                      <a:r>
                        <a:rPr lang="en-US" altLang="zh-CN" sz="2200" dirty="0"/>
                        <a:t>4. The 1</a:t>
                      </a:r>
                      <a:r>
                        <a:rPr lang="en-US" altLang="zh-CN" sz="2200" baseline="30000" dirty="0"/>
                        <a:t>st</a:t>
                      </a:r>
                      <a:r>
                        <a:rPr lang="en-US" altLang="zh-CN" sz="2200" dirty="0"/>
                        <a:t> Response to the Voice of God: “Here I am.” (3:4b)</a:t>
                      </a:r>
                    </a:p>
                    <a:p>
                      <a:pPr>
                        <a:buNone/>
                      </a:pPr>
                      <a:r>
                        <a:rPr lang="en-US" altLang="zh-CN" sz="2200" dirty="0"/>
                        <a:t>5. The 2</a:t>
                      </a:r>
                      <a:r>
                        <a:rPr lang="en-US" altLang="zh-CN" sz="2200" baseline="30000" dirty="0"/>
                        <a:t>nd</a:t>
                      </a:r>
                      <a:r>
                        <a:rPr lang="en-US" altLang="zh-CN" sz="2200" dirty="0"/>
                        <a:t> Response without faith (3:11)</a:t>
                      </a:r>
                    </a:p>
                  </a:txBody>
                  <a:tcPr/>
                </a:tc>
                <a:extLst>
                  <a:ext uri="{0D108BD9-81ED-4DB2-BD59-A6C34878D82A}">
                    <a16:rowId xmlns:a16="http://schemas.microsoft.com/office/drawing/2014/main" val="10002"/>
                  </a:ext>
                </a:extLst>
              </a:tr>
              <a:tr h="0">
                <a:tc>
                  <a:txBody>
                    <a:bodyPr/>
                    <a:lstStyle/>
                    <a:p>
                      <a:pPr>
                        <a:buNone/>
                      </a:pPr>
                      <a:r>
                        <a:rPr lang="en-US" altLang="zh-CN" sz="2200" dirty="0">
                          <a:sym typeface="+mn-ea"/>
                        </a:rPr>
                        <a:t>Israelites</a:t>
                      </a:r>
                    </a:p>
                    <a:p>
                      <a:pPr>
                        <a:buNone/>
                      </a:pPr>
                      <a:r>
                        <a:rPr lang="zh-CN" altLang="en-US" sz="2000" dirty="0">
                          <a:sym typeface="+mn-ea"/>
                        </a:rPr>
                        <a:t>以色列人</a:t>
                      </a:r>
                      <a:endParaRPr lang="en-US" altLang="en-US" sz="2200" dirty="0">
                        <a:sym typeface="+mn-ea"/>
                      </a:endParaRPr>
                    </a:p>
                  </a:txBody>
                  <a:tcPr/>
                </a:tc>
                <a:tc>
                  <a:txBody>
                    <a:bodyPr/>
                    <a:lstStyle/>
                    <a:p>
                      <a:pPr>
                        <a:buNone/>
                      </a:pPr>
                      <a:r>
                        <a:rPr lang="en-US" altLang="zh-CN" sz="2200" dirty="0"/>
                        <a:t>Offspring of Abraham, Isaac, and Jacob. (3:6-10)</a:t>
                      </a:r>
                    </a:p>
                  </a:txBody>
                  <a:tcPr/>
                </a:tc>
                <a:extLst>
                  <a:ext uri="{0D108BD9-81ED-4DB2-BD59-A6C34878D82A}">
                    <a16:rowId xmlns:a16="http://schemas.microsoft.com/office/drawing/2014/main" val="10003"/>
                  </a:ext>
                </a:extLst>
              </a:tr>
            </a:tbl>
          </a:graphicData>
        </a:graphic>
      </p:graphicFrame>
      <p:sp>
        <p:nvSpPr>
          <p:cNvPr id="5" name="Text Box 4"/>
          <p:cNvSpPr txBox="1"/>
          <p:nvPr/>
        </p:nvSpPr>
        <p:spPr>
          <a:xfrm>
            <a:off x="2227580" y="773430"/>
            <a:ext cx="7983855" cy="337185"/>
          </a:xfrm>
          <a:prstGeom prst="rect">
            <a:avLst/>
          </a:prstGeom>
        </p:spPr>
        <p:txBody>
          <a:bodyPr wrap="square">
            <a:spAutoFit/>
          </a:bodyPr>
          <a:lstStyle/>
          <a:p>
            <a:r>
              <a:rPr lang="ja-JP" altLang="en-US" sz="1600" b="1">
                <a:solidFill>
                  <a:srgbClr val="000000"/>
                </a:solidFill>
                <a:latin typeface="PMingLiU"/>
                <a:ea typeface="PMingLiU"/>
              </a:rPr>
              <a:t>經</a:t>
            </a:r>
            <a:r>
              <a:rPr lang="zh-CN" sz="1600" dirty="0"/>
              <a:t>文</a:t>
            </a:r>
            <a:r>
              <a:rPr sz="1600" b="1" dirty="0" err="1">
                <a:solidFill>
                  <a:srgbClr val="000000"/>
                </a:solidFill>
                <a:latin typeface="PMingLiU"/>
                <a:ea typeface="PMingLiU"/>
              </a:rPr>
              <a:t>取自《聖經和合本</a:t>
            </a:r>
            <a:r>
              <a:rPr lang="en-US" sz="1600" b="1" dirty="0" err="1">
                <a:solidFill>
                  <a:srgbClr val="000000"/>
                </a:solidFill>
                <a:latin typeface="PMingLiU"/>
                <a:ea typeface="PMingLiU"/>
              </a:rPr>
              <a:t>NIV</a:t>
            </a:r>
            <a:r>
              <a:rPr sz="1600" b="1" dirty="0">
                <a:solidFill>
                  <a:srgbClr val="000000"/>
                </a:solidFill>
                <a:latin typeface="PMingLiU"/>
                <a:ea typeface="PMingLiU"/>
              </a:rPr>
              <a:t>》— </a:t>
            </a:r>
            <a:r>
              <a:rPr sz="1600" b="1" dirty="0" err="1">
                <a:solidFill>
                  <a:srgbClr val="000000"/>
                </a:solidFill>
                <a:latin typeface="PMingLiU"/>
                <a:ea typeface="PMingLiU"/>
              </a:rPr>
              <a:t>漢語聖經協會出版，承蒙允准使用</a:t>
            </a:r>
            <a:r>
              <a:rPr sz="1600" b="1" dirty="0">
                <a:solidFill>
                  <a:srgbClr val="000000"/>
                </a:solidFill>
                <a:latin typeface="PMingLiU"/>
                <a:ea typeface="PMingLiU"/>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321290E-757A-405A-8B4E-FF51E801F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81" y="5064386"/>
            <a:ext cx="2247900" cy="1841500"/>
          </a:xfrm>
          <a:prstGeom prst="rect">
            <a:avLst/>
          </a:prstGeom>
        </p:spPr>
      </p:pic>
      <p:sp>
        <p:nvSpPr>
          <p:cNvPr id="6" name="Text Box 4">
            <a:extLst>
              <a:ext uri="{FF2B5EF4-FFF2-40B4-BE49-F238E27FC236}">
                <a16:creationId xmlns:a16="http://schemas.microsoft.com/office/drawing/2014/main" id="{B6655BF6-D255-AABC-17CC-BC1DA1367253}"/>
              </a:ext>
            </a:extLst>
          </p:cNvPr>
          <p:cNvSpPr txBox="1"/>
          <p:nvPr/>
        </p:nvSpPr>
        <p:spPr>
          <a:xfrm>
            <a:off x="5043557" y="1898862"/>
            <a:ext cx="1412435" cy="646331"/>
          </a:xfrm>
          <a:prstGeom prst="rect">
            <a:avLst/>
          </a:prstGeom>
          <a:solidFill>
            <a:schemeClr val="accent1"/>
          </a:solidFill>
          <a:ln>
            <a:solidFill>
              <a:schemeClr val="tx1"/>
            </a:solidFill>
          </a:ln>
          <a:effectLst>
            <a:softEdge rad="65871"/>
          </a:effectLst>
          <a:scene3d>
            <a:camera prst="orthographicFront"/>
            <a:lightRig rig="threePt" dir="t"/>
          </a:scene3d>
          <a:sp3d>
            <a:bevelT h="31750"/>
          </a:sp3d>
        </p:spPr>
        <p:txBody>
          <a:bodyPr wrap="square" anchor="ctr" anchorCtr="0">
            <a:spAutoFit/>
          </a:bodyPr>
          <a:lstStyle/>
          <a:p>
            <a:pPr algn="ctr"/>
            <a:r>
              <a:rPr lang="en-US" sz="3600" b="1" dirty="0">
                <a:solidFill>
                  <a:srgbClr val="000000"/>
                </a:solidFill>
                <a:latin typeface="PMingLiU"/>
                <a:ea typeface="PMingLiU"/>
              </a:rPr>
              <a:t>God</a:t>
            </a:r>
            <a:endParaRPr sz="3600" b="1" dirty="0">
              <a:solidFill>
                <a:srgbClr val="000000"/>
              </a:solidFill>
              <a:latin typeface="PMingLiU"/>
              <a:ea typeface="PMingLiU"/>
            </a:endParaRPr>
          </a:p>
        </p:txBody>
      </p:sp>
      <p:sp>
        <p:nvSpPr>
          <p:cNvPr id="22" name="TextBox 21">
            <a:extLst>
              <a:ext uri="{FF2B5EF4-FFF2-40B4-BE49-F238E27FC236}">
                <a16:creationId xmlns:a16="http://schemas.microsoft.com/office/drawing/2014/main" id="{E26BFCA8-0094-94AC-EA70-0D4D489DA72E}"/>
              </a:ext>
            </a:extLst>
          </p:cNvPr>
          <p:cNvSpPr txBox="1"/>
          <p:nvPr/>
        </p:nvSpPr>
        <p:spPr>
          <a:xfrm>
            <a:off x="-38101" y="20468"/>
            <a:ext cx="12192000" cy="830997"/>
          </a:xfrm>
          <a:prstGeom prst="rect">
            <a:avLst/>
          </a:prstGeom>
          <a:solidFill>
            <a:schemeClr val="accent1"/>
          </a:solidFill>
          <a:ln>
            <a:solidFill>
              <a:schemeClr val="bg1">
                <a:lumMod val="95000"/>
              </a:schemeClr>
            </a:solidFill>
          </a:ln>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a:solidFill>
                  <a:schemeClr val="bg1"/>
                </a:solidFill>
                <a:sym typeface="+mn-ea"/>
              </a:rPr>
              <a:t>The Establishment of a Trilateral Relationship: God-Moses-Israelites (GMI)</a:t>
            </a:r>
            <a:br>
              <a:rPr lang="en-US" altLang="zh-CN" sz="2400" b="1" dirty="0">
                <a:solidFill>
                  <a:schemeClr val="bg1"/>
                </a:solidFill>
                <a:sym typeface="+mn-ea"/>
              </a:rPr>
            </a:br>
            <a:r>
              <a:rPr lang="en-US" altLang="zh-CN" sz="2400" b="1" dirty="0">
                <a:solidFill>
                  <a:schemeClr val="bg1"/>
                </a:solidFill>
                <a:sym typeface="+mn-ea"/>
              </a:rPr>
              <a:t>(</a:t>
            </a:r>
            <a:r>
              <a:rPr lang="zh-CN" altLang="en-US" sz="2400" b="1" dirty="0">
                <a:solidFill>
                  <a:schemeClr val="bg1"/>
                </a:solidFill>
                <a:sym typeface="+mn-ea"/>
              </a:rPr>
              <a:t>神</a:t>
            </a:r>
            <a:r>
              <a:rPr lang="en-US" altLang="zh-CN" sz="2400" b="1" dirty="0">
                <a:solidFill>
                  <a:schemeClr val="bg1"/>
                </a:solidFill>
                <a:sym typeface="+mn-ea"/>
              </a:rPr>
              <a:t>-</a:t>
            </a:r>
            <a:r>
              <a:rPr lang="zh-CN" altLang="en-US" sz="2400" b="1" dirty="0">
                <a:solidFill>
                  <a:schemeClr val="bg1"/>
                </a:solidFill>
                <a:sym typeface="+mn-ea"/>
              </a:rPr>
              <a:t>摩西</a:t>
            </a:r>
            <a:r>
              <a:rPr lang="en-US" altLang="zh-CN" sz="2400" b="1" dirty="0">
                <a:solidFill>
                  <a:schemeClr val="bg1"/>
                </a:solidFill>
                <a:sym typeface="+mn-ea"/>
              </a:rPr>
              <a:t>-</a:t>
            </a:r>
            <a:r>
              <a:rPr lang="zh-CN" altLang="en-US" sz="2400" b="1" dirty="0">
                <a:solidFill>
                  <a:schemeClr val="bg1"/>
                </a:solidFill>
                <a:sym typeface="+mn-ea"/>
              </a:rPr>
              <a:t>以色列人</a:t>
            </a:r>
            <a:r>
              <a:rPr lang="en-US" altLang="zh-CN" sz="2400" b="1" dirty="0">
                <a:solidFill>
                  <a:schemeClr val="bg1"/>
                </a:solidFill>
                <a:sym typeface="+mn-ea"/>
              </a:rPr>
              <a:t>)</a:t>
            </a:r>
            <a:r>
              <a:rPr lang="zh-CN" altLang="en-US" sz="2400" b="1" dirty="0">
                <a:solidFill>
                  <a:schemeClr val="bg1"/>
                </a:solidFill>
                <a:sym typeface="+mn-ea"/>
              </a:rPr>
              <a:t> 三边关系的建立</a:t>
            </a:r>
          </a:p>
        </p:txBody>
      </p:sp>
      <p:sp>
        <p:nvSpPr>
          <p:cNvPr id="23" name="TextBox 22">
            <a:extLst>
              <a:ext uri="{FF2B5EF4-FFF2-40B4-BE49-F238E27FC236}">
                <a16:creationId xmlns:a16="http://schemas.microsoft.com/office/drawing/2014/main" id="{FDDA2801-85A9-BDD7-8731-2F77BE75FA20}"/>
              </a:ext>
            </a:extLst>
          </p:cNvPr>
          <p:cNvSpPr txBox="1"/>
          <p:nvPr/>
        </p:nvSpPr>
        <p:spPr>
          <a:xfrm>
            <a:off x="2901461" y="4972992"/>
            <a:ext cx="6312875" cy="1938992"/>
          </a:xfrm>
          <a:prstGeom prst="rect">
            <a:avLst/>
          </a:prstGeom>
          <a:solidFill>
            <a:schemeClr val="bg1">
              <a:lumMod val="95000"/>
            </a:schemeClr>
          </a:solidFill>
        </p:spPr>
        <p:txBody>
          <a:bodyPr wrap="square">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"So now, </a:t>
            </a:r>
            <a:r>
              <a:rPr lang="en-US" altLang="ja-JP" sz="2400" b="1" i="0" dirty="0">
                <a:solidFill>
                  <a:srgbClr val="FF0000"/>
                </a:solidFill>
                <a:effectLst/>
                <a:latin typeface="Times New Roman" panose="02020603050405020304" pitchFamily="18" charset="0"/>
              </a:rPr>
              <a:t>go</a:t>
            </a:r>
            <a:r>
              <a:rPr lang="en-US" altLang="ja-JP" sz="2400" b="0" i="0" dirty="0">
                <a:effectLst/>
                <a:latin typeface="Times New Roman" panose="02020603050405020304" pitchFamily="18" charset="0"/>
              </a:rPr>
              <a:t>. I am </a:t>
            </a:r>
            <a:r>
              <a:rPr lang="en-US" altLang="ja-JP" sz="2400" b="1" i="0" dirty="0">
                <a:solidFill>
                  <a:srgbClr val="FF0000"/>
                </a:solidFill>
                <a:effectLst/>
                <a:latin typeface="Times New Roman" panose="02020603050405020304" pitchFamily="18" charset="0"/>
              </a:rPr>
              <a:t>sending</a:t>
            </a:r>
            <a:r>
              <a:rPr lang="en-US" altLang="ja-JP" sz="2400" b="0" i="0" dirty="0">
                <a:effectLst/>
                <a:latin typeface="Times New Roman" panose="02020603050405020304" pitchFamily="18" charset="0"/>
              </a:rPr>
              <a:t> you to Pharaoh to </a:t>
            </a:r>
            <a:r>
              <a:rPr lang="en-US" altLang="ja-JP" sz="2400" b="1" dirty="0">
                <a:solidFill>
                  <a:srgbClr val="FF0000"/>
                </a:solidFill>
                <a:effectLst/>
                <a:latin typeface="Times New Roman" panose="02020603050405020304" pitchFamily="18" charset="0"/>
              </a:rPr>
              <a:t>bring</a:t>
            </a:r>
            <a:r>
              <a:rPr lang="en-US" altLang="ja-JP" sz="2400" b="0" i="0" dirty="0">
                <a:effectLst/>
                <a:latin typeface="Times New Roman" panose="02020603050405020304" pitchFamily="18" charset="0"/>
              </a:rPr>
              <a:t> my people, the Israelites, out of Egypt."</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我要打发你去见法老、使你可以将我的百姓以色列人从埃及领出来</a:t>
            </a:r>
            <a:r>
              <a:rPr lang="en-US" altLang="ja-JP" sz="2400" dirty="0">
                <a:latin typeface="Times New Roman" panose="02020603050405020304" pitchFamily="18" charset="0"/>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2400" b="0" i="0" dirty="0">
                <a:effectLst/>
                <a:latin typeface="Times New Roman" panose="02020603050405020304" pitchFamily="18" charset="0"/>
              </a:rPr>
              <a:t>(3:10)</a:t>
            </a:r>
            <a:endParaRPr lang="zh-CN" altLang="en-US" sz="2400" dirty="0">
              <a:sym typeface="+mn-ea"/>
            </a:endParaRPr>
          </a:p>
        </p:txBody>
      </p:sp>
      <p:sp>
        <p:nvSpPr>
          <p:cNvPr id="24" name="TextBox 23">
            <a:extLst>
              <a:ext uri="{FF2B5EF4-FFF2-40B4-BE49-F238E27FC236}">
                <a16:creationId xmlns:a16="http://schemas.microsoft.com/office/drawing/2014/main" id="{E6900C1B-8746-9BF9-8C18-C6599E3EFFD3}"/>
              </a:ext>
            </a:extLst>
          </p:cNvPr>
          <p:cNvSpPr txBox="1"/>
          <p:nvPr/>
        </p:nvSpPr>
        <p:spPr>
          <a:xfrm>
            <a:off x="6853728" y="1287639"/>
            <a:ext cx="5300171" cy="3046988"/>
          </a:xfrm>
          <a:prstGeom prst="rect">
            <a:avLst/>
          </a:prstGeom>
          <a:solidFill>
            <a:schemeClr val="accent3">
              <a:lumMod val="95000"/>
            </a:schemeClr>
          </a:solidFill>
        </p:spPr>
        <p:txBody>
          <a:bodyPr wrap="square">
            <a:spAutoFit/>
          </a:bodyPr>
          <a:lstStyle/>
          <a:p>
            <a:pPr marL="0" marR="0" indent="0" defTabSz="914400" rtl="0" eaLnBrk="1" fontAlgn="auto" latinLnBrk="0" hangingPunct="1">
              <a:lnSpc>
                <a:spcPct val="100000"/>
              </a:lnSpc>
              <a:spcBef>
                <a:spcPts val="0"/>
              </a:spcBef>
              <a:spcAft>
                <a:spcPts val="0"/>
              </a:spcAft>
              <a:buClrTx/>
              <a:buSzTx/>
              <a:buFontTx/>
              <a:buNone/>
              <a:tabLst/>
              <a:defRPr/>
            </a:pP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I have indeed </a:t>
            </a:r>
            <a:r>
              <a:rPr lang="en-US" altLang="ja-JP" sz="2400" b="0" i="1" dirty="0">
                <a:solidFill>
                  <a:srgbClr val="FF0000"/>
                </a:solidFill>
                <a:effectLst/>
                <a:latin typeface="Times New Roman" panose="02020603050405020304" pitchFamily="18" charset="0"/>
              </a:rPr>
              <a:t>seen</a:t>
            </a:r>
            <a:r>
              <a:rPr lang="en-US" altLang="ja-JP" sz="2400" b="0" i="0" dirty="0">
                <a:effectLst/>
                <a:latin typeface="Times New Roman" panose="02020603050405020304" pitchFamily="18" charset="0"/>
              </a:rPr>
              <a:t> the misery of my people in Egypt. I have </a:t>
            </a:r>
            <a:r>
              <a:rPr lang="en-US" altLang="ja-JP" sz="2400" b="0" i="1" dirty="0">
                <a:solidFill>
                  <a:srgbClr val="FF0000"/>
                </a:solidFill>
                <a:effectLst/>
                <a:latin typeface="Times New Roman" panose="02020603050405020304" pitchFamily="18" charset="0"/>
              </a:rPr>
              <a:t>heard</a:t>
            </a:r>
            <a:r>
              <a:rPr lang="en-US" altLang="ja-JP" sz="2400" b="0" i="0" dirty="0">
                <a:effectLst/>
                <a:latin typeface="Times New Roman" panose="02020603050405020304" pitchFamily="18" charset="0"/>
              </a:rPr>
              <a:t> them crying out because of their slave drivers, and I am </a:t>
            </a:r>
            <a:r>
              <a:rPr lang="en-US" altLang="ja-JP" sz="2400" b="0" i="1" dirty="0">
                <a:solidFill>
                  <a:srgbClr val="FF0000"/>
                </a:solidFill>
                <a:effectLst/>
                <a:latin typeface="Times New Roman" panose="02020603050405020304" pitchFamily="18" charset="0"/>
              </a:rPr>
              <a:t>concerned</a:t>
            </a:r>
            <a:r>
              <a:rPr lang="en-US" altLang="ja-JP" sz="2400" b="0" i="0" dirty="0">
                <a:effectLst/>
                <a:latin typeface="Times New Roman" panose="02020603050405020304" pitchFamily="18" charset="0"/>
              </a:rPr>
              <a:t> about their suffering”</a:t>
            </a:r>
            <a:br>
              <a:rPr lang="en-US" altLang="ja-JP" sz="2400" b="0" i="0" dirty="0">
                <a:effectLst/>
                <a:latin typeface="Times New Roman" panose="02020603050405020304" pitchFamily="18" charset="0"/>
              </a:rPr>
            </a:br>
            <a:r>
              <a:rPr lang="en-US" altLang="ja-JP" sz="2400" b="0" i="0" dirty="0">
                <a:effectLst/>
                <a:latin typeface="Times New Roman" panose="02020603050405020304" pitchFamily="18" charset="0"/>
              </a:rPr>
              <a:t>“</a:t>
            </a:r>
            <a:r>
              <a:rPr lang="ja-JP" altLang="en-US" sz="2400" b="0" i="0">
                <a:effectLst/>
                <a:latin typeface="Times New Roman" panose="02020603050405020304" pitchFamily="18" charset="0"/>
              </a:rPr>
              <a:t>我的百姓在埃及所受的困苦、我实在看见了．他们因受督工的辖制所发的哀声、我也听见了．我原知道他们的痛苦</a:t>
            </a:r>
            <a:r>
              <a:rPr lang="en-US" altLang="ja-JP" sz="2400" b="0" i="0" dirty="0">
                <a:effectLst/>
                <a:latin typeface="Times New Roman" panose="02020603050405020304" pitchFamily="18" charset="0"/>
              </a:rPr>
              <a:t>“ (3:7)</a:t>
            </a:r>
            <a:endParaRPr lang="zh-CN" altLang="en-US" sz="2400" dirty="0">
              <a:sym typeface="+mn-ea"/>
            </a:endParaRPr>
          </a:p>
        </p:txBody>
      </p:sp>
      <p:cxnSp>
        <p:nvCxnSpPr>
          <p:cNvPr id="12" name="Straight Connector 11">
            <a:extLst>
              <a:ext uri="{FF2B5EF4-FFF2-40B4-BE49-F238E27FC236}">
                <a16:creationId xmlns:a16="http://schemas.microsoft.com/office/drawing/2014/main" id="{6A13E17D-7518-9CFE-9520-586535E4C846}"/>
              </a:ext>
            </a:extLst>
          </p:cNvPr>
          <p:cNvCxnSpPr>
            <a:cxnSpLocks/>
          </p:cNvCxnSpPr>
          <p:nvPr/>
        </p:nvCxnSpPr>
        <p:spPr bwMode="auto">
          <a:xfrm>
            <a:off x="6455992" y="2545193"/>
            <a:ext cx="3371488" cy="2519193"/>
          </a:xfrm>
          <a:prstGeom prst="line">
            <a:avLst/>
          </a:prstGeom>
          <a:gradFill rotWithShape="0">
            <a:gsLst>
              <a:gs pos="0">
                <a:schemeClr val="accent1"/>
              </a:gs>
              <a:gs pos="100000">
                <a:schemeClr val="accent2"/>
              </a:gs>
            </a:gsLst>
            <a:lin ang="5400000" scaled="1"/>
          </a:gradFill>
          <a:ln w="63500" cap="flat" cmpd="sng" algn="ctr">
            <a:solidFill>
              <a:schemeClr val="accent1">
                <a:alpha val="50000"/>
              </a:schemeClr>
            </a:solidFill>
            <a:prstDash val="solid"/>
            <a:round/>
            <a:headEnd type="triangle" w="med" len="med"/>
            <a:tailEnd type="triangle" w="med" len="med"/>
          </a:ln>
        </p:spPr>
      </p:cxnSp>
      <p:sp>
        <p:nvSpPr>
          <p:cNvPr id="25" name="TextBox 24">
            <a:extLst>
              <a:ext uri="{FF2B5EF4-FFF2-40B4-BE49-F238E27FC236}">
                <a16:creationId xmlns:a16="http://schemas.microsoft.com/office/drawing/2014/main" id="{053672BF-3B7D-8B7D-6A9E-6D67B88897FA}"/>
              </a:ext>
            </a:extLst>
          </p:cNvPr>
          <p:cNvSpPr txBox="1"/>
          <p:nvPr/>
        </p:nvSpPr>
        <p:spPr>
          <a:xfrm>
            <a:off x="304921" y="3709522"/>
            <a:ext cx="4699235" cy="461665"/>
          </a:xfrm>
          <a:prstGeom prst="rect">
            <a:avLst/>
          </a:prstGeom>
          <a:solidFill>
            <a:schemeClr val="accent3">
              <a:lumMod val="95000"/>
            </a:schemeClr>
          </a:solidFill>
        </p:spPr>
        <p:txBody>
          <a:bodyPr wrap="square">
            <a:spAutoFit/>
          </a:bodyPr>
          <a:lstStyle/>
          <a:p>
            <a:pPr marR="0" defTabSz="914400" rtl="0" eaLnBrk="1" fontAlgn="auto" latinLnBrk="0" hangingPunct="1">
              <a:lnSpc>
                <a:spcPct val="100000"/>
              </a:lnSpc>
              <a:spcBef>
                <a:spcPts val="0"/>
              </a:spcBef>
              <a:spcAft>
                <a:spcPts val="0"/>
              </a:spcAft>
              <a:buClrTx/>
              <a:buSzTx/>
              <a:tabLst/>
              <a:defRPr/>
            </a:pPr>
            <a:r>
              <a:rPr lang="en-US" altLang="ja-JP" sz="2400" dirty="0">
                <a:latin typeface="Times New Roman" panose="02020603050405020304" pitchFamily="18" charset="0"/>
              </a:rPr>
              <a:t>- “</a:t>
            </a:r>
            <a:r>
              <a:rPr lang="en-US" altLang="ja-JP" sz="2400" b="1" dirty="0">
                <a:latin typeface="Times New Roman" panose="02020603050405020304" pitchFamily="18" charset="0"/>
              </a:rPr>
              <a:t>Here I am</a:t>
            </a:r>
            <a:r>
              <a:rPr lang="en-US" altLang="ja-JP" sz="2400" dirty="0">
                <a:latin typeface="Times New Roman" panose="02020603050405020304" pitchFamily="18" charset="0"/>
              </a:rPr>
              <a:t>” “</a:t>
            </a:r>
            <a:r>
              <a:rPr lang="ja-JP" altLang="en-US" sz="2400" b="0" i="0">
                <a:effectLst/>
                <a:latin typeface="Times New Roman" panose="02020603050405020304" pitchFamily="18" charset="0"/>
              </a:rPr>
              <a:t>我在这里</a:t>
            </a:r>
            <a:r>
              <a:rPr lang="en-US" altLang="ja-JP" sz="2400" dirty="0">
                <a:latin typeface="Times New Roman" panose="02020603050405020304" pitchFamily="18" charset="0"/>
              </a:rPr>
              <a:t>”</a:t>
            </a:r>
            <a:r>
              <a:rPr lang="en-US" altLang="ja-JP" sz="2400" b="0" i="0" dirty="0">
                <a:effectLst/>
                <a:latin typeface="Times New Roman" panose="02020603050405020304" pitchFamily="18" charset="0"/>
              </a:rPr>
              <a:t> (3:4b)</a:t>
            </a:r>
            <a:endParaRPr lang="zh-CN" altLang="en-US" sz="2400" dirty="0">
              <a:sym typeface="+mn-ea"/>
            </a:endParaRPr>
          </a:p>
        </p:txBody>
      </p:sp>
      <p:sp>
        <p:nvSpPr>
          <p:cNvPr id="31" name="Lightning Bolt 30">
            <a:extLst>
              <a:ext uri="{FF2B5EF4-FFF2-40B4-BE49-F238E27FC236}">
                <a16:creationId xmlns:a16="http://schemas.microsoft.com/office/drawing/2014/main" id="{F431BC9D-F9CB-590C-C0C4-5F5244ABF5C6}"/>
              </a:ext>
            </a:extLst>
          </p:cNvPr>
          <p:cNvSpPr/>
          <p:nvPr/>
        </p:nvSpPr>
        <p:spPr bwMode="auto">
          <a:xfrm flipH="1">
            <a:off x="2011680" y="2545192"/>
            <a:ext cx="3054380" cy="1164329"/>
          </a:xfrm>
          <a:prstGeom prst="lightningBolt">
            <a:avLst/>
          </a:prstGeom>
          <a:gradFill rotWithShape="0">
            <a:gsLst>
              <a:gs pos="0">
                <a:schemeClr val="accent1"/>
              </a:gs>
              <a:gs pos="99000">
                <a:schemeClr val="accent1">
                  <a:lumMod val="20000"/>
                  <a:lumOff val="80000"/>
                </a:schemeClr>
              </a:gs>
            </a:gsLst>
            <a:lin ang="5400000" scaled="1"/>
          </a:gradFill>
          <a:ln w="9525" cap="flat" cmpd="sng" algn="ctr">
            <a:solidFill>
              <a:schemeClr val="accent1"/>
            </a:solidFill>
            <a:prstDash val="solid"/>
            <a:round/>
            <a:headEnd type="none" w="med" len="med"/>
            <a:tailEnd type="none" w="med" len="med"/>
          </a:ln>
        </p:spPr>
        <p:txBody>
          <a:bodyPr vert="horz" wrap="none" lIns="0" tIns="0" rIns="91440" bIns="1188720" numCol="1" rtlCol="0" anchor="b"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Arial" panose="020B0604020202020204" pitchFamily="34" charset="0"/>
                <a:ea typeface="SimSun" panose="02010600030101010101" pitchFamily="2" charset="-122"/>
              </a:rPr>
              <a:t>- </a:t>
            </a:r>
            <a:r>
              <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rPr>
              <a:t>“</a:t>
            </a:r>
            <a:r>
              <a:rPr kumimoji="0" lang="en-US" sz="2400" b="0" i="0" u="none" strike="noStrike" cap="none" normalizeH="0" baseline="0" dirty="0">
                <a:ln>
                  <a:noFill/>
                </a:ln>
                <a:solidFill>
                  <a:schemeClr val="tx1"/>
                </a:solidFill>
                <a:effectLst/>
                <a:highlight>
                  <a:srgbClr val="C0C0C0"/>
                </a:highlight>
                <a:latin typeface="Times New Roman" panose="02020603050405020304" pitchFamily="18" charset="0"/>
                <a:ea typeface="SimSun" panose="02010600030101010101" pitchFamily="2" charset="-122"/>
                <a:cs typeface="Times New Roman" panose="02020603050405020304" pitchFamily="18" charset="0"/>
              </a:rPr>
              <a:t>Moses Moses</a:t>
            </a:r>
            <a:r>
              <a:rPr lang="en-US" sz="2400" dirty="0">
                <a:highlight>
                  <a:srgbClr val="C0C0C0"/>
                </a:highlight>
                <a:latin typeface="Arial" panose="020B0604020202020204" pitchFamily="34" charset="0"/>
                <a:ea typeface="SimSun" panose="02010600030101010101" pitchFamily="2" charset="-122"/>
                <a:cs typeface="Times New Roman" panose="02020603050405020304" pitchFamily="18" charset="0"/>
              </a:rPr>
              <a:t>”</a:t>
            </a:r>
            <a:endParaRPr kumimoji="0" lang="en-US" sz="2400" b="0" i="0" u="none" strike="noStrike" cap="none" normalizeH="0" baseline="0" dirty="0">
              <a:ln>
                <a:noFill/>
              </a:ln>
              <a:solidFill>
                <a:schemeClr val="tx1"/>
              </a:solidFill>
              <a:effectLst/>
              <a:highlight>
                <a:srgbClr val="C0C0C0"/>
              </a:highlight>
              <a:latin typeface="Arial" panose="020B0604020202020204" pitchFamily="34" charset="0"/>
              <a:ea typeface="SimSun" panose="02010600030101010101" pitchFamily="2" charset="-122"/>
            </a:endParaRPr>
          </a:p>
        </p:txBody>
      </p:sp>
      <p:cxnSp>
        <p:nvCxnSpPr>
          <p:cNvPr id="14" name="Straight Connector 13">
            <a:extLst>
              <a:ext uri="{FF2B5EF4-FFF2-40B4-BE49-F238E27FC236}">
                <a16:creationId xmlns:a16="http://schemas.microsoft.com/office/drawing/2014/main" id="{F3CC86EB-02B8-C828-E1DA-36C9A2B9326A}"/>
              </a:ext>
            </a:extLst>
          </p:cNvPr>
          <p:cNvCxnSpPr>
            <a:cxnSpLocks/>
          </p:cNvCxnSpPr>
          <p:nvPr/>
        </p:nvCxnSpPr>
        <p:spPr bwMode="auto">
          <a:xfrm flipV="1">
            <a:off x="2407431" y="6137320"/>
            <a:ext cx="7590412" cy="23183"/>
          </a:xfrm>
          <a:prstGeom prst="line">
            <a:avLst/>
          </a:prstGeom>
          <a:gradFill rotWithShape="0">
            <a:gsLst>
              <a:gs pos="0">
                <a:schemeClr val="accent1"/>
              </a:gs>
              <a:gs pos="100000">
                <a:schemeClr val="accent2"/>
              </a:gs>
            </a:gsLst>
            <a:lin ang="5400000" scaled="1"/>
          </a:gradFill>
          <a:ln w="63500" cap="flat" cmpd="sng" algn="ctr">
            <a:solidFill>
              <a:schemeClr val="accent1">
                <a:alpha val="50361"/>
              </a:schemeClr>
            </a:solidFill>
            <a:prstDash val="solid"/>
            <a:round/>
            <a:headEnd type="triangle" w="med" len="med"/>
            <a:tailEnd type="triangle" w="med" len="med"/>
          </a:ln>
        </p:spPr>
      </p:cxnSp>
      <p:cxnSp>
        <p:nvCxnSpPr>
          <p:cNvPr id="33" name="Straight Connector 32">
            <a:extLst>
              <a:ext uri="{FF2B5EF4-FFF2-40B4-BE49-F238E27FC236}">
                <a16:creationId xmlns:a16="http://schemas.microsoft.com/office/drawing/2014/main" id="{A04FA372-2F10-192F-BE94-50CF520C2A73}"/>
              </a:ext>
            </a:extLst>
          </p:cNvPr>
          <p:cNvCxnSpPr>
            <a:cxnSpLocks/>
          </p:cNvCxnSpPr>
          <p:nvPr/>
        </p:nvCxnSpPr>
        <p:spPr bwMode="auto">
          <a:xfrm flipV="1">
            <a:off x="6455992" y="1599612"/>
            <a:ext cx="397736" cy="323166"/>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35" name="Straight Connector 34">
            <a:extLst>
              <a:ext uri="{FF2B5EF4-FFF2-40B4-BE49-F238E27FC236}">
                <a16:creationId xmlns:a16="http://schemas.microsoft.com/office/drawing/2014/main" id="{13734159-9578-0C2E-E7A5-5A6622405FA4}"/>
              </a:ext>
            </a:extLst>
          </p:cNvPr>
          <p:cNvCxnSpPr>
            <a:cxnSpLocks/>
            <a:stCxn id="6" idx="2"/>
            <a:endCxn id="23" idx="0"/>
          </p:cNvCxnSpPr>
          <p:nvPr/>
        </p:nvCxnSpPr>
        <p:spPr bwMode="auto">
          <a:xfrm>
            <a:off x="5749775" y="2545193"/>
            <a:ext cx="308124" cy="24277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Dot"/>
            <a:round/>
            <a:headEnd type="none" w="med" len="med"/>
            <a:tailEnd type="none" w="med" len="med"/>
          </a:ln>
        </p:spPr>
      </p:cxnSp>
      <p:cxnSp>
        <p:nvCxnSpPr>
          <p:cNvPr id="37" name="Straight Connector 36">
            <a:extLst>
              <a:ext uri="{FF2B5EF4-FFF2-40B4-BE49-F238E27FC236}">
                <a16:creationId xmlns:a16="http://schemas.microsoft.com/office/drawing/2014/main" id="{8117FC76-FA7E-717C-0C98-D3EC107D86E2}"/>
              </a:ext>
            </a:extLst>
          </p:cNvPr>
          <p:cNvCxnSpPr>
            <a:cxnSpLocks/>
          </p:cNvCxnSpPr>
          <p:nvPr/>
        </p:nvCxnSpPr>
        <p:spPr bwMode="auto">
          <a:xfrm flipH="1">
            <a:off x="4422371" y="2143527"/>
            <a:ext cx="621186" cy="184037"/>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40" name="Straight Connector 39">
            <a:extLst>
              <a:ext uri="{FF2B5EF4-FFF2-40B4-BE49-F238E27FC236}">
                <a16:creationId xmlns:a16="http://schemas.microsoft.com/office/drawing/2014/main" id="{0FC72784-BD7A-9B86-1630-C340377E397E}"/>
              </a:ext>
            </a:extLst>
          </p:cNvPr>
          <p:cNvCxnSpPr>
            <a:cxnSpLocks/>
          </p:cNvCxnSpPr>
          <p:nvPr/>
        </p:nvCxnSpPr>
        <p:spPr bwMode="auto">
          <a:xfrm>
            <a:off x="764771" y="4171187"/>
            <a:ext cx="0" cy="893199"/>
          </a:xfrm>
          <a:prstGeom prst="line">
            <a:avLst/>
          </a:prstGeom>
          <a:gradFill rotWithShape="0">
            <a:gsLst>
              <a:gs pos="0">
                <a:schemeClr val="accent1"/>
              </a:gs>
              <a:gs pos="100000">
                <a:schemeClr val="accent2"/>
              </a:gs>
            </a:gsLst>
            <a:lin ang="5400000" scaled="1"/>
          </a:gradFill>
          <a:ln w="9525" cap="flat" cmpd="sng" algn="ctr">
            <a:solidFill>
              <a:schemeClr val="accent1"/>
            </a:solidFill>
            <a:prstDash val="dash"/>
            <a:round/>
            <a:headEnd type="none" w="med" len="med"/>
            <a:tailEnd type="none" w="med" len="med"/>
          </a:ln>
        </p:spPr>
      </p:cxnSp>
      <p:cxnSp>
        <p:nvCxnSpPr>
          <p:cNvPr id="10" name="Straight Connector 9">
            <a:extLst>
              <a:ext uri="{FF2B5EF4-FFF2-40B4-BE49-F238E27FC236}">
                <a16:creationId xmlns:a16="http://schemas.microsoft.com/office/drawing/2014/main" id="{99A4DE5E-D9D8-9A2A-8455-C801006475BB}"/>
              </a:ext>
            </a:extLst>
          </p:cNvPr>
          <p:cNvCxnSpPr>
            <a:cxnSpLocks/>
          </p:cNvCxnSpPr>
          <p:nvPr/>
        </p:nvCxnSpPr>
        <p:spPr bwMode="auto">
          <a:xfrm flipH="1">
            <a:off x="2227580" y="2545193"/>
            <a:ext cx="2776576" cy="2519193"/>
          </a:xfrm>
          <a:prstGeom prst="line">
            <a:avLst/>
          </a:prstGeom>
          <a:ln w="63500">
            <a:solidFill>
              <a:schemeClr val="accent1">
                <a:alpha val="49523"/>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BCFE7092-0B33-8B0A-08F9-4BE74A255C49}"/>
              </a:ext>
            </a:extLst>
          </p:cNvPr>
          <p:cNvSpPr txBox="1"/>
          <p:nvPr/>
        </p:nvSpPr>
        <p:spPr>
          <a:xfrm>
            <a:off x="1168425" y="6391732"/>
            <a:ext cx="1119892" cy="461665"/>
          </a:xfrm>
          <a:prstGeom prst="rect">
            <a:avLst/>
          </a:prstGeom>
          <a:noFill/>
        </p:spPr>
        <p:txBody>
          <a:bodyPr wrap="square" rtlCol="0">
            <a:spAutoFit/>
          </a:bodyPr>
          <a:lstStyle/>
          <a:p>
            <a:r>
              <a:rPr lang="en-US" sz="2400" dirty="0"/>
              <a:t>Moses</a:t>
            </a:r>
          </a:p>
        </p:txBody>
      </p:sp>
      <p:pic>
        <p:nvPicPr>
          <p:cNvPr id="15" name="Picture 14">
            <a:hlinkClick r:id="rId3"/>
            <a:extLst>
              <a:ext uri="{FF2B5EF4-FFF2-40B4-BE49-F238E27FC236}">
                <a16:creationId xmlns:a16="http://schemas.microsoft.com/office/drawing/2014/main" id="{C2A33040-0C2D-BFF5-0C6F-5E78D571C0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843" y="5076160"/>
            <a:ext cx="1665732" cy="1742317"/>
          </a:xfrm>
          <a:prstGeom prst="rect">
            <a:avLst/>
          </a:prstGeom>
        </p:spPr>
      </p:pic>
      <p:sp>
        <p:nvSpPr>
          <p:cNvPr id="17" name="TextBox 16">
            <a:extLst>
              <a:ext uri="{FF2B5EF4-FFF2-40B4-BE49-F238E27FC236}">
                <a16:creationId xmlns:a16="http://schemas.microsoft.com/office/drawing/2014/main" id="{F9C02ECB-73F8-F5E2-E257-82B58358D513}"/>
              </a:ext>
            </a:extLst>
          </p:cNvPr>
          <p:cNvSpPr txBox="1"/>
          <p:nvPr/>
        </p:nvSpPr>
        <p:spPr>
          <a:xfrm>
            <a:off x="9898051" y="4701997"/>
            <a:ext cx="2134418" cy="369332"/>
          </a:xfrm>
          <a:prstGeom prst="rect">
            <a:avLst/>
          </a:prstGeom>
          <a:noFill/>
        </p:spPr>
        <p:txBody>
          <a:bodyPr wrap="square" rtlCol="0">
            <a:spAutoFit/>
          </a:bodyPr>
          <a:lstStyle/>
          <a:p>
            <a:r>
              <a:rPr lang="en-US" dirty="0"/>
              <a:t>Israelites</a:t>
            </a:r>
            <a:r>
              <a:rPr lang="zh-CN" altLang="en-US" sz="1800" b="1" dirty="0">
                <a:sym typeface="+mn-ea"/>
              </a:rPr>
              <a:t>以色列人</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113072330"/>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Verse Question</a:t>
                      </a:r>
                    </a:p>
                  </a:txBody>
                  <a:tcPr/>
                </a:tc>
                <a:extLst>
                  <a:ext uri="{0D108BD9-81ED-4DB2-BD59-A6C34878D82A}">
                    <a16:rowId xmlns:a16="http://schemas.microsoft.com/office/drawing/2014/main" val="10000"/>
                  </a:ext>
                </a:extLst>
              </a:tr>
              <a:tr h="5389080">
                <a:tc>
                  <a:txBody>
                    <a:bodyPr/>
                    <a:lstStyle/>
                    <a:p>
                      <a:pPr algn="l">
                        <a:buNone/>
                      </a:pPr>
                      <a:r>
                        <a:rPr lang="en-US" sz="2800" i="1" dirty="0"/>
                        <a:t>When the Lord saw that he had gone over to look, God called to him from within the bush, “Moses! Moses!” And Moses said, “Here I am.” (Exo3:4 NIV)</a:t>
                      </a:r>
                    </a:p>
                    <a:p>
                      <a:pPr algn="l">
                        <a:buNone/>
                      </a:pPr>
                      <a:r>
                        <a:rPr lang="ja-JP" altLang="en-US" sz="2800" i="1"/>
                        <a:t>耶和华　神见他过去要看、就从荆棘里呼叫说、摩西、摩西．他说、我在这里。</a:t>
                      </a:r>
                      <a:r>
                        <a:rPr lang="en-US" altLang="ja-JP" sz="2800" i="1" dirty="0"/>
                        <a:t>" (Exo3:4 CUVS)</a:t>
                      </a:r>
                    </a:p>
                    <a:p>
                      <a:pPr algn="l">
                        <a:buNone/>
                      </a:pPr>
                      <a:endParaRPr lang="en-US" sz="2800" i="1" dirty="0"/>
                    </a:p>
                    <a:p>
                      <a:pPr algn="l">
                        <a:buNone/>
                      </a:pPr>
                      <a:r>
                        <a:rPr lang="en-US" altLang="ja-JP" sz="2800" i="1" dirty="0"/>
                        <a:t>Why did the LORD call Moses’s name twice? “Moses, Moses” (3:4)</a:t>
                      </a:r>
                    </a:p>
                    <a:p>
                      <a:pPr algn="l">
                        <a:buNone/>
                      </a:pPr>
                      <a:r>
                        <a:rPr lang="ja-JP" altLang="en-US" sz="2800" i="1"/>
                        <a:t>为什么耶和华的使者向摩西呼叫两次</a:t>
                      </a:r>
                      <a:r>
                        <a:rPr lang="en-US" altLang="ja-JP" sz="2800" i="1" dirty="0"/>
                        <a:t>? </a:t>
                      </a:r>
                    </a:p>
                    <a:p>
                      <a:pPr algn="l">
                        <a:buNone/>
                      </a:pPr>
                      <a:endParaRPr lang="en-US" sz="2800" dirty="0"/>
                    </a:p>
                    <a:p>
                      <a:pPr algn="l">
                        <a:buNone/>
                      </a:pPr>
                      <a:endParaRPr lang="en-US" sz="2800" dirty="0"/>
                    </a:p>
                    <a:p>
                      <a:pPr algn="l">
                        <a:buNone/>
                      </a:pPr>
                      <a:endParaRPr lang="en-US" sz="2800" dirty="0"/>
                    </a:p>
                    <a:p>
                      <a:pPr algn="l">
                        <a:buNone/>
                      </a:pPr>
                      <a:r>
                        <a:rPr lang="en-US" sz="2000" dirty="0"/>
                        <a:t>A). for fun. B). important. C). Moses cannot hear. D). urgent </a:t>
                      </a:r>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677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70553255"/>
              </p:ext>
            </p:extLst>
          </p:nvPr>
        </p:nvGraphicFramePr>
        <p:xfrm>
          <a:off x="480695" y="478203"/>
          <a:ext cx="11230610" cy="597408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Theological Question</a:t>
                      </a:r>
                    </a:p>
                  </a:txBody>
                  <a:tcPr/>
                </a:tc>
                <a:extLst>
                  <a:ext uri="{0D108BD9-81ED-4DB2-BD59-A6C34878D82A}">
                    <a16:rowId xmlns:a16="http://schemas.microsoft.com/office/drawing/2014/main" val="10000"/>
                  </a:ext>
                </a:extLst>
              </a:tr>
              <a:tr h="4753093">
                <a:tc>
                  <a:txBody>
                    <a:bodyPr/>
                    <a:lstStyle/>
                    <a:p>
                      <a:pPr algn="l">
                        <a:buNone/>
                      </a:pPr>
                      <a:r>
                        <a:rPr lang="en-US" altLang="zh-CN" sz="2800" dirty="0"/>
                        <a:t>God is omnipotent. God is concerned about the Israelites’ suffering.</a:t>
                      </a:r>
                    </a:p>
                    <a:p>
                      <a:pPr algn="l">
                        <a:buNone/>
                      </a:pPr>
                      <a:r>
                        <a:rPr lang="en-US" altLang="zh-CN" sz="2800" dirty="0"/>
                        <a:t>Why didn’t God Himself save the Israelites directly? But rather call Moses to establish the triliteral relationship to save them?</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2800"/>
                        <a:t>上帝是全能的</a:t>
                      </a:r>
                      <a:r>
                        <a:rPr lang="en-US" altLang="ja-JP" sz="2800" dirty="0"/>
                        <a:t>. </a:t>
                      </a:r>
                      <a:r>
                        <a:rPr lang="ja-JP" altLang="en-US" sz="2800"/>
                        <a:t>上帝关心以色列人的苦难</a:t>
                      </a:r>
                      <a:r>
                        <a:rPr lang="en-US" altLang="ja-JP" sz="2800" dirty="0"/>
                        <a:t>. </a:t>
                      </a:r>
                      <a:r>
                        <a:rPr lang="ja-JP" altLang="en-US" sz="2800"/>
                        <a:t>为什么上帝不亲自拯救以色列人？而是呼召摩西</a:t>
                      </a:r>
                      <a:r>
                        <a:rPr lang="en-US" altLang="ja-JP" sz="2800" dirty="0"/>
                        <a:t>,</a:t>
                      </a:r>
                      <a:r>
                        <a:rPr lang="ja-JP" altLang="en-US" sz="2800"/>
                        <a:t>建立三边关系</a:t>
                      </a:r>
                      <a:r>
                        <a:rPr lang="en-US" altLang="ja-JP" sz="2800" dirty="0"/>
                        <a:t>,</a:t>
                      </a:r>
                      <a:r>
                        <a:rPr lang="ja-JP" altLang="en-US" sz="2800"/>
                        <a:t>来拯救他们？</a:t>
                      </a:r>
                      <a:endParaRPr lang="en-US" altLang="zh-CN" sz="2800" dirty="0"/>
                    </a:p>
                    <a:p>
                      <a:pPr algn="l">
                        <a:buNone/>
                      </a:pPr>
                      <a:endParaRPr lang="en-US" sz="2800" dirty="0"/>
                    </a:p>
                    <a:p>
                      <a:pPr algn="l">
                        <a:buNone/>
                      </a:pPr>
                      <a:r>
                        <a:rPr lang="en-US" sz="2800" dirty="0"/>
                        <a:t>Is it because Moses </a:t>
                      </a:r>
                    </a:p>
                    <a:p>
                      <a:pPr marL="457200" indent="-457200" algn="l">
                        <a:buFont typeface="Wingdings" pitchFamily="2" charset="2"/>
                        <a:buChar char="q"/>
                      </a:pPr>
                      <a:r>
                        <a:rPr lang="en-US" sz="2800" dirty="0"/>
                        <a:t>is more powerful than God?</a:t>
                      </a:r>
                    </a:p>
                    <a:p>
                      <a:pPr marL="457200" marR="0" lvl="0" indent="-457200" algn="l" defTabSz="914400" rtl="0" eaLnBrk="1" fontAlgn="auto" latinLnBrk="0" hangingPunct="1">
                        <a:lnSpc>
                          <a:spcPct val="100000"/>
                        </a:lnSpc>
                        <a:spcBef>
                          <a:spcPts val="0"/>
                        </a:spcBef>
                        <a:spcAft>
                          <a:spcPts val="0"/>
                        </a:spcAft>
                        <a:buClrTx/>
                        <a:buSzTx/>
                        <a:buFont typeface="Wingdings" pitchFamily="2" charset="2"/>
                        <a:buChar char="q"/>
                        <a:tabLst/>
                        <a:defRPr/>
                      </a:pPr>
                      <a:r>
                        <a:rPr lang="en-US" sz="2800" dirty="0"/>
                        <a:t>has special capability? Such as knowledgeable, well-educated, leadership?</a:t>
                      </a:r>
                    </a:p>
                    <a:p>
                      <a:pPr marL="457200" indent="-457200" algn="l">
                        <a:buFont typeface="Wingdings" pitchFamily="2" charset="2"/>
                        <a:buChar char="q"/>
                      </a:pPr>
                      <a:r>
                        <a:rPr lang="en-US" sz="2800" dirty="0"/>
                        <a:t>grew up in a royal family?</a:t>
                      </a:r>
                    </a:p>
                    <a:p>
                      <a:pPr marL="457200" indent="-457200" algn="l">
                        <a:buFont typeface="Wingdings" pitchFamily="2" charset="2"/>
                        <a:buChar char="q"/>
                      </a:pPr>
                      <a:r>
                        <a:rPr lang="en-US" sz="2800" dirty="0"/>
                        <a:t>…</a:t>
                      </a:r>
                    </a:p>
                  </a:txBody>
                  <a:tcPr marL="137160" marR="137160" marT="137160" marB="13716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1269735585"/>
              </p:ext>
            </p:extLst>
          </p:nvPr>
        </p:nvGraphicFramePr>
        <p:xfrm>
          <a:off x="480695" y="478203"/>
          <a:ext cx="11230610" cy="6400800"/>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554042">
                <a:tc>
                  <a:txBody>
                    <a:bodyPr/>
                    <a:lstStyle/>
                    <a:p>
                      <a:pPr algn="ctr">
                        <a:buNone/>
                      </a:pPr>
                      <a:r>
                        <a:rPr lang="en-US" altLang="zh-CN" sz="3200" dirty="0"/>
                        <a:t>Parenting Question</a:t>
                      </a:r>
                    </a:p>
                  </a:txBody>
                  <a:tcPr/>
                </a:tc>
                <a:extLst>
                  <a:ext uri="{0D108BD9-81ED-4DB2-BD59-A6C34878D82A}">
                    <a16:rowId xmlns:a16="http://schemas.microsoft.com/office/drawing/2014/main" val="10000"/>
                  </a:ext>
                </a:extLst>
              </a:tr>
              <a:tr h="4753093">
                <a:tc>
                  <a:txBody>
                    <a:bodyPr/>
                    <a:lstStyle/>
                    <a:p>
                      <a:pPr algn="l">
                        <a:buNone/>
                      </a:pPr>
                      <a:r>
                        <a:rPr lang="en-US" sz="2800" dirty="0"/>
                        <a:t>What implications does Exodus 3:1-11 have for parenting?</a:t>
                      </a:r>
                      <a:r>
                        <a:rPr lang="ja-JP" altLang="en-US" sz="2800"/>
                        <a:t> 出埃及记 </a:t>
                      </a:r>
                      <a:r>
                        <a:rPr lang="en-US" altLang="ja-JP" sz="2800" dirty="0"/>
                        <a:t>3:1-11 </a:t>
                      </a:r>
                      <a:r>
                        <a:rPr lang="ja-JP" altLang="en-US" sz="2800"/>
                        <a:t>对养育子女有什么启示？</a:t>
                      </a:r>
                      <a:endParaRPr lang="en-US" sz="2800" dirty="0"/>
                    </a:p>
                    <a:p>
                      <a:pPr algn="l">
                        <a:buNone/>
                      </a:pPr>
                      <a:endParaRPr lang="en-US" sz="2800" dirty="0"/>
                    </a:p>
                    <a:p>
                      <a:pPr algn="l">
                        <a:buNone/>
                      </a:pPr>
                      <a:r>
                        <a:rPr lang="en-US" altLang="zh-CN" sz="2800" dirty="0">
                          <a:sym typeface="+mn-ea"/>
                        </a:rPr>
                        <a:t>How is the </a:t>
                      </a:r>
                      <a:r>
                        <a:rPr lang="en-US" altLang="zh-CN" sz="2800" b="1" i="1" dirty="0">
                          <a:sym typeface="+mn-ea"/>
                        </a:rPr>
                        <a:t>God-Moses-Israelites</a:t>
                      </a:r>
                      <a:r>
                        <a:rPr lang="en-US" altLang="zh-CN" sz="2800" i="1" dirty="0">
                          <a:sym typeface="+mn-ea"/>
                        </a:rPr>
                        <a:t> </a:t>
                      </a:r>
                      <a:r>
                        <a:rPr lang="en-US" altLang="zh-CN" sz="2800" i="0" dirty="0">
                          <a:sym typeface="+mn-ea"/>
                        </a:rPr>
                        <a:t>t</a:t>
                      </a:r>
                      <a:r>
                        <a:rPr lang="en-US" altLang="zh-CN" sz="2800" dirty="0">
                          <a:sym typeface="+mn-ea"/>
                        </a:rPr>
                        <a:t>rilateral relationship related to the “</a:t>
                      </a:r>
                      <a:r>
                        <a:rPr lang="en-US" altLang="zh-CN" sz="2800" b="1" i="1" dirty="0">
                          <a:sym typeface="+mn-ea"/>
                        </a:rPr>
                        <a:t>God-Parents-Children”</a:t>
                      </a:r>
                      <a:r>
                        <a:rPr lang="en-US" altLang="zh-CN" sz="2800" dirty="0">
                          <a:sym typeface="+mn-ea"/>
                        </a:rPr>
                        <a:t> and “</a:t>
                      </a:r>
                      <a:r>
                        <a:rPr lang="en-US" altLang="zh-CN" sz="2800" b="1" i="1" dirty="0">
                          <a:sym typeface="+mn-ea"/>
                        </a:rPr>
                        <a:t>God-Husband-Wife”</a:t>
                      </a:r>
                      <a:r>
                        <a:rPr lang="en-US" altLang="zh-CN" sz="2800" dirty="0">
                          <a:sym typeface="+mn-ea"/>
                        </a:rPr>
                        <a:t>  and “</a:t>
                      </a:r>
                      <a:r>
                        <a:rPr lang="en-US" altLang="zh-CN" sz="2800" b="1" i="1" dirty="0">
                          <a:sym typeface="+mn-ea"/>
                        </a:rPr>
                        <a:t>Jesus-Church-Christians”</a:t>
                      </a:r>
                      <a:r>
                        <a:rPr lang="en-US" altLang="zh-CN" sz="2800" dirty="0">
                          <a:sym typeface="+mn-ea"/>
                        </a:rPr>
                        <a:t> trilateral relationship? “</a:t>
                      </a:r>
                      <a:r>
                        <a:rPr lang="ja-JP" altLang="en-US" sz="2800">
                          <a:sym typeface="+mn-ea"/>
                        </a:rPr>
                        <a:t>神</a:t>
                      </a:r>
                      <a:r>
                        <a:rPr lang="en-US" altLang="ja-JP" sz="2800" dirty="0">
                          <a:sym typeface="+mn-ea"/>
                        </a:rPr>
                        <a:t>-</a:t>
                      </a:r>
                      <a:r>
                        <a:rPr lang="ja-JP" altLang="en-US" sz="2800">
                          <a:sym typeface="+mn-ea"/>
                        </a:rPr>
                        <a:t>摩西</a:t>
                      </a:r>
                      <a:r>
                        <a:rPr lang="en-US" altLang="ja-JP" sz="2800" dirty="0">
                          <a:sym typeface="+mn-ea"/>
                        </a:rPr>
                        <a:t>-</a:t>
                      </a:r>
                      <a:r>
                        <a:rPr lang="ja-JP" altLang="en-US" sz="2800">
                          <a:sym typeface="+mn-ea"/>
                        </a:rPr>
                        <a:t>以色列人</a:t>
                      </a:r>
                      <a:r>
                        <a:rPr lang="en-US" altLang="ja-JP" sz="2800" dirty="0">
                          <a:sym typeface="+mn-ea"/>
                        </a:rPr>
                        <a:t>” </a:t>
                      </a:r>
                      <a:r>
                        <a:rPr lang="ja-JP" altLang="en-US" sz="2800">
                          <a:sym typeface="+mn-ea"/>
                        </a:rPr>
                        <a:t>与“神</a:t>
                      </a:r>
                      <a:r>
                        <a:rPr lang="en-US" altLang="ja-JP" sz="2800" dirty="0">
                          <a:sym typeface="+mn-ea"/>
                        </a:rPr>
                        <a:t>-</a:t>
                      </a:r>
                      <a:r>
                        <a:rPr lang="ja-JP" altLang="en-US" sz="2800">
                          <a:sym typeface="+mn-ea"/>
                        </a:rPr>
                        <a:t>父母</a:t>
                      </a:r>
                      <a:r>
                        <a:rPr lang="en-US" altLang="ja-JP" sz="2800" dirty="0">
                          <a:sym typeface="+mn-ea"/>
                        </a:rPr>
                        <a:t>-</a:t>
                      </a:r>
                      <a:r>
                        <a:rPr lang="ja-JP" altLang="en-US" sz="2800">
                          <a:sym typeface="+mn-ea"/>
                        </a:rPr>
                        <a:t>儿女”与“神</a:t>
                      </a:r>
                      <a:r>
                        <a:rPr lang="en-US" altLang="ja-JP" sz="2800" dirty="0">
                          <a:sym typeface="+mn-ea"/>
                        </a:rPr>
                        <a:t>-</a:t>
                      </a:r>
                      <a:r>
                        <a:rPr lang="ja-JP" altLang="en-US" sz="2800">
                          <a:sym typeface="+mn-ea"/>
                        </a:rPr>
                        <a:t>夫</a:t>
                      </a:r>
                      <a:r>
                        <a:rPr lang="en-US" altLang="ja-JP" sz="2800" dirty="0">
                          <a:sym typeface="+mn-ea"/>
                        </a:rPr>
                        <a:t>-</a:t>
                      </a:r>
                      <a:r>
                        <a:rPr lang="ja-JP" altLang="en-US" sz="2800">
                          <a:sym typeface="+mn-ea"/>
                        </a:rPr>
                        <a:t>妻”与</a:t>
                      </a:r>
                      <a:r>
                        <a:rPr lang="en-US" altLang="ja-JP" sz="2800" dirty="0">
                          <a:sym typeface="+mn-ea"/>
                        </a:rPr>
                        <a:t> “</a:t>
                      </a:r>
                      <a:r>
                        <a:rPr lang="ja-JP" altLang="en-US" sz="2800">
                          <a:sym typeface="+mn-ea"/>
                        </a:rPr>
                        <a:t>耶稣</a:t>
                      </a:r>
                      <a:r>
                        <a:rPr lang="en-US" altLang="ja-JP" sz="2800" dirty="0">
                          <a:sym typeface="+mn-ea"/>
                        </a:rPr>
                        <a:t>-</a:t>
                      </a:r>
                      <a:r>
                        <a:rPr lang="ja-JP" altLang="en-US" sz="2800">
                          <a:sym typeface="+mn-ea"/>
                        </a:rPr>
                        <a:t>教会</a:t>
                      </a:r>
                      <a:r>
                        <a:rPr lang="en-US" altLang="ja-JP" sz="2800" dirty="0">
                          <a:sym typeface="+mn-ea"/>
                        </a:rPr>
                        <a:t>-</a:t>
                      </a:r>
                      <a:r>
                        <a:rPr lang="ja-JP" altLang="en-US" sz="2800">
                          <a:sym typeface="+mn-ea"/>
                        </a:rPr>
                        <a:t>基督徒</a:t>
                      </a:r>
                      <a:r>
                        <a:rPr lang="en-US" altLang="ja-JP" sz="2800" dirty="0">
                          <a:sym typeface="+mn-ea"/>
                        </a:rPr>
                        <a:t>“ </a:t>
                      </a:r>
                      <a:r>
                        <a:rPr lang="ja-JP" altLang="en-US" sz="2800">
                          <a:sym typeface="+mn-ea"/>
                        </a:rPr>
                        <a:t>的三边关系有什么关联？</a:t>
                      </a:r>
                      <a:endParaRPr lang="en-US" altLang="zh-CN" sz="2800" dirty="0">
                        <a:sym typeface="+mn-ea"/>
                      </a:endParaRPr>
                    </a:p>
                    <a:p>
                      <a:pPr algn="l">
                        <a:buNone/>
                      </a:pPr>
                      <a:endParaRPr lang="en-US" sz="2800" dirty="0">
                        <a:sym typeface="+mn-ea"/>
                      </a:endParaRPr>
                    </a:p>
                    <a:p>
                      <a:pPr algn="l">
                        <a:buNone/>
                      </a:pPr>
                      <a:r>
                        <a:rPr lang="en-US" sz="2800" dirty="0">
                          <a:sym typeface="+mn-ea"/>
                        </a:rPr>
                        <a:t>As the parents, did you hear the calling from God? Do you have a struggle? What are your concerns? What is your expectation of your children? </a:t>
                      </a:r>
                      <a:r>
                        <a:rPr lang="ja-JP" altLang="en-US" sz="2800">
                          <a:sym typeface="+mn-ea"/>
                        </a:rPr>
                        <a:t>作为父母，你听到上帝的呼召了吗？你遇到过挣扎吗？你的担忧是什么？你对孩子的期望是什么？</a:t>
                      </a:r>
                      <a:endParaRPr lang="en-US" sz="2800"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3116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a:t>
            </a:r>
            <a:r>
              <a:rPr lang="zh-CN" altLang="en-US" sz="2800" dirty="0">
                <a:sym typeface="+mn-ea"/>
              </a:rPr>
              <a:t>我愿意献身给神，但我不愿意让孩子献身给神。我献身给神是为孩子</a:t>
            </a:r>
            <a:r>
              <a:rPr lang="en-US" altLang="zh-CN" sz="2800" dirty="0">
                <a:sym typeface="+mn-ea"/>
              </a:rPr>
              <a:t>” </a:t>
            </a:r>
            <a:r>
              <a:rPr lang="ja-JP" altLang="en-US" sz="2800">
                <a:sym typeface="+mn-ea"/>
              </a:rPr>
              <a:t>对吗</a:t>
            </a:r>
            <a:r>
              <a:rPr lang="en-US" altLang="ja-JP" sz="2800" dirty="0">
                <a:sym typeface="+mn-ea"/>
              </a:rPr>
              <a:t>? </a:t>
            </a:r>
          </a:p>
          <a:p>
            <a:pPr marL="357505" indent="-357505" algn="l">
              <a:buNone/>
            </a:pPr>
            <a:r>
              <a:rPr lang="en-US" altLang="zh-CN" sz="2800" dirty="0">
                <a:sym typeface="+mn-ea"/>
              </a:rPr>
              <a:t>“I am willing to dedicate myself to God, but I am unwilling to let my children dedicate themselves to God. I dedicate myself to God for my children.” Is that right?</a:t>
            </a: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en-US" altLang="ja-JP" sz="2800" b="1" dirty="0">
                <a:solidFill>
                  <a:srgbClr val="00B0F0"/>
                </a:solidFill>
                <a:latin typeface="DFKai-SB" panose="03000509000000000000" pitchFamily="65" charset="-120"/>
                <a:ea typeface="DFKai-SB" panose="03000509000000000000" pitchFamily="65" charset="-120"/>
              </a:rPr>
              <a:t>"</a:t>
            </a:r>
            <a:r>
              <a:rPr lang="ja-JP" altLang="en-US" sz="2800">
                <a:solidFill>
                  <a:srgbClr val="00B0F0"/>
                </a:solidFill>
                <a:latin typeface="DFKai-SB" panose="03000509000000000000" pitchFamily="65" charset="-120"/>
                <a:ea typeface="DFKai-SB" panose="03000509000000000000" pitchFamily="65" charset="-120"/>
              </a:rPr>
              <a:t>教养孩童、使他走当行的道、就是到老他也不偏离。</a:t>
            </a:r>
            <a:r>
              <a:rPr lang="en-US" altLang="ja-JP" sz="2800" b="1" dirty="0">
                <a:solidFill>
                  <a:srgbClr val="00B0F0"/>
                </a:solidFill>
                <a:latin typeface="DFKai-SB" panose="03000509000000000000" pitchFamily="65" charset="-120"/>
                <a:ea typeface="DFKai-SB" panose="03000509000000000000" pitchFamily="65" charset="-120"/>
              </a:rPr>
              <a:t>" </a:t>
            </a:r>
            <a:r>
              <a:rPr lang="en-US" altLang="ja-JP" sz="1800" dirty="0">
                <a:solidFill>
                  <a:srgbClr val="00B0F0"/>
                </a:solidFill>
                <a:latin typeface="DFKai-SB" panose="03000509000000000000" pitchFamily="65" charset="-120"/>
                <a:ea typeface="DFKai-SB" panose="03000509000000000000" pitchFamily="65" charset="-120"/>
              </a:rPr>
              <a:t>(Pro22:6 CUV)</a:t>
            </a:r>
          </a:p>
          <a:p>
            <a:pPr marL="357505" indent="-357505">
              <a:buNone/>
            </a:pPr>
            <a:r>
              <a:rPr lang="en-US" altLang="zh-CN" sz="2800" b="1" dirty="0">
                <a:latin typeface="DFKai-SB" panose="03000509000000000000" pitchFamily="65" charset="-120"/>
                <a:ea typeface="DFKai-SB" panose="03000509000000000000" pitchFamily="65" charset="-120"/>
              </a:rPr>
              <a:t>"</a:t>
            </a:r>
            <a:r>
              <a:rPr lang="en-US" altLang="zh-CN" sz="2800" dirty="0">
                <a:latin typeface="DFKai-SB" panose="03000509000000000000" pitchFamily="65" charset="-120"/>
                <a:ea typeface="DFKai-SB" panose="03000509000000000000" pitchFamily="65" charset="-120"/>
              </a:rPr>
              <a:t>Train a child in the way he should go, and when he is old he will not turn from it." (Pro22:6 NIV)</a:t>
            </a:r>
            <a:endParaRPr lang="zh-CN" altLang="en-US" sz="2800" dirty="0">
              <a:latin typeface="DFKai-SB" panose="03000509000000000000" pitchFamily="65" charset="-120"/>
              <a:ea typeface="DFKai-SB" panose="03000509000000000000" pitchFamily="65"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extLst>
              <p:ext uri="{D42A27DB-BD31-4B8C-83A1-F6EECF244321}">
                <p14:modId xmlns:p14="http://schemas.microsoft.com/office/powerpoint/2010/main" val="898254461"/>
              </p:ext>
            </p:ext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a:t>
                      </a:r>
                      <a:r>
                        <a:rPr lang="en-US" sz="2800" dirty="0">
                          <a:solidFill>
                            <a:schemeClr val="dk1"/>
                          </a:solidFill>
                        </a:rPr>
                        <a:t>children</a:t>
                      </a:r>
                      <a:r>
                        <a:rPr lang="en-US" sz="2800" dirty="0"/>
                        <a:t>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pic>
        <p:nvPicPr>
          <p:cNvPr id="3" name="Picture 2">
            <a:hlinkClick r:id="rId3"/>
            <a:extLst>
              <a:ext uri="{FF2B5EF4-FFF2-40B4-BE49-F238E27FC236}">
                <a16:creationId xmlns:a16="http://schemas.microsoft.com/office/drawing/2014/main" id="{B817F010-9E85-6FEA-2554-BB7CCB7ECF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8902" y="4901185"/>
            <a:ext cx="1695076" cy="1956815"/>
          </a:xfrm>
          <a:prstGeom prst="rect">
            <a:avLst/>
          </a:prstGeom>
        </p:spPr>
      </p:pic>
    </p:spTree>
    <p:extLst>
      <p:ext uri="{BB962C8B-B14F-4D97-AF65-F5344CB8AC3E}">
        <p14:creationId xmlns:p14="http://schemas.microsoft.com/office/powerpoint/2010/main" val="37611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4893647"/>
          </a:xfrm>
          <a:prstGeom prst="rect">
            <a:avLst/>
          </a:prstGeom>
          <a:noFill/>
        </p:spPr>
        <p:txBody>
          <a:bodyPr wrap="square" rtlCol="0" anchor="t">
            <a:spAutoFit/>
          </a:bodyPr>
          <a:lstStyle/>
          <a:p>
            <a:pPr marL="635" indent="-635">
              <a:buNone/>
            </a:pPr>
            <a:r>
              <a:rPr lang="en-US" altLang="en-US" sz="2400" dirty="0">
                <a:sym typeface="+mn-ea"/>
              </a:rPr>
              <a:t>2.</a:t>
            </a:r>
            <a:r>
              <a:rPr lang="en-US" altLang="en-US" sz="2400" dirty="0">
                <a:sym typeface="+mn-ea"/>
                <a:hlinkClick r:id="rId3"/>
              </a:rPr>
              <a:t>No Turning Back</a:t>
            </a:r>
            <a:endParaRPr lang="en-US" altLang="en-US" sz="2400" dirty="0">
              <a:sym typeface="+mn-ea"/>
            </a:endParaRPr>
          </a:p>
          <a:p>
            <a:pPr marL="635" indent="-635">
              <a:buNone/>
            </a:pPr>
            <a:r>
              <a:rPr lang="en-US" altLang="en-US" sz="2400" dirty="0">
                <a:solidFill>
                  <a:srgbClr val="FF0000"/>
                </a:solidFill>
                <a:sym typeface="+mn-ea"/>
              </a:rPr>
              <a:t>https://</a:t>
            </a:r>
            <a:r>
              <a:rPr lang="en-US" altLang="en-US" sz="2400" dirty="0" err="1">
                <a:solidFill>
                  <a:srgbClr val="FF0000"/>
                </a:solidFill>
                <a:sym typeface="+mn-ea"/>
              </a:rPr>
              <a:t>www.youtube.com</a:t>
            </a:r>
            <a:r>
              <a:rPr lang="en-US" altLang="en-US" sz="2400" dirty="0">
                <a:solidFill>
                  <a:srgbClr val="FF0000"/>
                </a:solidFill>
                <a:sym typeface="+mn-ea"/>
              </a:rPr>
              <a:t>/</a:t>
            </a:r>
            <a:r>
              <a:rPr lang="en-US" altLang="en-US" sz="2400" dirty="0" err="1">
                <a:solidFill>
                  <a:srgbClr val="FF0000"/>
                </a:solidFill>
                <a:sym typeface="+mn-ea"/>
              </a:rPr>
              <a:t>watch?v</a:t>
            </a:r>
            <a:r>
              <a:rPr lang="en-US" altLang="en-US" sz="2400" dirty="0">
                <a:solidFill>
                  <a:srgbClr val="FF0000"/>
                </a:solidFill>
                <a:sym typeface="+mn-ea"/>
              </a:rPr>
              <a:t>=</a:t>
            </a:r>
            <a:r>
              <a:rPr lang="en-US" altLang="en-US" sz="2400" dirty="0" err="1">
                <a:solidFill>
                  <a:srgbClr val="FF0000"/>
                </a:solidFill>
                <a:sym typeface="+mn-ea"/>
              </a:rPr>
              <a:t>s_vFAyOUvko&amp;list</a:t>
            </a:r>
            <a:r>
              <a:rPr lang="en-US" altLang="en-US" sz="2400" dirty="0">
                <a:solidFill>
                  <a:srgbClr val="FF0000"/>
                </a:solidFill>
                <a:sym typeface="+mn-ea"/>
              </a:rPr>
              <a:t>=</a:t>
            </a:r>
            <a:r>
              <a:rPr lang="en-US" altLang="en-US" sz="2400" dirty="0" err="1">
                <a:solidFill>
                  <a:srgbClr val="FF0000"/>
                </a:solidFill>
                <a:sym typeface="+mn-ea"/>
              </a:rPr>
              <a:t>RDs_vFAyOUvko&amp;start_radio</a:t>
            </a:r>
            <a:r>
              <a:rPr lang="en-US" altLang="en-US" sz="2400" dirty="0">
                <a:solidFill>
                  <a:srgbClr val="FF0000"/>
                </a:solidFill>
                <a:sym typeface="+mn-ea"/>
              </a:rPr>
              <a:t>=1&amp;ab_channel=</a:t>
            </a:r>
            <a:r>
              <a:rPr lang="en-US" altLang="en-US" sz="2400" dirty="0" err="1">
                <a:solidFill>
                  <a:srgbClr val="FF0000"/>
                </a:solidFill>
                <a:sym typeface="+mn-ea"/>
              </a:rPr>
              <a:t>GaiseBaba</a:t>
            </a:r>
            <a:endParaRPr lang="en-US" altLang="en-US" sz="2400" dirty="0">
              <a:solidFill>
                <a:srgbClr val="00B050"/>
              </a:solidFill>
            </a:endParaRPr>
          </a:p>
          <a:p>
            <a:pPr marL="915035" indent="-915035" algn="l">
              <a:buNone/>
            </a:pPr>
            <a:r>
              <a:rPr lang="en-US" altLang="en-US" sz="2400" dirty="0">
                <a:sym typeface="+mn-ea"/>
              </a:rPr>
              <a:t>         Christian Kids</a:t>
            </a:r>
          </a:p>
          <a:p>
            <a:pPr marL="915035" indent="-915035" algn="l">
              <a:buNone/>
            </a:pPr>
            <a:endParaRPr lang="en-US" altLang="en-US" sz="2400" dirty="0">
              <a:sym typeface="+mn-ea"/>
            </a:endParaRPr>
          </a:p>
          <a:p>
            <a:pPr marL="915035" indent="-915035" algn="l">
              <a:buNone/>
            </a:pPr>
            <a:r>
              <a:rPr lang="en-US" altLang="en-US" sz="2400" dirty="0">
                <a:sym typeface="+mn-ea"/>
              </a:rPr>
              <a:t>3. </a:t>
            </a:r>
            <a:r>
              <a:rPr lang="en-US" altLang="en-US" sz="2400" dirty="0">
                <a:sym typeface="+mn-ea"/>
                <a:hlinkClick r:id="rId4"/>
              </a:rPr>
              <a:t>Moses &amp; Burning Bush</a:t>
            </a:r>
            <a:endParaRPr lang="en-US" altLang="en-US" sz="2400" dirty="0">
              <a:sym typeface="+mn-ea"/>
            </a:endParaRPr>
          </a:p>
          <a:p>
            <a:pPr marL="915035" indent="-915035" algn="l">
              <a:buNone/>
            </a:pPr>
            <a:r>
              <a:rPr lang="en-US" altLang="en-US" sz="2400" dirty="0">
                <a:sym typeface="+mn-ea"/>
                <a:hlinkClick r:id="rId4"/>
              </a:rPr>
              <a:t>https://mail.google.com/mail/u/0/?tab=rm&amp;ogbl#inbox/FMfcgzQcpKXrBKJcKdcTdfTGNdJsTXWQ?projector=1</a:t>
            </a:r>
            <a:endParaRPr lang="en-US" altLang="en-US" sz="2400" dirty="0">
              <a:sym typeface="+mn-ea"/>
            </a:endParaRPr>
          </a:p>
          <a:p>
            <a:pPr marL="915035" indent="-915035" algn="l">
              <a:buNone/>
            </a:pPr>
            <a:endParaRPr lang="en-US" altLang="en-US" sz="2400" dirty="0">
              <a:sym typeface="+mn-ea"/>
            </a:endParaRP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4</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5"/>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
        <p:nvSpPr>
          <p:cNvPr id="3" name="TextBox 2">
            <a:extLst>
              <a:ext uri="{FF2B5EF4-FFF2-40B4-BE49-F238E27FC236}">
                <a16:creationId xmlns:a16="http://schemas.microsoft.com/office/drawing/2014/main" id="{E62A7085-3E1A-8958-EBFB-9B1FC3D4F089}"/>
              </a:ext>
            </a:extLst>
          </p:cNvPr>
          <p:cNvSpPr txBox="1"/>
          <p:nvPr/>
        </p:nvSpPr>
        <p:spPr>
          <a:xfrm>
            <a:off x="575366" y="1053762"/>
            <a:ext cx="4969397" cy="1200329"/>
          </a:xfrm>
          <a:prstGeom prst="rect">
            <a:avLst/>
          </a:prstGeom>
          <a:noFill/>
        </p:spPr>
        <p:txBody>
          <a:bodyPr wrap="square" rtlCol="0">
            <a:spAutoFit/>
          </a:bodyPr>
          <a:lstStyle/>
          <a:p>
            <a:r>
              <a:rPr lang="en-US" dirty="0"/>
              <a:t>1. </a:t>
            </a:r>
            <a:r>
              <a:rPr lang="en-US" dirty="0">
                <a:hlinkClick r:id="rId6"/>
              </a:rPr>
              <a:t>Here I am. (Kids)</a:t>
            </a:r>
            <a:endParaRPr lang="en-US" dirty="0"/>
          </a:p>
          <a:p>
            <a:r>
              <a:rPr lang="en-US" dirty="0">
                <a:hlinkClick r:id="rId6"/>
              </a:rPr>
              <a:t>https://www.youtube.com/watch?v=03G52K9X2hQ&amp;list=RD03G52K9X2hQ&amp;start_radio=1&amp;ab_channel=Maranatha%21Music</a:t>
            </a:r>
            <a:r>
              <a:rPr lang="en-US" dirty="0"/>
              <a:t> </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895*450"/>
  <p:tag name="TABLE_ENDDRAG_RECT" val="37*91*895*450"/>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8.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ags/tag9.xml><?xml version="1.0" encoding="utf-8"?>
<p:tagLst xmlns:a="http://schemas.openxmlformats.org/drawingml/2006/main" xmlns:r="http://schemas.openxmlformats.org/officeDocument/2006/relationships" xmlns:p="http://schemas.openxmlformats.org/presentationml/2006/main">
  <p:tag name="WPP_GENERATETEXT" val="1"/>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TotalTime>
  <Words>1311</Words>
  <Application>Microsoft Macintosh PowerPoint</Application>
  <PresentationFormat>Widescreen</PresentationFormat>
  <Paragraphs>89</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PMingLiU</vt:lpstr>
      <vt:lpstr>Arial</vt:lpstr>
      <vt:lpstr>Calibri</vt:lpstr>
      <vt:lpstr>DFKai-SB</vt:lpstr>
      <vt:lpstr>Times New Roman</vt:lpstr>
      <vt:lpstr>Wingdings</vt:lpstr>
      <vt:lpstr>Orange Waves</vt:lpstr>
      <vt:lpstr>Exodus 出埃及記 3:1-11  Moses and Parenting  </vt:lpstr>
      <vt:lpstr>出埃及記(Exodus) 3:1-11 簡介</vt:lpstr>
      <vt:lpstr>PowerPoint Presentation</vt:lpstr>
      <vt:lpstr>PowerPoint Presentation</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224</cp:revision>
  <dcterms:created xsi:type="dcterms:W3CDTF">2024-01-10T14:09:00Z</dcterms:created>
  <dcterms:modified xsi:type="dcterms:W3CDTF">2025-08-12T20:14:54Z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