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tags/tag6.xml" ContentType="application/vnd.openxmlformats-officedocument.presentationml.tags+xml"/>
  <Override PartName="/ppt/comments/comment5.xml" ContentType="application/vnd.openxmlformats-officedocument.presentationml.comments+xml"/>
  <Override PartName="/ppt/tags/tag7.xml" ContentType="application/vnd.openxmlformats-officedocument.presentationml.tags+xml"/>
  <Override PartName="/ppt/comments/comment6.xml" ContentType="application/vnd.openxmlformats-officedocument.presentationml.comment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42" r:id="rId4"/>
    <p:sldId id="1462" r:id="rId5"/>
    <p:sldId id="1468" r:id="rId6"/>
    <p:sldId id="1466" r:id="rId7"/>
    <p:sldId id="1467" r:id="rId8"/>
    <p:sldId id="1469"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3"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11">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8-03T23:06:39.012" idx="1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9/7/25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9/7/25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xo16_01_18.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hyperlink" Target="https://www.paultripp.com/articles/posts/grumbling-and-disput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exo16_01_18.htm" TargetMode="External"/><Relationship Id="rId2" Type="http://schemas.openxmlformats.org/officeDocument/2006/relationships/hyperlink" Target="https://www.youtube.com/watch?v=Ln5Aa8jiEAM&amp;ab_channel=GIDEONFILM"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aultripp.com/articles/posts/grumbling-and-disputing" TargetMode="Externa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16:1-18</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14984" y="3663316"/>
            <a:ext cx="6391323" cy="368300"/>
          </a:xfrm>
          <a:prstGeom prst="rect">
            <a:avLst/>
          </a:prstGeom>
          <a:noFill/>
        </p:spPr>
        <p:txBody>
          <a:bodyPr wrap="square" rtlCol="0" anchor="t">
            <a:noAutofit/>
          </a:bodyPr>
          <a:lstStyle/>
          <a:p>
            <a:r>
              <a:rPr lang="en-US" dirty="0"/>
              <a:t>https://</a:t>
            </a:r>
            <a:r>
              <a:rPr lang="en-US" dirty="0" err="1"/>
              <a:t>www.crosswayfellowship.org</a:t>
            </a:r>
            <a:r>
              <a:rPr lang="en-US" dirty="0"/>
              <a:t>/kids-resources/u5-lesson1</a:t>
            </a:r>
          </a:p>
        </p:txBody>
      </p:sp>
      <p:pic>
        <p:nvPicPr>
          <p:cNvPr id="5" name="Picture 4">
            <a:hlinkClick r:id="rId2"/>
            <a:extLst>
              <a:ext uri="{FF2B5EF4-FFF2-40B4-BE49-F238E27FC236}">
                <a16:creationId xmlns:a16="http://schemas.microsoft.com/office/drawing/2014/main" id="{0A61A60D-96E0-D32B-DF2B-01F9ECBAC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19" y="337497"/>
            <a:ext cx="5289123" cy="31728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16:1-18</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3709634"/>
              </p:ext>
            </p:extLst>
          </p:nvPr>
        </p:nvGraphicFramePr>
        <p:xfrm>
          <a:off x="475615" y="1361440"/>
          <a:ext cx="11317800" cy="1881116"/>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45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Key Word: grumble</a:t>
                      </a:r>
                      <a:r>
                        <a:rPr lang="ja-JP" altLang="en-US" sz="3600">
                          <a:solidFill>
                            <a:schemeClr val="tx1"/>
                          </a:solidFill>
                        </a:rPr>
                        <a:t>怨言</a:t>
                      </a:r>
                      <a:endParaRPr lang="zh-CN" altLang="en-US" sz="3600" dirty="0">
                        <a:sym typeface="+mn-ea"/>
                      </a:endParaRPr>
                    </a:p>
                  </a:txBody>
                  <a:tcPr/>
                </a:tc>
                <a:extLst>
                  <a:ext uri="{0D108BD9-81ED-4DB2-BD59-A6C34878D82A}">
                    <a16:rowId xmlns:a16="http://schemas.microsoft.com/office/drawing/2014/main" val="1000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Grumble: complain about something in a bad-tempered way.</a:t>
                      </a:r>
                    </a:p>
                  </a:txBody>
                  <a:tcPr/>
                </a:tc>
                <a:extLst>
                  <a:ext uri="{0D108BD9-81ED-4DB2-BD59-A6C34878D82A}">
                    <a16:rowId xmlns:a16="http://schemas.microsoft.com/office/drawing/2014/main" val="10001"/>
                  </a:ext>
                </a:extLst>
              </a:tr>
            </a:tbl>
          </a:graphicData>
        </a:graphic>
      </p:graphicFrame>
      <p:sp>
        <p:nvSpPr>
          <p:cNvPr id="5" name="Text Box 4"/>
          <p:cNvSpPr txBox="1"/>
          <p:nvPr/>
        </p:nvSpPr>
        <p:spPr>
          <a:xfrm>
            <a:off x="2192411" y="667922"/>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
        <p:nvSpPr>
          <p:cNvPr id="6" name="TextBox 5">
            <a:extLst>
              <a:ext uri="{FF2B5EF4-FFF2-40B4-BE49-F238E27FC236}">
                <a16:creationId xmlns:a16="http://schemas.microsoft.com/office/drawing/2014/main" id="{DFFBCAF3-5960-4ECF-1721-1BA39F258DC1}"/>
              </a:ext>
            </a:extLst>
          </p:cNvPr>
          <p:cNvSpPr txBox="1"/>
          <p:nvPr/>
        </p:nvSpPr>
        <p:spPr>
          <a:xfrm>
            <a:off x="475615" y="6586770"/>
            <a:ext cx="11317800" cy="246221"/>
          </a:xfrm>
          <a:prstGeom prst="rect">
            <a:avLst/>
          </a:prstGeom>
          <a:noFill/>
        </p:spPr>
        <p:txBody>
          <a:bodyPr wrap="square">
            <a:spAutoFit/>
          </a:bodyPr>
          <a:lstStyle/>
          <a:p>
            <a:pPr>
              <a:buNone/>
            </a:pPr>
            <a:r>
              <a:rPr lang="en-US" altLang="zh-CN" sz="1000" dirty="0"/>
              <a:t>https://</a:t>
            </a:r>
            <a:r>
              <a:rPr lang="en-US" altLang="zh-CN" sz="1000" dirty="0" err="1"/>
              <a:t>www.paultripp.com</a:t>
            </a:r>
            <a:r>
              <a:rPr lang="en-US" altLang="zh-CN" sz="1000" dirty="0"/>
              <a:t>/articles/posts/grumbling-and-disputing</a:t>
            </a:r>
          </a:p>
        </p:txBody>
      </p:sp>
      <p:pic>
        <p:nvPicPr>
          <p:cNvPr id="1026" name="Picture 2">
            <a:hlinkClick r:id="rId4"/>
            <a:extLst>
              <a:ext uri="{FF2B5EF4-FFF2-40B4-BE49-F238E27FC236}">
                <a16:creationId xmlns:a16="http://schemas.microsoft.com/office/drawing/2014/main" id="{2CFD3E1F-E71E-870D-10D5-B3F89AE32C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74" r="61538"/>
          <a:stretch/>
        </p:blipFill>
        <p:spPr bwMode="auto">
          <a:xfrm>
            <a:off x="475615" y="3242556"/>
            <a:ext cx="2965743"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1471613" y="4231584"/>
            <a:ext cx="9548080" cy="1896166"/>
          </a:xfrm>
        </p:spPr>
        <p:txBody>
          <a:bodyPr/>
          <a:lstStyle/>
          <a:p>
            <a:r>
              <a:rPr lang="en-US" sz="2000" dirty="0">
                <a:hlinkClick r:id="rId2"/>
              </a:rPr>
              <a:t>https://www.youtube.com/watch?v=Ln5Aa8jiEAM&amp;ab_channel=GIDEONFILM</a:t>
            </a:r>
            <a:endParaRPr lang="en-US" sz="2000" dirty="0"/>
          </a:p>
          <a:p>
            <a:r>
              <a:rPr lang="en-US" sz="2000" dirty="0" err="1"/>
              <a:t>Shttps</a:t>
            </a:r>
            <a:r>
              <a:rPr lang="en-US" sz="2000" dirty="0"/>
              <a:t>://</a:t>
            </a:r>
            <a:r>
              <a:rPr lang="en-US" sz="2000" dirty="0" err="1"/>
              <a:t>www.youtube.com</a:t>
            </a:r>
            <a:r>
              <a:rPr lang="en-US" sz="2000" dirty="0"/>
              <a:t>/shorts/rPtPxme8ZSM</a:t>
            </a:r>
          </a:p>
          <a:p>
            <a:r>
              <a:rPr lang="en-US" dirty="0"/>
              <a:t>English Version Video: Exodus 16:1-18.</a:t>
            </a:r>
            <a:br>
              <a:rPr lang="en-US" dirty="0"/>
            </a:br>
            <a:r>
              <a:rPr lang="en-US" dirty="0"/>
              <a:t>(3 min)</a:t>
            </a:r>
          </a:p>
        </p:txBody>
      </p:sp>
      <p:pic>
        <p:nvPicPr>
          <p:cNvPr id="5" name="Picture 4">
            <a:hlinkClick r:id="rId3"/>
            <a:extLst>
              <a:ext uri="{FF2B5EF4-FFF2-40B4-BE49-F238E27FC236}">
                <a16:creationId xmlns:a16="http://schemas.microsoft.com/office/drawing/2014/main" id="{01B0DB1F-C5D9-1672-9DFC-542FCD864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231" y="21744"/>
            <a:ext cx="7772400" cy="38886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4031873"/>
          </a:xfrm>
          <a:prstGeom prst="rect">
            <a:avLst/>
          </a:prstGeom>
          <a:noFill/>
        </p:spPr>
        <p:txBody>
          <a:bodyPr wrap="square" rtlCol="0">
            <a:spAutoFit/>
          </a:bodyPr>
          <a:lstStyle/>
          <a:p>
            <a:r>
              <a:rPr lang="en-US" sz="3200" dirty="0"/>
              <a:t>When was the last time you grumbled against your parents?</a:t>
            </a:r>
          </a:p>
          <a:p>
            <a:endParaRPr lang="en-US" sz="3200" dirty="0"/>
          </a:p>
          <a:p>
            <a:r>
              <a:rPr lang="en-US" sz="3200" dirty="0"/>
              <a:t>What did you grumble about? </a:t>
            </a:r>
          </a:p>
          <a:p>
            <a:r>
              <a:rPr lang="en-US" sz="3200" dirty="0"/>
              <a:t> -  The food is bad.</a:t>
            </a:r>
          </a:p>
          <a:p>
            <a:r>
              <a:rPr lang="en-US" sz="3200" dirty="0"/>
              <a:t> -  Someone means to me.</a:t>
            </a:r>
          </a:p>
          <a:p>
            <a:r>
              <a:rPr lang="en-US" sz="3200" dirty="0"/>
              <a:t> -  ….</a:t>
            </a:r>
          </a:p>
          <a:p>
            <a:endParaRPr lang="en-US" sz="3200" dirty="0"/>
          </a:p>
          <a:p>
            <a:r>
              <a:rPr lang="en-US" sz="3200" dirty="0"/>
              <a:t>Have you ever thought of God at that time?</a:t>
            </a:r>
          </a:p>
        </p:txBody>
      </p:sp>
      <p:pic>
        <p:nvPicPr>
          <p:cNvPr id="4" name="Picture 2">
            <a:hlinkClick r:id="rId2"/>
            <a:extLst>
              <a:ext uri="{FF2B5EF4-FFF2-40B4-BE49-F238E27FC236}">
                <a16:creationId xmlns:a16="http://schemas.microsoft.com/office/drawing/2014/main" id="{7DB4EF74-C5C6-CBFE-E921-3AAD09EF2A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74" r="61538"/>
          <a:stretch/>
        </p:blipFill>
        <p:spPr bwMode="auto">
          <a:xfrm>
            <a:off x="8722165" y="2926032"/>
            <a:ext cx="2965743"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
        <p:nvSpPr>
          <p:cNvPr id="6" name="Title 1">
            <a:extLst>
              <a:ext uri="{FF2B5EF4-FFF2-40B4-BE49-F238E27FC236}">
                <a16:creationId xmlns:a16="http://schemas.microsoft.com/office/drawing/2014/main" id="{4DF2A7C8-8268-071B-35E1-BDF02C0CB9DD}"/>
              </a:ext>
            </a:extLst>
          </p:cNvPr>
          <p:cNvSpPr txBox="1">
            <a:spLocks/>
          </p:cNvSpPr>
          <p:nvPr/>
        </p:nvSpPr>
        <p:spPr>
          <a:xfrm>
            <a:off x="363415" y="1066800"/>
            <a:ext cx="10972800" cy="504092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dirty="0">
                <a:solidFill>
                  <a:schemeClr val="accent2"/>
                </a:solidFill>
              </a:rPr>
              <a:t>Who did the Israelites grumble against? </a:t>
            </a:r>
            <a:br>
              <a:rPr lang="en-US" altLang="zh-CN" dirty="0"/>
            </a:br>
            <a:r>
              <a:rPr lang="en-US" altLang="zh-CN" sz="800" dirty="0"/>
              <a:t>Moses and Arron</a:t>
            </a:r>
          </a:p>
          <a:p>
            <a:r>
              <a:rPr lang="en-US" altLang="zh-CN" dirty="0">
                <a:solidFill>
                  <a:schemeClr val="accent2"/>
                </a:solidFill>
              </a:rPr>
              <a:t>What did the Israelites grumble about?</a:t>
            </a:r>
          </a:p>
          <a:p>
            <a:endParaRPr lang="en-US" altLang="zh-CN" dirty="0"/>
          </a:p>
          <a:p>
            <a:r>
              <a:rPr lang="en-US" altLang="zh-CN" dirty="0"/>
              <a:t>The Israelites said to them, "If only we had died by the Lord 's hand in Egypt! </a:t>
            </a:r>
            <a:r>
              <a:rPr lang="en-US" altLang="zh-CN" u="sng" dirty="0"/>
              <a:t>There we sat around pots of meat and ate all the food we wanted,</a:t>
            </a:r>
            <a:r>
              <a:rPr lang="en-US" altLang="zh-CN" dirty="0"/>
              <a:t> but you have brought us out into this desert to starve this entire assembly to death." (Exo16:3 NIV)</a:t>
            </a:r>
          </a:p>
          <a:p>
            <a:endParaRPr lang="zh-CN" altLang="en-US" dirty="0"/>
          </a:p>
        </p:txBody>
      </p:sp>
    </p:spTree>
    <p:extLst>
      <p:ext uri="{BB962C8B-B14F-4D97-AF65-F5344CB8AC3E}">
        <p14:creationId xmlns:p14="http://schemas.microsoft.com/office/powerpoint/2010/main" val="162520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a:xfrm>
            <a:off x="293077" y="730250"/>
            <a:ext cx="10972800" cy="2760540"/>
          </a:xfrm>
        </p:spPr>
        <p:txBody>
          <a:bodyPr/>
          <a:lstStyle/>
          <a:p>
            <a:pPr marL="0" indent="0">
              <a:buNone/>
            </a:pPr>
            <a:r>
              <a:rPr lang="en-US" dirty="0">
                <a:solidFill>
                  <a:srgbClr val="FF0000"/>
                </a:solidFill>
              </a:rPr>
              <a:t>What would you do when your child grumbled?</a:t>
            </a:r>
            <a:endParaRPr lang="en-US" dirty="0"/>
          </a:p>
          <a:p>
            <a:r>
              <a:rPr lang="en-US" dirty="0"/>
              <a:t>Threaten the child to stop grumbling.</a:t>
            </a:r>
          </a:p>
          <a:p>
            <a:r>
              <a:rPr lang="en-US" dirty="0"/>
              <a:t>Beat the child to stop grumbling.</a:t>
            </a:r>
          </a:p>
          <a:p>
            <a:endParaRPr lang="en-US" dirty="0"/>
          </a:p>
          <a:p>
            <a:r>
              <a:rPr lang="en-US" dirty="0"/>
              <a:t>Leave him alone.</a:t>
            </a:r>
          </a:p>
          <a:p>
            <a:pPr marL="0" indent="0">
              <a:buNone/>
            </a:pPr>
            <a:endParaRPr lang="en-US" dirty="0"/>
          </a:p>
          <a:p>
            <a:endParaRPr lang="en-US" dirty="0"/>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Parents</a:t>
            </a:r>
            <a:endParaRPr lang="zh-CN" altLang="en-US" dirty="0"/>
          </a:p>
        </p:txBody>
      </p:sp>
      <p:sp>
        <p:nvSpPr>
          <p:cNvPr id="5" name="Content Placeholder 6">
            <a:extLst>
              <a:ext uri="{FF2B5EF4-FFF2-40B4-BE49-F238E27FC236}">
                <a16:creationId xmlns:a16="http://schemas.microsoft.com/office/drawing/2014/main" id="{FC9C536E-EB9C-FAD6-D27E-1B45C58DDDA5}"/>
              </a:ext>
            </a:extLst>
          </p:cNvPr>
          <p:cNvSpPr txBox="1">
            <a:spLocks/>
          </p:cNvSpPr>
          <p:nvPr/>
        </p:nvSpPr>
        <p:spPr>
          <a:xfrm>
            <a:off x="164123" y="4097458"/>
            <a:ext cx="5358423" cy="2760541"/>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Fully meet the child’s desires.</a:t>
            </a:r>
          </a:p>
          <a:p>
            <a:r>
              <a:rPr lang="en-US" dirty="0"/>
              <a:t>Coax the child</a:t>
            </a:r>
          </a:p>
          <a:p>
            <a:r>
              <a:rPr lang="en-US" dirty="0"/>
              <a:t>…</a:t>
            </a:r>
          </a:p>
        </p:txBody>
      </p:sp>
      <p:pic>
        <p:nvPicPr>
          <p:cNvPr id="10" name="Picture 9">
            <a:extLst>
              <a:ext uri="{FF2B5EF4-FFF2-40B4-BE49-F238E27FC236}">
                <a16:creationId xmlns:a16="http://schemas.microsoft.com/office/drawing/2014/main" id="{E5D89212-EA45-22D8-93C3-B4428C660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00" y="2893647"/>
            <a:ext cx="6540500" cy="3556000"/>
          </a:xfrm>
          <a:prstGeom prst="rect">
            <a:avLst/>
          </a:prstGeom>
        </p:spPr>
      </p:pic>
    </p:spTree>
    <p:extLst>
      <p:ext uri="{BB962C8B-B14F-4D97-AF65-F5344CB8AC3E}">
        <p14:creationId xmlns:p14="http://schemas.microsoft.com/office/powerpoint/2010/main" val="338701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Moses and Aaron say?</a:t>
            </a:r>
            <a:endParaRPr lang="zh-CN" altLang="en-US" dirty="0"/>
          </a:p>
        </p:txBody>
      </p:sp>
      <p:graphicFrame>
        <p:nvGraphicFramePr>
          <p:cNvPr id="6" name="Content Placeholder 3">
            <a:extLst>
              <a:ext uri="{FF2B5EF4-FFF2-40B4-BE49-F238E27FC236}">
                <a16:creationId xmlns:a16="http://schemas.microsoft.com/office/drawing/2014/main" id="{6941AAB0-2D4A-E832-75DC-D0CA7EADA408}"/>
              </a:ext>
            </a:extLst>
          </p:cNvPr>
          <p:cNvGraphicFramePr>
            <a:graphicFrameLocks noGrp="1"/>
          </p:cNvGraphicFramePr>
          <p:nvPr>
            <p:ph idx="1"/>
            <p:custDataLst>
              <p:tags r:id="rId1"/>
            </p:custDataLst>
            <p:extLst>
              <p:ext uri="{D42A27DB-BD31-4B8C-83A1-F6EECF244321}">
                <p14:modId xmlns:p14="http://schemas.microsoft.com/office/powerpoint/2010/main" val="3254185658"/>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16:7</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600" dirty="0"/>
                        <a:t>"and in the morning you will see the glory of the Lord , because he has heard your grumbling against him. </a:t>
                      </a:r>
                      <a:r>
                        <a:rPr lang="en-US" altLang="ja-JP" sz="3600" dirty="0">
                          <a:highlight>
                            <a:srgbClr val="FFFF00"/>
                          </a:highlight>
                        </a:rPr>
                        <a:t>Who are we, that you should grumble against us?"" </a:t>
                      </a:r>
                      <a:r>
                        <a:rPr lang="en-US" altLang="ja-JP" sz="3600" dirty="0"/>
                        <a:t>(Exo16:7 NIV)</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ja-JP" sz="3600" dirty="0">
                          <a:solidFill>
                            <a:schemeClr val="tx1"/>
                          </a:solidFill>
                        </a:rPr>
                        <a:t>"</a:t>
                      </a:r>
                      <a:r>
                        <a:rPr lang="ja-JP" altLang="en-US" sz="3600">
                          <a:solidFill>
                            <a:schemeClr val="tx1"/>
                          </a:solidFill>
                        </a:rPr>
                        <a:t>早晨、你们要看见耶和华的荣耀、因为耶和华听见你们向他所发的怨言了．</a:t>
                      </a:r>
                      <a:r>
                        <a:rPr lang="ja-JP" altLang="en-US" sz="3600">
                          <a:solidFill>
                            <a:schemeClr val="tx1"/>
                          </a:solidFill>
                          <a:highlight>
                            <a:srgbClr val="FFFF00"/>
                          </a:highlight>
                        </a:rPr>
                        <a:t>我们算甚么、你们竟向我们发怨言呢。</a:t>
                      </a:r>
                      <a:r>
                        <a:rPr lang="en-US" altLang="ja-JP" sz="3600" dirty="0">
                          <a:solidFill>
                            <a:schemeClr val="tx1"/>
                          </a:solidFill>
                        </a:rPr>
                        <a:t>" (</a:t>
                      </a:r>
                      <a:r>
                        <a:rPr lang="en-US" altLang="zh-CN" sz="3600" dirty="0">
                          <a:solidFill>
                            <a:schemeClr val="tx1"/>
                          </a:solidFill>
                        </a:rPr>
                        <a:t>Exo16:7 CUVS)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
            <a:ext cx="10972800" cy="1277814"/>
          </a:xfrm>
        </p:spPr>
        <p:txBody>
          <a:bodyPr/>
          <a:lstStyle/>
          <a:p>
            <a:pPr algn="ctr"/>
            <a:r>
              <a:rPr lang="en-US" altLang="zh-CN" dirty="0"/>
              <a:t>What did God say when the Israelites grumbled?</a:t>
            </a:r>
            <a:endParaRPr lang="zh-CN" altLang="en-US" dirty="0"/>
          </a:p>
        </p:txBody>
      </p:sp>
      <p:graphicFrame>
        <p:nvGraphicFramePr>
          <p:cNvPr id="6" name="Content Placeholder 3">
            <a:extLst>
              <a:ext uri="{FF2B5EF4-FFF2-40B4-BE49-F238E27FC236}">
                <a16:creationId xmlns:a16="http://schemas.microsoft.com/office/drawing/2014/main" id="{6941AAB0-2D4A-E832-75DC-D0CA7EADA408}"/>
              </a:ext>
            </a:extLst>
          </p:cNvPr>
          <p:cNvGraphicFramePr>
            <a:graphicFrameLocks noGrp="1"/>
          </p:cNvGraphicFramePr>
          <p:nvPr>
            <p:ph idx="1"/>
            <p:custDataLst>
              <p:tags r:id="rId1"/>
            </p:custDataLst>
            <p:extLst>
              <p:ext uri="{D42A27DB-BD31-4B8C-83A1-F6EECF244321}">
                <p14:modId xmlns:p14="http://schemas.microsoft.com/office/powerpoint/2010/main" val="1193865871"/>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16:12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600" dirty="0"/>
                        <a:t>I have heard the grumbling of the Israelites. Tell them, 'At twilight you will eat meat, and in the morning you will be filled with bread. </a:t>
                      </a:r>
                      <a:r>
                        <a:rPr lang="en-US" altLang="ja-JP" sz="3600" dirty="0">
                          <a:solidFill>
                            <a:schemeClr val="accent2"/>
                          </a:solidFill>
                        </a:rPr>
                        <a:t>Then you will know that I am the Lord your God</a:t>
                      </a:r>
                      <a:r>
                        <a:rPr lang="en-US" altLang="ja-JP" sz="3600" dirty="0"/>
                        <a:t>.' "" (Exo16:12 NIV)</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ja-JP" sz="3600" dirty="0">
                          <a:solidFill>
                            <a:schemeClr val="tx1"/>
                          </a:solidFill>
                        </a:rPr>
                        <a:t>"</a:t>
                      </a:r>
                      <a:r>
                        <a:rPr lang="ja-JP" altLang="en-US" sz="3600">
                          <a:solidFill>
                            <a:schemeClr val="tx1"/>
                          </a:solidFill>
                        </a:rPr>
                        <a:t>我已经听见以色列人的怨言．你告诉他们说、到黄昏的时候、你们要吃肉、早晨必有食物得饱、</a:t>
                      </a:r>
                      <a:r>
                        <a:rPr lang="ja-JP" altLang="en-US" sz="3600">
                          <a:solidFill>
                            <a:schemeClr val="accent2"/>
                          </a:solidFill>
                        </a:rPr>
                        <a:t>你们就知道我是耶和华你们的　神</a:t>
                      </a:r>
                      <a:r>
                        <a:rPr lang="ja-JP" altLang="en-US" sz="3600">
                          <a:solidFill>
                            <a:schemeClr val="tx1"/>
                          </a:solidFill>
                        </a:rPr>
                        <a:t>。</a:t>
                      </a:r>
                      <a:r>
                        <a:rPr lang="en-US" altLang="ja-JP" sz="3600" dirty="0">
                          <a:solidFill>
                            <a:schemeClr val="tx1"/>
                          </a:solidFill>
                        </a:rPr>
                        <a:t>" (Exo16:12 CUVS)</a:t>
                      </a:r>
                      <a:endParaRPr lang="en-US" altLang="zh-CN" sz="3600"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7707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Is it right to follow Jesus in order to become rich?</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dirty="0">
                <a:solidFill>
                  <a:srgbClr val="00B0F0"/>
                </a:solidFill>
                <a:latin typeface="DFKai-SB" panose="03000509000000000000" pitchFamily="65" charset="-120"/>
                <a:ea typeface="DFKai-SB" panose="03000509000000000000" pitchFamily="65" charset="-120"/>
              </a:rPr>
              <a:t>"Keep falsehood and lies far from me; give me neither poverty nor riches, but give me only my daily bread." (Pro30:8 NIV)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求你使虚假和谎言远离我．使我也不贫穷、也不富足</a:t>
            </a:r>
            <a:r>
              <a:rPr lang="en-US" altLang="ja-JP" sz="2800" dirty="0">
                <a:latin typeface="DFKai-SB" panose="03000509000000000000" pitchFamily="65" charset="-120"/>
                <a:ea typeface="DFKai-SB" panose="03000509000000000000" pitchFamily="65" charset="-120"/>
              </a:rPr>
              <a:t>. </a:t>
            </a:r>
            <a:r>
              <a:rPr lang="ja-JP" altLang="en-US" sz="2800">
                <a:latin typeface="DFKai-SB" panose="03000509000000000000" pitchFamily="65" charset="-120"/>
                <a:ea typeface="DFKai-SB" panose="03000509000000000000" pitchFamily="65" charset="-120"/>
              </a:rPr>
              <a:t>赐给我需用的饮食．</a:t>
            </a:r>
            <a:r>
              <a:rPr lang="en-US" altLang="ja-JP" sz="2800" dirty="0">
                <a:latin typeface="DFKai-SB" panose="03000509000000000000" pitchFamily="65" charset="-120"/>
                <a:ea typeface="DFKai-SB" panose="03000509000000000000" pitchFamily="65" charset="-120"/>
              </a:rPr>
              <a:t>" (Pro30:8 CUVS)</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8.xml><?xml version="1.0" encoding="utf-8"?>
<p:tagLst xmlns:a="http://schemas.openxmlformats.org/drawingml/2006/main" xmlns:r="http://schemas.openxmlformats.org/officeDocument/2006/relationships" xmlns:p="http://schemas.openxmlformats.org/presentationml/2006/main">
  <p:tag name="WPP_GENERATETEXT" val="1"/>
</p:tagLst>
</file>

<file path=ppt/tags/tag9.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807</Words>
  <Application>Microsoft Macintosh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PMingLiU</vt:lpstr>
      <vt:lpstr>Arial</vt:lpstr>
      <vt:lpstr>Calibri</vt:lpstr>
      <vt:lpstr>DFKai-SB</vt:lpstr>
      <vt:lpstr>Orange Waves</vt:lpstr>
      <vt:lpstr>Exodus 出埃及記 16:1-18  Moses and Parenting  </vt:lpstr>
      <vt:lpstr>出埃及記(Exodus) 16:1-18</vt:lpstr>
      <vt:lpstr>PowerPoint Presentation</vt:lpstr>
      <vt:lpstr>To Children</vt:lpstr>
      <vt:lpstr>To Children</vt:lpstr>
      <vt:lpstr>To Parents</vt:lpstr>
      <vt:lpstr>What did Moses and Aaron say?</vt:lpstr>
      <vt:lpstr>What did God say when the Israelites grumbled?</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243</cp:revision>
  <dcterms:created xsi:type="dcterms:W3CDTF">2024-01-10T14:09:00Z</dcterms:created>
  <dcterms:modified xsi:type="dcterms:W3CDTF">2025-09-08T03:28:51Z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