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808" r:id="rId4"/>
    <p:sldId id="888" r:id="rId5"/>
    <p:sldId id="1083" r:id="rId7"/>
    <p:sldId id="1162" r:id="rId8"/>
    <p:sldId id="1119" r:id="rId9"/>
    <p:sldId id="1037" r:id="rId10"/>
    <p:sldId id="1173" r:id="rId11"/>
    <p:sldId id="1038" r:id="rId12"/>
    <p:sldId id="1164" r:id="rId13"/>
    <p:sldId id="1166" r:id="rId14"/>
    <p:sldId id="1167" r:id="rId15"/>
    <p:sldId id="1168" r:id="rId16"/>
    <p:sldId id="1165" r:id="rId17"/>
    <p:sldId id="1043" r:id="rId18"/>
    <p:sldId id="10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cbiblestudy.net/Old Testament/11 1King/11BT04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hurch611.org/speakers/%e6%bd%98%e5%9c%8b%e6%88%90%e7%89%a7%e5%b8%ab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7292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第六章</a:t>
            </a:r>
            <a:r>
              <a:rPr lang="en-US" altLang="zh-CN" sz="5400" dirty="0"/>
              <a:t>1-13</a:t>
            </a:r>
            <a:r>
              <a:rPr lang="zh-CN" altLang="en-US" sz="5400" dirty="0"/>
              <a:t>節</a:t>
            </a:r>
            <a:r>
              <a:rPr lang="en-US" altLang="zh-CN" sz="5400" dirty="0"/>
              <a:t>-1</a:t>
            </a:r>
            <a:br>
              <a:rPr lang="en-US" altLang="zh-CN" sz="5400" dirty="0"/>
            </a:br>
            <a:r>
              <a:rPr lang="zh-CN" altLang="en-US" sz="5400" dirty="0"/>
              <a:t>（</a:t>
            </a:r>
            <a:r>
              <a:rPr lang="en-US" altLang="zh-CN" sz="5400" dirty="0"/>
              <a:t>vv.1-7</a:t>
            </a:r>
            <a:r>
              <a:rPr lang="zh-CN" altLang="en-US" sz="5400" dirty="0"/>
              <a:t>）</a:t>
            </a:r>
            <a:endParaRPr lang="zh-CN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ACCC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zh-CN">
                <a:sym typeface="+mn-ea"/>
              </a:rPr>
              <a:t>早禱靈修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呂沈仁娣分享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ym typeface="+mn-ea"/>
              </a:rPr>
              <a:t>12-10-2024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630" y="1898650"/>
            <a:ext cx="7748270" cy="2155190"/>
          </a:xfrm>
        </p:spPr>
        <p:txBody>
          <a:bodyPr/>
          <a:p>
            <a:pPr algn="ctr"/>
            <a:r>
              <a:rPr lang="zh-CN" altLang="en-US" sz="5400">
                <a:sym typeface="+mn-ea"/>
              </a:rPr>
              <a:t>列王紀上第六章</a:t>
            </a:r>
            <a:br>
              <a:rPr lang="en-US" altLang="zh-CN" sz="5400">
                <a:sym typeface="+mn-ea"/>
              </a:rPr>
            </a:br>
            <a:r>
              <a:rPr lang="zh-CN" altLang="en-US" sz="5400"/>
              <a:t>參考資料與圖片等</a:t>
            </a:r>
            <a:endParaRPr lang="zh-CN" altLang="en-US"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0240" y="92710"/>
            <a:ext cx="5028565" cy="65341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62940" y="235585"/>
            <a:ext cx="5986780" cy="5200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所罗门圣殿</a:t>
            </a:r>
            <a:r>
              <a:rPr lang="en-US" altLang="zh-CN" sz="2400">
                <a:solidFill>
                  <a:srgbClr val="FF0000"/>
                </a:solidFill>
              </a:rPr>
              <a:t>-</a:t>
            </a:r>
            <a:r>
              <a:rPr lang="en-US" altLang="zh-CN" sz="2400"/>
              <a:t>- </a:t>
            </a:r>
            <a:r>
              <a:rPr lang="zh-CN" altLang="en-US" sz="2400"/>
              <a:t>一座长方形的石头建筑，前面加设了门廊，侧面和后面加设了三层储藏室。</a:t>
            </a:r>
            <a:endParaRPr lang="zh-CN" altLang="en-US" sz="2400"/>
          </a:p>
          <a:p>
            <a:r>
              <a:rPr lang="zh-CN" altLang="en-US" sz="2400"/>
              <a:t>主建筑的侧墙和后墙的厚度减少了一肘（约四十四厘米，或十八英寸），中间层的厚度减少了一肘，顶层的厚度又减少了一肘。这创造了</a:t>
            </a:r>
            <a:r>
              <a:rPr lang="en-US" altLang="en-US" sz="2400"/>
              <a:t>“</a:t>
            </a:r>
            <a:r>
              <a:rPr lang="zh-CN" altLang="en-US" sz="2400"/>
              <a:t>台阶</a:t>
            </a:r>
            <a:r>
              <a:rPr lang="en-US" altLang="en-US" sz="2400"/>
              <a:t>”</a:t>
            </a:r>
            <a:r>
              <a:rPr lang="zh-CN" altLang="en-US" sz="2400"/>
              <a:t>，木梁放在上面，形成了中层和上层的地板（</a:t>
            </a:r>
            <a:r>
              <a:rPr lang="en-US" altLang="en-US" sz="2400"/>
              <a:t>6:1-6</a:t>
            </a:r>
            <a:r>
              <a:rPr lang="zh-CN" altLang="en-US" sz="2400"/>
              <a:t>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rgbClr val="FF0000"/>
                </a:solidFill>
              </a:rPr>
              <a:t>建筑中使用的所有石头都是在采石场切割和修整的，</a:t>
            </a:r>
            <a:r>
              <a:rPr lang="zh-CN" altLang="en-US" sz="2400"/>
              <a:t>这样它们就尽可能容易搬运。圣殿工地没有使用任何石工工具（</a:t>
            </a:r>
            <a:r>
              <a:rPr lang="en-US" altLang="en-US" sz="2400"/>
              <a:t>7-10</a:t>
            </a:r>
            <a:r>
              <a:rPr lang="zh-CN" altLang="en-US" sz="2400"/>
              <a:t>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上帝及时提醒所罗门，</a:t>
            </a:r>
            <a:r>
              <a:rPr lang="zh-CN" altLang="en-US" sz="2400">
                <a:solidFill>
                  <a:srgbClr val="FF0000"/>
                </a:solidFill>
              </a:rPr>
              <a:t>只有他服从上帝，圣殿才会成为他和他的人民的祝福</a:t>
            </a:r>
            <a:r>
              <a:rPr lang="zh-CN" altLang="en-US" sz="2400"/>
              <a:t>（</a:t>
            </a:r>
            <a:r>
              <a:rPr lang="en-US" altLang="en-US" sz="2400"/>
              <a:t>11-13</a:t>
            </a:r>
            <a:r>
              <a:rPr lang="zh-CN" altLang="en-US" sz="2400"/>
              <a:t>）。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435610" y="5520055"/>
            <a:ext cx="656399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/>
              <a:t>https://www.studylight.org/commentary/1-kings/6-9.html</a:t>
            </a:r>
            <a:endParaRPr lang="en-US" altLang="en-US" sz="1400"/>
          </a:p>
          <a:p>
            <a:r>
              <a:rPr lang="en-US" altLang="en-US" sz="1400"/>
              <a:t>Fleming, Donald C. "Commentary on 1 Kings 6:9". "Fleming's Bridgeway Bible Commentary". </a:t>
            </a:r>
            <a:endParaRPr lang="en-US" altLang="en-US" sz="1400"/>
          </a:p>
          <a:p>
            <a:r>
              <a:rPr lang="en-US" altLang="en-US" sz="1600"/>
              <a:t>https://www.studylight.org/​commentaries/​bbc/1-kings-6.html. 2005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43280" y="332740"/>
            <a:ext cx="4277995" cy="52317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58645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1600" b="0" i="0">
                <a:solidFill>
                  <a:srgbClr val="000000"/>
                </a:solidFill>
                <a:latin typeface="Montserrat"/>
                <a:ea typeface="Montserrat"/>
              </a:rPr>
              <a:t>上图：所罗门圣殿的三层旁屋结构示意图。</a:t>
            </a:r>
            <a:endParaRPr sz="1600" b="0" i="0">
              <a:solidFill>
                <a:srgbClr val="000000"/>
              </a:solidFill>
              <a:latin typeface="Montserrat"/>
              <a:ea typeface="Montserrat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2540" y="31115"/>
            <a:ext cx="5380355" cy="58343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79335" y="5796280"/>
            <a:ext cx="420306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sz="1600" b="0" i="0">
                <a:solidFill>
                  <a:srgbClr val="000000"/>
                </a:solidFill>
                <a:latin typeface="Montserrat"/>
                <a:ea typeface="Montserrat"/>
              </a:rPr>
              <a:t>上图：所罗门建造的圣殿示意图。</a:t>
            </a:r>
            <a:endParaRPr sz="1600" b="0" i="0">
              <a:solidFill>
                <a:srgbClr val="000000"/>
              </a:solidFill>
              <a:latin typeface="Montserrat"/>
              <a:ea typeface="Montserra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81935" y="6151245"/>
            <a:ext cx="79616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1000"/>
              <a:t>https://cmcbiblereading.com/2015/08/20/%E5%88%97%E7%8E%8B%E7%BA%AA%E4%B8%8A%E7%AC%AC6%E7%AB%A0%E9%80%90%E8%8A%82%E6%B3%A8%E8%A7%A3%E3%80%81%E7%A5%B7%E8%AF%BB/</a:t>
            </a:r>
            <a:endParaRPr lang="en-US" altLang="en-US" sz="1000"/>
          </a:p>
          <a:p>
            <a:pPr algn="ctr"/>
            <a:r>
              <a:rPr lang="zh-CN" altLang="en-US" sz="1000">
                <a:sym typeface="+mn-ea"/>
              </a:rPr>
              <a:t>列王纪上第</a:t>
            </a:r>
            <a:r>
              <a:rPr lang="en-US" altLang="en-US" sz="1000">
                <a:sym typeface="+mn-ea"/>
              </a:rPr>
              <a:t>6</a:t>
            </a:r>
            <a:r>
              <a:rPr lang="zh-CN" altLang="en-US" sz="1000">
                <a:sym typeface="+mn-ea"/>
              </a:rPr>
              <a:t>章逐节注解、祷读</a:t>
            </a:r>
            <a:r>
              <a:rPr lang="en-US" altLang="en-US" sz="1000">
                <a:sym typeface="+mn-ea"/>
              </a:rPr>
              <a:t> – </a:t>
            </a:r>
            <a:r>
              <a:rPr lang="zh-CN" altLang="en-US" sz="1000">
                <a:sym typeface="+mn-ea"/>
              </a:rPr>
              <a:t>圣经综合解读</a:t>
            </a:r>
            <a:r>
              <a:rPr lang="zh-CN" altLang="en-US" sz="1000">
                <a:sym typeface="+mn-ea"/>
              </a:rPr>
              <a:t>整理</a:t>
            </a:r>
            <a:endParaRPr lang="zh-CN" altLang="en-US" sz="1000"/>
          </a:p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3960" y="780415"/>
            <a:ext cx="7244080" cy="46653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115185" y="6151245"/>
            <a:ext cx="79616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1000"/>
              <a:t>https://cmcbiblereading.com/2015/08/20/%E5%88%97%E7%8E%8B%E7%BA%AA%E4%B8%8A%E7%AC%AC6%E7%AB%A0%E9%80%90%E8%8A%82%E6%B3%A8%E8%A7%A3%E3%80%81%E7%A5%B7%E8%AF%BB/</a:t>
            </a:r>
            <a:endParaRPr lang="en-US" altLang="en-US" sz="1000"/>
          </a:p>
          <a:p>
            <a:pPr algn="ctr"/>
            <a:r>
              <a:rPr lang="zh-CN" altLang="en-US" sz="1000">
                <a:sym typeface="+mn-ea"/>
              </a:rPr>
              <a:t>列王纪上第</a:t>
            </a:r>
            <a:r>
              <a:rPr lang="en-US" altLang="en-US" sz="1000">
                <a:sym typeface="+mn-ea"/>
              </a:rPr>
              <a:t>6</a:t>
            </a:r>
            <a:r>
              <a:rPr lang="zh-CN" altLang="en-US" sz="1000">
                <a:sym typeface="+mn-ea"/>
              </a:rPr>
              <a:t>章逐节注解、祷读</a:t>
            </a:r>
            <a:r>
              <a:rPr lang="en-US" altLang="en-US" sz="1000">
                <a:sym typeface="+mn-ea"/>
              </a:rPr>
              <a:t> – </a:t>
            </a:r>
            <a:r>
              <a:rPr lang="zh-CN" altLang="en-US" sz="1000">
                <a:sym typeface="+mn-ea"/>
              </a:rPr>
              <a:t>圣经综合解读</a:t>
            </a:r>
            <a:r>
              <a:rPr lang="zh-CN" altLang="en-US" sz="1000">
                <a:sym typeface="+mn-ea"/>
              </a:rPr>
              <a:t>整理</a:t>
            </a:r>
            <a:endParaRPr lang="zh-CN" altLang="en-US" sz="1000"/>
          </a:p>
          <a:p>
            <a:pPr algn="ctr"/>
            <a:endParaRPr lang="en-US" sz="1000"/>
          </a:p>
        </p:txBody>
      </p:sp>
      <p:sp>
        <p:nvSpPr>
          <p:cNvPr id="2" name="Text Box 1"/>
          <p:cNvSpPr txBox="1"/>
          <p:nvPr/>
        </p:nvSpPr>
        <p:spPr>
          <a:xfrm>
            <a:off x="2376170" y="5445760"/>
            <a:ext cx="77006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上图：西底家洞（</a:t>
            </a:r>
            <a:r>
              <a:rPr lang="en-US" altLang="en-US" sz="1600">
                <a:sym typeface="+mn-ea"/>
              </a:rPr>
              <a:t>Zedekiah’s Cave</a:t>
            </a:r>
            <a:r>
              <a:rPr lang="zh-CN" altLang="en-US" sz="1600">
                <a:sym typeface="+mn-ea"/>
              </a:rPr>
              <a:t>）又名所罗门采石场（</a:t>
            </a:r>
            <a:r>
              <a:rPr lang="en-US" altLang="en-US" sz="1600">
                <a:sym typeface="+mn-ea"/>
              </a:rPr>
              <a:t>Solomon’s Quarries</a:t>
            </a:r>
            <a:r>
              <a:rPr lang="zh-CN" altLang="en-US" sz="1600">
                <a:sym typeface="+mn-ea"/>
              </a:rPr>
              <a:t>），是一个两万平方米的地下采石场，位于耶路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https://www.seabol.org/daily_devotion_podcast-2022_10_20/</a:t>
            </a:r>
            <a:endParaRPr lang="en-US" altLang="en-US"/>
          </a:p>
          <a:p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列王紀上第六章：建造聖殿</a:t>
            </a:r>
            <a:endParaRPr lang="zh-CN" altLang="en-US"/>
          </a:p>
          <a:p>
            <a:r>
              <a:rPr lang="zh-CN" altLang="en-US">
                <a:sym typeface="+mn-ea"/>
              </a:rPr>
              <a:t>本章分成四個段落。</a:t>
            </a:r>
            <a:endParaRPr lang="zh-CN" altLang="en-US"/>
          </a:p>
          <a:p>
            <a:r>
              <a:rPr lang="en-US" altLang="en-US">
                <a:sym typeface="+mn-ea"/>
              </a:rPr>
              <a:t>I.   1-10</a:t>
            </a:r>
            <a:r>
              <a:rPr lang="zh-CN" altLang="en-US">
                <a:sym typeface="+mn-ea"/>
              </a:rPr>
              <a:t>節，聖殿的結構。</a:t>
            </a:r>
            <a:endParaRPr lang="zh-CN" altLang="en-US">
              <a:sym typeface="+mn-ea"/>
            </a:endParaRPr>
          </a:p>
          <a:p>
            <a:r>
              <a:rPr lang="en-US" altLang="en-US">
                <a:sym typeface="+mn-ea"/>
              </a:rPr>
              <a:t>II. 11-13</a:t>
            </a:r>
            <a:r>
              <a:rPr lang="zh-CN" altLang="en-US">
                <a:sym typeface="+mn-ea"/>
              </a:rPr>
              <a:t>節，神的應許。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III. </a:t>
            </a:r>
            <a:r>
              <a:rPr lang="en-US" altLang="en-US"/>
              <a:t>14-36</a:t>
            </a:r>
            <a:r>
              <a:rPr lang="zh-CN" altLang="en-US"/>
              <a:t>節，內殿、入口及內院。</a:t>
            </a:r>
            <a:endParaRPr lang="zh-CN" altLang="en-US"/>
          </a:p>
          <a:p>
            <a:r>
              <a:rPr lang="en-US" altLang="zh-CN"/>
              <a:t>IV. </a:t>
            </a:r>
            <a:r>
              <a:rPr lang="en-US" altLang="en-US"/>
              <a:t>37-38</a:t>
            </a:r>
            <a:r>
              <a:rPr lang="zh-CN" altLang="en-US"/>
              <a:t>節，建殿的時間。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列王紀上第六章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綱要比較</a:t>
            </a:r>
            <a:r>
              <a:rPr lang="en-US" altLang="zh-CN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59535"/>
            <a:ext cx="5903595" cy="5267960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內容綱要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【所羅門王建殿概況】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highlight>
                  <a:srgbClr val="FFFF00"/>
                </a:highlight>
              </a:rPr>
              <a:t>一、開工年月和聖殿大小尺寸</a:t>
            </a:r>
            <a:r>
              <a:rPr lang="en-US" altLang="zh-CN" sz="2800">
                <a:highlight>
                  <a:srgbClr val="FFFF00"/>
                </a:highlight>
              </a:rPr>
              <a:t> </a:t>
            </a:r>
            <a:endParaRPr lang="en-US" altLang="zh-CN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</a:rPr>
              <a:t>                                </a:t>
            </a:r>
            <a:r>
              <a:rPr lang="en-US" altLang="en-US" sz="2800">
                <a:highlight>
                  <a:srgbClr val="FFFF00"/>
                </a:highlight>
              </a:rPr>
              <a:t>(1~3</a:t>
            </a:r>
            <a:r>
              <a:rPr lang="zh-CN" altLang="en-US" sz="2800">
                <a:highlight>
                  <a:srgbClr val="FFFF00"/>
                </a:highlight>
              </a:rPr>
              <a:t>節</a:t>
            </a:r>
            <a:r>
              <a:rPr lang="en-US" altLang="en-US" sz="2800">
                <a:highlight>
                  <a:srgbClr val="FFFF00"/>
                </a:highlight>
              </a:rPr>
              <a:t>)</a:t>
            </a:r>
            <a:endParaRPr lang="en-US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800">
                <a:highlight>
                  <a:srgbClr val="FFFF00"/>
                </a:highlight>
              </a:rPr>
              <a:t>二、聖殿整體結構</a:t>
            </a:r>
            <a:r>
              <a:rPr lang="en-US" altLang="en-US" sz="2800">
                <a:highlight>
                  <a:srgbClr val="FFFF00"/>
                </a:highlight>
              </a:rPr>
              <a:t>(4~10</a:t>
            </a:r>
            <a:r>
              <a:rPr lang="zh-CN" altLang="en-US" sz="2800">
                <a:highlight>
                  <a:srgbClr val="FFFF00"/>
                </a:highlight>
              </a:rPr>
              <a:t>節</a:t>
            </a:r>
            <a:r>
              <a:rPr lang="en-US" altLang="en-US" sz="2800">
                <a:highlight>
                  <a:srgbClr val="FFFF00"/>
                </a:highlight>
              </a:rPr>
              <a:t>)</a:t>
            </a:r>
            <a:endParaRPr lang="en-US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800">
                <a:highlight>
                  <a:srgbClr val="FFFF00"/>
                </a:highlight>
              </a:rPr>
              <a:t>三、神對聖殿的應許</a:t>
            </a:r>
            <a:r>
              <a:rPr lang="en-US" altLang="en-US" sz="2800">
                <a:highlight>
                  <a:srgbClr val="FFFF00"/>
                </a:highlight>
              </a:rPr>
              <a:t>(11~13</a:t>
            </a:r>
            <a:r>
              <a:rPr lang="zh-CN" altLang="en-US" sz="2800">
                <a:highlight>
                  <a:srgbClr val="FFFF00"/>
                </a:highlight>
              </a:rPr>
              <a:t>節</a:t>
            </a:r>
            <a:r>
              <a:rPr lang="en-US" altLang="en-US" sz="2800">
                <a:highlight>
                  <a:srgbClr val="FFFF00"/>
                </a:highlight>
              </a:rPr>
              <a:t>)</a:t>
            </a:r>
            <a:endParaRPr lang="en-US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800"/>
              <a:t>四、聖殿內部概述</a:t>
            </a:r>
            <a:r>
              <a:rPr lang="en-US" altLang="en-US" sz="2800"/>
              <a:t>(14~30</a:t>
            </a:r>
            <a:r>
              <a:rPr lang="zh-CN" altLang="en-US" sz="2800"/>
              <a:t>節</a:t>
            </a:r>
            <a:r>
              <a:rPr lang="en-US" altLang="en-US" sz="2800"/>
              <a:t>)</a:t>
            </a:r>
            <a:endParaRPr lang="en-US" altLang="en-US" sz="2800"/>
          </a:p>
          <a:p>
            <a:pPr marL="0" indent="0">
              <a:buNone/>
            </a:pPr>
            <a:r>
              <a:rPr lang="zh-CN" altLang="en-US" sz="2800"/>
              <a:t>五、聖殿入口與內院</a:t>
            </a:r>
            <a:r>
              <a:rPr lang="en-US" altLang="en-US" sz="2800"/>
              <a:t>(31~36</a:t>
            </a:r>
            <a:r>
              <a:rPr lang="zh-CN" altLang="en-US" sz="2800"/>
              <a:t>節</a:t>
            </a:r>
            <a:r>
              <a:rPr lang="en-US" altLang="en-US" sz="2800"/>
              <a:t>)</a:t>
            </a:r>
            <a:endParaRPr lang="en-US" altLang="en-US" sz="2800"/>
          </a:p>
          <a:p>
            <a:pPr marL="0" indent="0">
              <a:buNone/>
            </a:pPr>
            <a:r>
              <a:rPr lang="zh-CN" altLang="en-US" sz="2800"/>
              <a:t>六、建殿所用時間</a:t>
            </a:r>
            <a:r>
              <a:rPr lang="en-US" altLang="en-US" sz="2800"/>
              <a:t>(37~38</a:t>
            </a:r>
            <a:r>
              <a:rPr lang="zh-CN" altLang="en-US" sz="2800"/>
              <a:t>節</a:t>
            </a:r>
            <a:r>
              <a:rPr lang="en-US" altLang="zh-CN" sz="2800"/>
              <a:t>)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4" name="Text Box 3"/>
          <p:cNvSpPr txBox="1"/>
          <p:nvPr/>
        </p:nvSpPr>
        <p:spPr>
          <a:xfrm>
            <a:off x="288290" y="991235"/>
            <a:ext cx="4269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摘自（</a:t>
            </a:r>
            <a:r>
              <a:rPr lang="en-US" altLang="en-US">
                <a:sym typeface="+mn-ea"/>
              </a:rPr>
              <a:t>11BT01 </a:t>
            </a:r>
            <a:r>
              <a:rPr lang="zh-CN" altLang="en-US">
                <a:sym typeface="+mn-ea"/>
              </a:rPr>
              <a:t>列王紀上註解（黃迦勒）</a:t>
            </a:r>
            <a:endParaRPr lang="zh-CN" alt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64225" y="1360805"/>
            <a:ext cx="5848985" cy="539623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2400"/>
              <a:t>第六章：本章記載所羅門建造聖殿。</a:t>
            </a:r>
            <a:endParaRPr sz="2400"/>
          </a:p>
          <a:p>
            <a:r>
              <a:rPr sz="2400"/>
              <a:t>全章分為三段： </a:t>
            </a:r>
            <a:endParaRPr sz="2400"/>
          </a:p>
          <a:p>
            <a:r>
              <a:rPr sz="2400"/>
              <a:t>（一） 開始建殿和聖殿的結構（1～10）。 </a:t>
            </a:r>
            <a:endParaRPr sz="2400"/>
          </a:p>
          <a:p>
            <a:r>
              <a:rPr sz="2400"/>
              <a:t>（二） 耶和華的立約（11～13）。 </a:t>
            </a:r>
            <a:endParaRPr sz="2400"/>
          </a:p>
          <a:p>
            <a:r>
              <a:rPr sz="2400"/>
              <a:t>（三） 內殿的物件和裝飾（14～37）。</a:t>
            </a:r>
            <a:endParaRPr sz="2400"/>
          </a:p>
          <a:p>
            <a:r>
              <a:rPr sz="2200"/>
              <a:t> </a:t>
            </a:r>
            <a:endParaRPr sz="2200"/>
          </a:p>
          <a:p>
            <a:r>
              <a:rPr sz="2200"/>
              <a:t>本章我們看見所羅門建造聖殿以石頭來建殿；建殿的時候，鐵器聲音沒有聽見。</a:t>
            </a:r>
            <a:endParaRPr sz="2200"/>
          </a:p>
          <a:p>
            <a:endParaRPr sz="2200"/>
          </a:p>
          <a:p>
            <a:r>
              <a:rPr sz="2200">
                <a:solidFill>
                  <a:srgbClr val="FF0000"/>
                </a:solidFill>
              </a:rPr>
              <a:t>「聖殿根基的石頭並不是粗糙不平的，而是鑿出來和極貴重的。神要所有為祂做的事情都做到最好。祂不在乎人 怎麼看，祂只喜悅那些建造成看不見的靈宮的活石美麗。」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sz="2200">
                <a:sym typeface="+mn-ea"/>
              </a:rPr>
              <a:t>―司布真</a:t>
            </a:r>
            <a:endParaRPr sz="2200"/>
          </a:p>
          <a:p>
            <a:r>
              <a:rPr lang="en-US" sz="2200"/>
              <a:t>                    </a:t>
            </a:r>
            <a:endParaRPr sz="2200"/>
          </a:p>
        </p:txBody>
      </p:sp>
      <p:sp>
        <p:nvSpPr>
          <p:cNvPr id="6" name="Text Box 5"/>
          <p:cNvSpPr txBox="1"/>
          <p:nvPr/>
        </p:nvSpPr>
        <p:spPr>
          <a:xfrm>
            <a:off x="6610985" y="915670"/>
            <a:ext cx="389382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FF5511"/>
                </a:solidFill>
                <a:latin typeface="Roboto"/>
                <a:ea typeface="Roboto"/>
                <a:hlinkClick r:id="rId1"/>
              </a:rPr>
              <a:t>11BT04 列王紀上每日讀經（楊震宇）</a:t>
            </a:r>
            <a:endParaRPr sz="1600" b="0" i="0">
              <a:solidFill>
                <a:srgbClr val="FF5511"/>
              </a:solidFill>
              <a:latin typeface="Roboto"/>
              <a:ea typeface="Roboto"/>
              <a:hlinkClick r:id="rId1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378565" cy="582930"/>
          </a:xfrm>
        </p:spPr>
        <p:txBody>
          <a:bodyPr/>
          <a:p>
            <a:r>
              <a:rPr lang="zh-CN" altLang="en-US" sz="3200"/>
              <a:t>附加</a:t>
            </a:r>
            <a:r>
              <a:rPr lang="zh-CN" altLang="en-US" sz="3200"/>
              <a:t>的【文意注解】</a:t>
            </a:r>
            <a:r>
              <a:rPr lang="zh-CN" altLang="en-US" sz="1400">
                <a:sym typeface="+mn-ea"/>
              </a:rPr>
              <a:t>參（</a:t>
            </a:r>
            <a:r>
              <a:rPr lang="en-US" altLang="en-US" sz="1400">
                <a:sym typeface="+mn-ea"/>
              </a:rPr>
              <a:t>11BT01 </a:t>
            </a:r>
            <a:r>
              <a:rPr lang="zh-CN" altLang="en-US" sz="1400">
                <a:sym typeface="+mn-ea"/>
              </a:rPr>
              <a:t>列王紀上註解（黃迦勒）</a:t>
            </a:r>
            <a:r>
              <a:rPr lang="en-US" altLang="zh-CN" sz="1400">
                <a:sym typeface="+mn-ea"/>
              </a:rPr>
              <a:t>+  </a:t>
            </a:r>
            <a:r>
              <a:rPr lang="zh-CN" altLang="en-US" sz="1400"/>
              <a:t>列王纪上第</a:t>
            </a:r>
            <a:r>
              <a:rPr lang="en-US" altLang="en-US" sz="1400"/>
              <a:t>6</a:t>
            </a:r>
            <a:r>
              <a:rPr lang="zh-CN" altLang="en-US" sz="1400"/>
              <a:t>章逐节注解、祷读</a:t>
            </a:r>
            <a:r>
              <a:rPr lang="en-US" altLang="en-US" sz="1400"/>
              <a:t> – </a:t>
            </a:r>
            <a:r>
              <a:rPr lang="zh-CN" altLang="en-US" sz="1400"/>
              <a:t>圣经综合解读</a:t>
            </a:r>
            <a:r>
              <a:rPr lang="zh-CN" altLang="en-US" sz="1400">
                <a:sym typeface="+mn-ea"/>
              </a:rPr>
              <a:t>整理</a:t>
            </a:r>
            <a:endParaRPr lang="zh-CN" altLang="en-US"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772795"/>
            <a:ext cx="11083925" cy="5354955"/>
          </a:xfrm>
        </p:spPr>
        <p:txBody>
          <a:bodyPr/>
          <a:p>
            <a:pPr marL="0" indent="0">
              <a:buNone/>
            </a:pPr>
            <a:r>
              <a:rPr lang="en-US" altLang="zh-CN" sz="2000">
                <a:sym typeface="+mn-ea"/>
              </a:rPr>
              <a:t>v. 1--</a:t>
            </a:r>
            <a:r>
              <a:rPr lang="zh-CN" altLang="en-US" sz="2000">
                <a:sym typeface="+mn-ea"/>
              </a:rPr>
              <a:t>『</a:t>
            </a:r>
            <a:r>
              <a:rPr lang="zh-CN" altLang="en-US" sz="2000">
                <a:solidFill>
                  <a:srgbClr val="00B0F0"/>
                </a:solidFill>
                <a:sym typeface="+mn-ea"/>
              </a:rPr>
              <a:t>作以色列王第四年</a:t>
            </a:r>
            <a:r>
              <a:rPr lang="zh-CN" altLang="en-US" sz="2000">
                <a:sym typeface="+mn-ea"/>
              </a:rPr>
              <a:t>』所羅門主前</a:t>
            </a:r>
            <a:r>
              <a:rPr lang="en-US" altLang="en-US" sz="2000">
                <a:sym typeface="+mn-ea"/>
              </a:rPr>
              <a:t> 970 </a:t>
            </a:r>
            <a:r>
              <a:rPr lang="zh-CN" altLang="en-US" sz="2000">
                <a:sym typeface="+mn-ea"/>
              </a:rPr>
              <a:t>年登基，開工建殿之年主前</a:t>
            </a:r>
            <a:r>
              <a:rPr lang="en-US" altLang="en-US" sz="2000">
                <a:sym typeface="+mn-ea"/>
              </a:rPr>
              <a:t> 966 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ym typeface="+mn-ea"/>
              </a:rPr>
              <a:t>『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西弗月</a:t>
            </a:r>
            <a:r>
              <a:rPr lang="zh-CN" altLang="en-US" sz="2000">
                <a:sym typeface="+mn-ea"/>
              </a:rPr>
              <a:t>』猶太曆二月，陽曆四、五月間。</a:t>
            </a:r>
            <a:r>
              <a:rPr lang="en-US" altLang="en-US" sz="2000">
                <a:sym typeface="+mn-ea"/>
              </a:rPr>
              <a:t> </a:t>
            </a:r>
            <a:endParaRPr lang="en-US" altLang="en-US" sz="2000"/>
          </a:p>
          <a:p>
            <a:pPr marL="0" indent="0">
              <a:buNone/>
            </a:pPr>
            <a:r>
              <a:rPr lang="en-US" sz="2000"/>
              <a:t>        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480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年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==&gt; </a:t>
            </a:r>
            <a:r>
              <a:rPr lang="en-US" altLang="en-US" sz="2000">
                <a:sym typeface="+mn-ea"/>
              </a:rPr>
              <a:t>(1) </a:t>
            </a:r>
            <a:r>
              <a:rPr lang="zh-CN" altLang="en-US" sz="2000">
                <a:sym typeface="+mn-ea"/>
              </a:rPr>
              <a:t>曠野</a:t>
            </a:r>
            <a:r>
              <a:rPr lang="en-US" altLang="en-US" sz="2000">
                <a:sym typeface="+mn-ea"/>
              </a:rPr>
              <a:t> 40 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 +</a:t>
            </a:r>
            <a:r>
              <a:rPr lang="en-US" altLang="en-US" sz="2000">
                <a:sym typeface="+mn-ea"/>
              </a:rPr>
              <a:t>16 </a:t>
            </a:r>
            <a:r>
              <a:rPr lang="zh-CN" altLang="en-US" sz="2000">
                <a:sym typeface="+mn-ea"/>
              </a:rPr>
              <a:t>年迦南征服期及平靜期</a:t>
            </a:r>
            <a:r>
              <a:rPr lang="en-US" altLang="zh-CN" sz="2000">
                <a:sym typeface="+mn-ea"/>
              </a:rPr>
              <a:t> + </a:t>
            </a:r>
            <a:r>
              <a:rPr lang="en-US" altLang="en-US" sz="2000">
                <a:sym typeface="+mn-ea"/>
              </a:rPr>
              <a:t>340 </a:t>
            </a:r>
            <a:r>
              <a:rPr lang="zh-CN" altLang="en-US" sz="2000">
                <a:sym typeface="+mn-ea"/>
              </a:rPr>
              <a:t>年士師時代</a:t>
            </a:r>
            <a:r>
              <a:rPr lang="en-US" altLang="zh-CN" sz="2000">
                <a:sym typeface="+mn-ea"/>
              </a:rPr>
              <a:t>+ </a:t>
            </a:r>
            <a:r>
              <a:rPr lang="zh-CN" altLang="en-US" sz="2000">
                <a:sym typeface="+mn-ea"/>
              </a:rPr>
              <a:t>掃羅統治</a:t>
            </a:r>
            <a:r>
              <a:rPr lang="en-US" altLang="en-US" sz="2000">
                <a:sym typeface="+mn-ea"/>
              </a:rPr>
              <a:t>40 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+ </a:t>
            </a:r>
            <a:r>
              <a:rPr lang="zh-CN" altLang="en-US" sz="2000">
                <a:sym typeface="+mn-ea"/>
              </a:rPr>
              <a:t>大衛統治</a:t>
            </a:r>
            <a:r>
              <a:rPr lang="en-US" altLang="en-US" sz="2000">
                <a:sym typeface="+mn-ea"/>
              </a:rPr>
              <a:t> 40 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所羅門統治</a:t>
            </a:r>
            <a:r>
              <a:rPr lang="en-US" altLang="en-US" sz="2000">
                <a:sym typeface="+mn-ea"/>
              </a:rPr>
              <a:t> 4 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=</a:t>
            </a:r>
            <a:r>
              <a:rPr lang="en-US" altLang="en-US" sz="2000">
                <a:sym typeface="+mn-ea"/>
              </a:rPr>
              <a:t> 480 </a:t>
            </a:r>
            <a:r>
              <a:rPr lang="zh-CN" altLang="en-US" sz="2000">
                <a:sym typeface="+mn-ea"/>
              </a:rPr>
              <a:t>年。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vv. 2-3-- </a:t>
            </a:r>
            <a:r>
              <a:rPr lang="zh-CN" altLang="en-US" sz="2000">
                <a:sym typeface="+mn-ea"/>
              </a:rPr>
              <a:t>門廊</a:t>
            </a:r>
            <a:r>
              <a:rPr lang="en-US" altLang="zh-CN" sz="2000">
                <a:sym typeface="+mn-ea"/>
              </a:rPr>
              <a:t>--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『十肘』</a:t>
            </a:r>
            <a:r>
              <a:rPr lang="en-US" altLang="en-US" sz="2000" b="1">
                <a:solidFill>
                  <a:srgbClr val="00B0F0"/>
                </a:solidFill>
                <a:sym typeface="+mn-ea"/>
              </a:rPr>
              <a:t>4.5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公尺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『二十肘』</a:t>
            </a:r>
            <a:r>
              <a:rPr lang="en-US" altLang="en-US" sz="2000" b="1">
                <a:solidFill>
                  <a:srgbClr val="00B0F0"/>
                </a:solidFill>
                <a:sym typeface="+mn-ea"/>
              </a:rPr>
              <a:t>9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公尺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『三十肘』</a:t>
            </a:r>
            <a:r>
              <a:rPr lang="en-US" altLang="en-US" sz="2000" b="1">
                <a:solidFill>
                  <a:srgbClr val="00B0F0"/>
                </a:solidFill>
                <a:sym typeface="+mn-ea"/>
              </a:rPr>
              <a:t>13.5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公尺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『六十肘』約</a:t>
            </a:r>
            <a:r>
              <a:rPr lang="en-US" altLang="en-US" sz="2000" b="1">
                <a:solidFill>
                  <a:srgbClr val="00B0F0"/>
                </a:solidFill>
                <a:sym typeface="+mn-ea"/>
              </a:rPr>
              <a:t>27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公尺；</a:t>
            </a:r>
            <a:endParaRPr lang="zh-CN" altLang="en-US" sz="2000" b="1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v. 4-- </a:t>
            </a:r>
            <a:r>
              <a:rPr lang="zh-CN" altLang="en-US" sz="2000">
                <a:sym typeface="+mn-ea"/>
              </a:rPr>
              <a:t>『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嚴緊的窗櫺』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--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三種意思：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(1)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僅有窗格型式的假窗，密不透光，符合神「住在幽暗之處」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王上八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 12)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(2)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內寬外狹的窗戶，這種類型的窗戶在外部的牆上只是一個裂口，但牆內部卻是寬闊的；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(3)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指有格子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窗櫺</a:t>
            </a:r>
            <a:r>
              <a:rPr lang="en-US" altLang="en-US" sz="20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的窗。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v. 5--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三層房屋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『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外殿</a:t>
            </a:r>
            <a:r>
              <a:rPr lang="zh-CN" altLang="en-US" sz="2000">
                <a:sym typeface="+mn-ea"/>
              </a:rPr>
              <a:t>』指聖所；『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內殿</a:t>
            </a:r>
            <a:r>
              <a:rPr lang="zh-CN" altLang="en-US" sz="2000">
                <a:sym typeface="+mn-ea"/>
              </a:rPr>
              <a:t>』指至聖所；『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旁屋</a:t>
            </a:r>
            <a:r>
              <a:rPr lang="zh-CN" altLang="en-US" sz="2000">
                <a:sym typeface="+mn-ea"/>
              </a:rPr>
              <a:t>』指連著聖殿周圍外牆加蓋的廂房，供</a:t>
            </a:r>
            <a:r>
              <a:rPr lang="zh-CN" altLang="en-US" sz="2000">
                <a:sym typeface="+mn-ea"/>
              </a:rPr>
              <a:t>当值的</a:t>
            </a:r>
            <a:r>
              <a:rPr lang="zh-CN" altLang="en-US" sz="2000">
                <a:sym typeface="+mn-ea"/>
              </a:rPr>
              <a:t>祭司、利未人居住，吃聖物之處，或存放聖物的庫房。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v. 6-- </a:t>
            </a:r>
            <a:r>
              <a:rPr lang="zh-CN" altLang="en-US" sz="2000">
                <a:sym typeface="+mn-ea"/>
              </a:rPr>
              <a:t>『五肘』約</a:t>
            </a:r>
            <a:r>
              <a:rPr lang="en-US" altLang="en-US" sz="2000">
                <a:sym typeface="+mn-ea"/>
              </a:rPr>
              <a:t> 225 </a:t>
            </a:r>
            <a:r>
              <a:rPr lang="zh-CN" altLang="en-US" sz="2000">
                <a:sym typeface="+mn-ea"/>
              </a:rPr>
              <a:t>公分</a:t>
            </a:r>
            <a:r>
              <a:rPr lang="en-US" altLang="zh-CN" sz="2000">
                <a:sym typeface="+mn-ea"/>
              </a:rPr>
              <a:t>; </a:t>
            </a:r>
            <a:r>
              <a:rPr lang="zh-CN" altLang="en-US" sz="2000">
                <a:sym typeface="+mn-ea"/>
              </a:rPr>
              <a:t>六肘』約</a:t>
            </a:r>
            <a:r>
              <a:rPr lang="en-US" altLang="en-US" sz="2000">
                <a:sym typeface="+mn-ea"/>
              </a:rPr>
              <a:t> 270</a:t>
            </a:r>
            <a:r>
              <a:rPr lang="zh-CN" altLang="en-US" sz="2000">
                <a:sym typeface="+mn-ea"/>
              </a:rPr>
              <a:t>公分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ym typeface="+mn-ea"/>
              </a:rPr>
              <a:t>『七肘』約</a:t>
            </a:r>
            <a:r>
              <a:rPr lang="en-US" altLang="en-US" sz="2000">
                <a:sym typeface="+mn-ea"/>
              </a:rPr>
              <a:t> 315 </a:t>
            </a:r>
            <a:r>
              <a:rPr lang="zh-CN" altLang="en-US" sz="2000">
                <a:sym typeface="+mn-ea"/>
              </a:rPr>
              <a:t>公分</a:t>
            </a:r>
            <a:r>
              <a:rPr lang="en-US" altLang="zh-CN" sz="2000">
                <a:sym typeface="+mn-ea"/>
              </a:rPr>
              <a:t>; </a:t>
            </a:r>
            <a:r>
              <a:rPr lang="zh-CN" altLang="en-US" sz="2000">
                <a:sym typeface="+mn-ea"/>
              </a:rPr>
              <a:t>三層旁屋</a:t>
            </a:r>
            <a:r>
              <a:rPr lang="en-US" altLang="en-US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參</a:t>
            </a:r>
            <a:r>
              <a:rPr lang="en-US" altLang="en-US" sz="2000">
                <a:sym typeface="+mn-ea"/>
              </a:rPr>
              <a:t> 5 </a:t>
            </a:r>
            <a:r>
              <a:rPr lang="zh-CN" altLang="en-US" sz="2000">
                <a:sym typeface="+mn-ea"/>
              </a:rPr>
              <a:t>節</a:t>
            </a:r>
            <a:r>
              <a:rPr lang="en-US" altLang="en-US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的寬度，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越往上越寬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;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v. 7. --</a:t>
            </a:r>
            <a:r>
              <a:rPr lang="zh-CN" altLang="en-US" sz="2000">
                <a:sym typeface="+mn-ea"/>
              </a:rPr>
              <a:t>〔呂振中譯〕「建殿造的時候</a:t>
            </a:r>
            <a:r>
              <a:rPr lang="en-US" altLang="zh-CN" sz="2000">
                <a:sym typeface="+mn-ea"/>
              </a:rPr>
              <a:t>... 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因此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當殿建造的時候、鎚子、斧子，或任何鐵器的響聲都沒有聽見。」</a:t>
            </a:r>
            <a:r>
              <a:rPr lang="zh-CN" altLang="en-US" sz="2000">
                <a:solidFill>
                  <a:srgbClr val="00B050"/>
                </a:solidFill>
                <a:sym typeface="+mn-ea"/>
              </a:rPr>
              <a:t>；</a:t>
            </a:r>
            <a:r>
              <a:rPr lang="en-US" altLang="zh-CN" sz="2000" b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000" b="1">
                <a:solidFill>
                  <a:srgbClr val="00B0F0"/>
                </a:solidFill>
                <a:sym typeface="+mn-ea"/>
              </a:rPr>
              <a:t>『鑿成的石頭』</a:t>
            </a:r>
            <a:r>
              <a:rPr lang="zh-CN" altLang="en-US" sz="2000">
                <a:sym typeface="+mn-ea"/>
              </a:rPr>
              <a:t>指所有的石頭都事先在山中按照各別的用途鑿成了合適的尺寸，非常平整。</a:t>
            </a:r>
            <a:r>
              <a:rPr lang="en-US" altLang="zh-CN" sz="2000">
                <a:sym typeface="+mn-ea"/>
              </a:rPr>
              <a:t>-- </a:t>
            </a:r>
            <a:r>
              <a:rPr lang="zh-CN" altLang="en-US" sz="2000" b="1">
                <a:solidFill>
                  <a:srgbClr val="00B0F0"/>
                </a:solidFill>
              </a:rPr>
              <a:t>鑿成的石頭運到工程的現場時，不可動用鐵器加以修整，而直接裝配到對應的位置上。</a:t>
            </a:r>
            <a:endParaRPr lang="zh-CN" altLang="en-US" sz="2000" b="1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8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rgbClr val="00B0F0"/>
                </a:solidFill>
                <a:sym typeface="+mn-ea"/>
              </a:rPr>
              <a:t> </a:t>
            </a:r>
            <a:endParaRPr lang="zh-CN" altLang="en-US" b="1">
              <a:solidFill>
                <a:srgbClr val="00B0F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列王紀上第</a:t>
            </a:r>
            <a:r>
              <a:rPr lang="zh-CN" altLang="en-US">
                <a:sym typeface="+mn-ea"/>
              </a:rPr>
              <a:t>六章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21715" y="4776470"/>
            <a:ext cx="10148570" cy="1469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2800"/>
              <a:t>https://www.youtube.com/watch?v=HVmBOt1bbzE</a:t>
            </a:r>
            <a:endParaRPr lang="en-US" altLang="en-US" sz="2800"/>
          </a:p>
          <a:p>
            <a:pPr algn="ctr"/>
            <a:r>
              <a:rPr lang="en-US" altLang="en-US" sz="2800"/>
              <a:t>220420 </a:t>
            </a:r>
            <a:r>
              <a:rPr lang="zh-CN" altLang="en-US" sz="2800"/>
              <a:t>列王紀上</a:t>
            </a:r>
            <a:r>
              <a:rPr lang="en-US" altLang="en-US" sz="2800"/>
              <a:t> 6</a:t>
            </a:r>
            <a:r>
              <a:rPr lang="zh-CN" altLang="en-US" sz="2800"/>
              <a:t>章</a:t>
            </a:r>
            <a:r>
              <a:rPr lang="en-US" altLang="en-US" sz="2800"/>
              <a:t>1~38</a:t>
            </a:r>
            <a:r>
              <a:rPr lang="zh-CN" altLang="en-US" sz="2800"/>
              <a:t>節</a:t>
            </a:r>
            <a:r>
              <a:rPr lang="en-US" altLang="en-US" sz="2800"/>
              <a:t> </a:t>
            </a:r>
            <a:r>
              <a:rPr lang="zh-CN" altLang="en-US" sz="2800"/>
              <a:t>所羅門建造聖殿</a:t>
            </a:r>
            <a:endParaRPr lang="zh-CN" altLang="en-US" sz="2800"/>
          </a:p>
          <a:p>
            <a:pPr algn="ctr"/>
            <a:r>
              <a:rPr lang="zh-CN" altLang="en-US" sz="2800"/>
              <a:t>淡江教會</a:t>
            </a:r>
            <a:r>
              <a:rPr lang="en-US" altLang="en-US" sz="2800"/>
              <a:t>-</a:t>
            </a:r>
            <a:r>
              <a:rPr lang="zh-CN" altLang="en-US" sz="2800">
                <a:solidFill>
                  <a:srgbClr val="FF0000"/>
                </a:solidFill>
              </a:rPr>
              <a:t>國度影音</a:t>
            </a:r>
            <a:r>
              <a:rPr lang="en-US" altLang="zh-CN" sz="2800"/>
              <a:t>--</a:t>
            </a:r>
            <a:r>
              <a:rPr lang="zh-CN" altLang="en-US" sz="2800"/>
              <a:t>（</a:t>
            </a:r>
            <a:r>
              <a:rPr lang="en-US" altLang="zh-CN" sz="2800"/>
              <a:t>Time: </a:t>
            </a:r>
            <a:r>
              <a:rPr lang="en-US" altLang="en-US" sz="2800"/>
              <a:t>14:14)</a:t>
            </a:r>
            <a:endParaRPr lang="en-US" altLang="en-US" sz="2800"/>
          </a:p>
          <a:p>
            <a:pPr algn="ctr"/>
            <a:endParaRPr lang="zh-CN" altLang="en-US" sz="280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0760" y="817245"/>
            <a:ext cx="5110480" cy="34899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35375" y="4351655"/>
            <a:ext cx="52514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800"/>
              <a:t>https://i.ytimg.com/vi/6uKuR87Bz2Q/maxresdefault.jpg?sqp=-oaymwEmCIAKENAF8quKqQMa8AEB-AH-CYAC0AWKAgwIABABGFQgZShlMA8=&amp;rs=AOn4CLBf0sYnjECEzDVRQqH9S8aUeuTaqQ</a:t>
            </a:r>
            <a:endParaRPr lang="en-US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518160" y="250825"/>
          <a:ext cx="10972800" cy="623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8610"/>
                <a:gridCol w="3044190"/>
              </a:tblGrid>
              <a:tr h="659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bg1"/>
                          </a:solidFill>
                          <a:sym typeface="+mn-ea"/>
                        </a:rPr>
                        <a:t>閲讀經文：</a:t>
                      </a:r>
                      <a:r>
                        <a:rPr lang="zh-CN" altLang="en-US" sz="2800">
                          <a:solidFill>
                            <a:schemeClr val="tx1"/>
                          </a:solidFill>
                          <a:sym typeface="+mn-ea"/>
                        </a:rPr>
                        <a:t>王上</a:t>
                      </a:r>
                      <a:r>
                        <a:rPr lang="en-US" altLang="zh-CN" sz="2800">
                          <a:solidFill>
                            <a:schemeClr val="tx1"/>
                          </a:solidFill>
                          <a:sym typeface="+mn-ea"/>
                        </a:rPr>
                        <a:t>6:1-7-- </a:t>
                      </a:r>
                      <a:r>
                        <a:rPr lang="zh-CN" altLang="en-US" sz="2800">
                          <a:sym typeface="+mn-ea"/>
                        </a:rPr>
                        <a:t>聖殿結構</a:t>
                      </a:r>
                      <a:r>
                        <a:rPr lang="zh-CN" altLang="en-US" sz="2800">
                          <a:sym typeface="+mn-ea"/>
                        </a:rPr>
                        <a:t>與</a:t>
                      </a:r>
                      <a:r>
                        <a:rPr lang="zh-CN" altLang="en-US" sz="2800">
                          <a:sym typeface="+mn-ea"/>
                        </a:rPr>
                        <a:t>建造</a:t>
                      </a:r>
                      <a:endParaRPr lang="zh-CN" altLang="en-US" sz="2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tx1"/>
                          </a:solidFill>
                          <a:sym typeface="+mn-ea"/>
                        </a:rPr>
                        <a:t>原文字義</a:t>
                      </a:r>
                      <a:r>
                        <a:rPr lang="en-US" altLang="zh-CN" sz="2400" b="0">
                          <a:solidFill>
                            <a:srgbClr val="00B050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sym typeface="+mn-ea"/>
                        </a:rPr>
                        <a:t>+ </a:t>
                      </a:r>
                      <a:r>
                        <a:rPr lang="zh-CN" altLang="en-US" sz="2400">
                          <a:solidFill>
                            <a:srgbClr val="0070C0"/>
                          </a:solidFill>
                          <a:sym typeface="+mn-ea"/>
                        </a:rPr>
                        <a:t>文意注解</a:t>
                      </a:r>
                      <a:endParaRPr lang="zh-CN" altLang="en-US" sz="2400">
                        <a:solidFill>
                          <a:srgbClr val="0070C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193665">
                <a:tc>
                  <a:txBody>
                    <a:bodyPr/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1. </a:t>
                      </a:r>
                      <a:r>
                        <a:rPr lang="zh-CN" altLang="en-US" sz="2600"/>
                        <a:t>以色列人出埃及地後</a:t>
                      </a:r>
                      <a:r>
                        <a:rPr lang="zh-CN" altLang="en-US" sz="2600">
                          <a:solidFill>
                            <a:srgbClr val="00B0F0"/>
                          </a:solidFill>
                        </a:rPr>
                        <a:t>四百八十年</a:t>
                      </a:r>
                      <a:r>
                        <a:rPr lang="zh-CN" altLang="en-US" sz="2600"/>
                        <a:t>，所羅門作以色列王第四年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西弗</a:t>
                      </a:r>
                      <a:r>
                        <a:rPr lang="zh-CN" altLang="en-US" sz="2600"/>
                        <a:t>月，就是二月，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開工建造</a:t>
                      </a:r>
                      <a:r>
                        <a:rPr lang="zh-CN" altLang="en-US" sz="2600"/>
                        <a:t>耶和華的殿。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2. </a:t>
                      </a:r>
                      <a:r>
                        <a:rPr lang="zh-CN" altLang="en-US" sz="2600"/>
                        <a:t>所羅門王為耶和華所建的殿，長六十肘，寬二十肘，高三十肘。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3. </a:t>
                      </a:r>
                      <a:r>
                        <a:rPr lang="zh-CN" altLang="en-US" sz="2600"/>
                        <a:t>殿前的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廊子</a:t>
                      </a:r>
                      <a:r>
                        <a:rPr lang="zh-CN" altLang="en-US" sz="2600"/>
                        <a:t>長二十肘，與殿的寬窄一樣，闊十肘；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4. </a:t>
                      </a:r>
                      <a:r>
                        <a:rPr lang="zh-CN" altLang="en-US" sz="2600"/>
                        <a:t>又為殿做了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嚴緊的窗櫺</a:t>
                      </a:r>
                      <a:r>
                        <a:rPr lang="zh-CN" altLang="en-US" sz="2600">
                          <a:solidFill>
                            <a:srgbClr val="00B050"/>
                          </a:solidFill>
                        </a:rPr>
                        <a:t>。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5. </a:t>
                      </a:r>
                      <a:r>
                        <a:rPr lang="zh-CN" altLang="en-US" sz="2600"/>
                        <a:t>靠著殿牆，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圍著</a:t>
                      </a:r>
                      <a:r>
                        <a:rPr lang="zh-CN" altLang="en-US" sz="2600"/>
                        <a:t>外殿內殿，造了</a:t>
                      </a:r>
                      <a:r>
                        <a:rPr lang="zh-CN" altLang="en-US" sz="2600" b="1">
                          <a:solidFill>
                            <a:srgbClr val="00B0F0"/>
                          </a:solidFill>
                        </a:rPr>
                        <a:t>三層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旁屋</a:t>
                      </a:r>
                      <a:r>
                        <a:rPr lang="zh-CN" altLang="en-US" sz="2600"/>
                        <a:t>；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6. </a:t>
                      </a:r>
                      <a:r>
                        <a:rPr lang="zh-CN" altLang="en-US" sz="2600"/>
                        <a:t>下層寬五肘，中層寬六肘，上層寬七肘。殿外旁屋的梁木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擱</a:t>
                      </a:r>
                      <a:r>
                        <a:rPr lang="zh-CN" altLang="en-US" sz="2600"/>
                        <a:t>在殿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</a:rPr>
                        <a:t>牆坎</a:t>
                      </a:r>
                      <a:r>
                        <a:rPr lang="zh-CN" altLang="en-US" sz="2600"/>
                        <a:t>上，免得插入殿牆。</a:t>
                      </a:r>
                      <a:endParaRPr lang="zh-CN" altLang="en-US" sz="26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600"/>
                        <a:t>7. </a:t>
                      </a:r>
                      <a:r>
                        <a:rPr lang="zh-CN" altLang="en-US" sz="2600">
                          <a:highlight>
                            <a:srgbClr val="FFFF00"/>
                          </a:highlight>
                        </a:rPr>
                        <a:t>建殿是用山中</a:t>
                      </a:r>
                      <a:r>
                        <a:rPr lang="zh-CN" altLang="en-US" sz="2600" b="1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</a:rPr>
                        <a:t>鑿</a:t>
                      </a:r>
                      <a:r>
                        <a:rPr lang="zh-CN" altLang="en-US" sz="2600">
                          <a:highlight>
                            <a:srgbClr val="FFFF00"/>
                          </a:highlight>
                        </a:rPr>
                        <a:t>成的石頭。建殿的時候，鎚子、斧子，和別樣鐵器的響聲都沒有聽見。</a:t>
                      </a:r>
                      <a:endParaRPr lang="zh-CN" altLang="en-US" sz="2600">
                        <a:highlight>
                          <a:srgbClr val="FFFF00"/>
                        </a:highlight>
                      </a:endParaRPr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西弗</a:t>
                      </a:r>
                      <a:r>
                        <a:rPr lang="zh-CN" altLang="en-US" sz="1800">
                          <a:sym typeface="+mn-ea"/>
                        </a:rPr>
                        <a:t>」明亮；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「</a:t>
                      </a: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廊子</a:t>
                      </a:r>
                      <a:r>
                        <a:rPr lang="zh-CN" altLang="en-US" sz="1400">
                          <a:sym typeface="+mn-ea"/>
                        </a:rPr>
                        <a:t>」門廊</a:t>
                      </a:r>
                      <a:r>
                        <a:rPr lang="en-US" altLang="zh-CN" sz="1400">
                          <a:sym typeface="+mn-ea"/>
                        </a:rPr>
                        <a:t> --</a:t>
                      </a:r>
                      <a:r>
                        <a:rPr lang="zh-CN" altLang="en-US" sz="1400">
                          <a:solidFill>
                            <a:srgbClr val="00B050"/>
                          </a:solidFill>
                          <a:sym typeface="+mn-ea"/>
                        </a:rPr>
                        <a:t>聖殿大門前方的門廊，</a:t>
                      </a:r>
                      <a:endParaRPr lang="zh-CN" altLang="en-US" sz="140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>
                          <a:solidFill>
                            <a:srgbClr val="00B050"/>
                          </a:solidFill>
                          <a:sym typeface="+mn-ea"/>
                        </a:rPr>
                        <a:t>或稱「前廳</a:t>
                      </a:r>
                      <a:r>
                        <a:rPr lang="zh-CN" altLang="en-US" sz="1400">
                          <a:sym typeface="+mn-ea"/>
                        </a:rPr>
                        <a:t>」；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zh-CN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「嚴緊」</a:t>
                      </a:r>
                      <a:r>
                        <a:rPr lang="zh-CN" altLang="en-US" sz="1400">
                          <a:sym typeface="+mn-ea"/>
                        </a:rPr>
                        <a:t>關上，關閉；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「櫺」</a:t>
                      </a:r>
                      <a:r>
                        <a:rPr lang="zh-CN" altLang="en-US" sz="1400">
                          <a:sym typeface="+mn-ea"/>
                        </a:rPr>
                        <a:t>框架，</a:t>
                      </a:r>
                      <a:r>
                        <a:rPr lang="en-US" altLang="en-US" sz="1400"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ym typeface="+mn-ea"/>
                        </a:rPr>
                        <a:t>窗戶的</a:t>
                      </a:r>
                      <a:r>
                        <a:rPr lang="en-US" altLang="en-US" sz="1400">
                          <a:sym typeface="+mn-ea"/>
                        </a:rPr>
                        <a:t>)</a:t>
                      </a:r>
                      <a:r>
                        <a:rPr lang="zh-CN" altLang="en-US" sz="1400">
                          <a:sym typeface="+mn-ea"/>
                        </a:rPr>
                        <a:t>框</a:t>
                      </a:r>
                      <a:r>
                        <a:rPr lang="en-US" altLang="zh-CN" sz="1400">
                          <a:sym typeface="+mn-ea"/>
                        </a:rPr>
                        <a:t>-</a:t>
                      </a:r>
                      <a:r>
                        <a:rPr lang="en-US" altLang="zh-CN" sz="1400" b="1">
                          <a:solidFill>
                            <a:srgbClr val="00B0F0"/>
                          </a:solidFill>
                          <a:sym typeface="+mn-ea"/>
                        </a:rPr>
                        <a:t>-</a:t>
                      </a:r>
                      <a:r>
                        <a:rPr lang="zh-CN" altLang="en-US" sz="1400" b="1">
                          <a:solidFill>
                            <a:srgbClr val="00B0F0"/>
                          </a:solidFill>
                          <a:sym typeface="+mn-ea"/>
                        </a:rPr>
                        <a:t>可能是在石头上刻的假窗，圣殿里见不到阳光</a:t>
                      </a:r>
                      <a:endParaRPr lang="zh-CN" altLang="en-US" sz="1400" b="1">
                        <a:solidFill>
                          <a:srgbClr val="00B0F0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「圍著」</a:t>
                      </a:r>
                      <a:r>
                        <a:rPr lang="zh-CN" altLang="en-US" sz="1400">
                          <a:sym typeface="+mn-ea"/>
                        </a:rPr>
                        <a:t>四方，周圍；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「旁屋」</a:t>
                      </a:r>
                      <a:r>
                        <a:rPr lang="zh-CN" altLang="en-US" sz="1400">
                          <a:sym typeface="+mn-ea"/>
                        </a:rPr>
                        <a:t>旁邊的房間，側邊。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「</a:t>
                      </a: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層</a:t>
                      </a:r>
                      <a:r>
                        <a:rPr lang="en-US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(</a:t>
                      </a:r>
                      <a:r>
                        <a:rPr lang="zh-CN" altLang="en-US" sz="1400">
                          <a:sym typeface="+mn-ea"/>
                        </a:rPr>
                        <a:t>原文雙同字</a:t>
                      </a:r>
                      <a:r>
                        <a:rPr lang="en-US" altLang="en-US" sz="1400">
                          <a:sym typeface="+mn-ea"/>
                        </a:rPr>
                        <a:t>)</a:t>
                      </a:r>
                      <a:r>
                        <a:rPr lang="zh-CN" altLang="en-US" sz="1400">
                          <a:sym typeface="+mn-ea"/>
                        </a:rPr>
                        <a:t>」臥榻，床；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「擱」</a:t>
                      </a:r>
                      <a:r>
                        <a:rPr lang="zh-CN" altLang="en-US" sz="1400">
                          <a:sym typeface="+mn-ea"/>
                        </a:rPr>
                        <a:t>給，置，放；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「</a:t>
                      </a: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牆坎」</a:t>
                      </a:r>
                      <a:r>
                        <a:rPr lang="zh-CN" altLang="en-US" sz="1400">
                          <a:sym typeface="+mn-ea"/>
                        </a:rPr>
                        <a:t>壁架，槽口。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endParaRPr lang="zh-CN" altLang="en-US" sz="14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「鑿」</a:t>
                      </a:r>
                      <a:r>
                        <a:rPr lang="zh-CN" altLang="en-US" sz="1400">
                          <a:sym typeface="+mn-ea"/>
                        </a:rPr>
                        <a:t>採石。</a:t>
                      </a:r>
                      <a:endParaRPr lang="zh-CN" altLang="en-US" sz="1400"/>
                    </a:p>
                    <a:p>
                      <a:pPr marL="0" indent="0">
                        <a:buNone/>
                      </a:pPr>
                      <a:endParaRPr lang="zh-CN" altLang="en-US" sz="1400" b="1">
                        <a:solidFill>
                          <a:srgbClr val="00B0F0"/>
                        </a:solidFill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 b="1">
                          <a:solidFill>
                            <a:srgbClr val="00B050"/>
                          </a:solidFill>
                          <a:sym typeface="+mn-ea"/>
                        </a:rPr>
                        <a:t>「旋螺的樓梯」</a:t>
                      </a:r>
                      <a:r>
                        <a:rPr lang="zh-CN" altLang="en-US" sz="1400">
                          <a:sym typeface="+mn-ea"/>
                        </a:rPr>
                        <a:t>樓梯間；</a:t>
                      </a:r>
                      <a:endParaRPr lang="zh-CN" altLang="en-US" sz="1400">
                        <a:sym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zh-CN" altLang="en-US" sz="1400">
                          <a:solidFill>
                            <a:srgbClr val="00B050"/>
                          </a:solidFill>
                          <a:sym typeface="+mn-ea"/>
                        </a:rPr>
                        <a:t>「第二」</a:t>
                      </a:r>
                      <a:r>
                        <a:rPr lang="zh-CN" altLang="en-US" sz="1400">
                          <a:sym typeface="+mn-ea"/>
                        </a:rPr>
                        <a:t>中間的。</a:t>
                      </a:r>
                      <a:endParaRPr lang="zh-CN" altLang="en-US" sz="1400"/>
                    </a:p>
                    <a:p>
                      <a:pPr marL="0" indent="0">
                        <a:buNone/>
                      </a:pPr>
                      <a:endParaRPr lang="zh-CN" altLang="en-US" sz="1400" b="1">
                        <a:solidFill>
                          <a:srgbClr val="00B0F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7904480" y="6089015"/>
            <a:ext cx="3891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zh-CN" altLang="en-US" sz="1400">
                <a:sym typeface="+mn-ea"/>
              </a:rPr>
              <a:t>參（</a:t>
            </a:r>
            <a:r>
              <a:rPr lang="en-US" altLang="en-US" sz="1400">
                <a:sym typeface="+mn-ea"/>
              </a:rPr>
              <a:t>11BT01 </a:t>
            </a:r>
            <a:r>
              <a:rPr lang="zh-CN" altLang="en-US" sz="1400">
                <a:sym typeface="+mn-ea"/>
              </a:rPr>
              <a:t>列王紀上註解（黃迦勒）</a:t>
            </a:r>
            <a:r>
              <a:rPr lang="zh-CN" altLang="en-US" sz="1400">
                <a:sym typeface="+mn-ea"/>
              </a:rPr>
              <a:t>整理</a:t>
            </a:r>
            <a:endParaRPr lang="zh-CN" altLang="en-US" sz="14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6510" y="5751195"/>
            <a:ext cx="544893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摘自：</a:t>
            </a:r>
            <a:r>
              <a:rPr lang="en-US" altLang="en-US" sz="1400"/>
              <a:t>https://springbible.fhl.net/Bible2/cgic201/read201.cgi?na=%A4%FD%A4W&amp;chap=6</a:t>
            </a: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965"/>
            <a:ext cx="10972800" cy="582613"/>
          </a:xfrm>
        </p:spPr>
        <p:txBody>
          <a:bodyPr/>
          <a:p>
            <a:r>
              <a:rPr lang="en-US" altLang="en-US" sz="3200">
                <a:sym typeface="+mn-ea"/>
              </a:rPr>
              <a:t> </a:t>
            </a:r>
            <a:r>
              <a:rPr lang="zh-CN" altLang="en-US" sz="3200">
                <a:solidFill>
                  <a:schemeClr val="accent2"/>
                </a:solidFill>
                <a:sym typeface="+mn-ea"/>
              </a:rPr>
              <a:t>經文釋意：</a:t>
            </a:r>
            <a:r>
              <a:rPr lang="zh-CN" altLang="en-US" sz="3200">
                <a:sym typeface="+mn-ea"/>
              </a:rPr>
              <a:t>建造聖殿</a:t>
            </a:r>
            <a:r>
              <a:rPr lang="en-US" altLang="zh-CN" sz="3200">
                <a:sym typeface="+mn-ea"/>
              </a:rPr>
              <a:t>--1. </a:t>
            </a:r>
            <a:r>
              <a:rPr lang="zh-CN" altLang="en-US" sz="3200">
                <a:sym typeface="+mn-ea"/>
              </a:rPr>
              <a:t>聖殿的結構</a:t>
            </a:r>
            <a:r>
              <a:rPr lang="en-US" altLang="zh-CN" sz="3200">
                <a:sym typeface="+mn-ea"/>
              </a:rPr>
              <a:t> (6</a:t>
            </a:r>
            <a:r>
              <a:rPr lang="zh-CN" altLang="en-US" sz="3200">
                <a:sym typeface="+mn-ea"/>
              </a:rPr>
              <a:t>章</a:t>
            </a:r>
            <a:r>
              <a:rPr lang="en-US" altLang="zh-CN" sz="3200">
                <a:sym typeface="+mn-ea"/>
              </a:rPr>
              <a:t>1-7</a:t>
            </a:r>
            <a:r>
              <a:rPr lang="zh-CN" altLang="en-US" sz="3200">
                <a:sym typeface="+mn-ea"/>
              </a:rPr>
              <a:t>節）</a:t>
            </a:r>
            <a:endParaRPr lang="en-US" altLang="zh-CN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1288395" cy="6083935"/>
          </a:xfrm>
        </p:spPr>
        <p:txBody>
          <a:bodyPr/>
          <a:p>
            <a:pPr marL="0" indent="0" algn="ctr">
              <a:buNone/>
            </a:pPr>
            <a:r>
              <a:rPr lang="zh-CN" altLang="en-US" sz="1400"/>
              <a:t>（參</a:t>
            </a:r>
            <a:r>
              <a:rPr lang="en-US" altLang="zh-CN" sz="1400"/>
              <a:t> </a:t>
            </a:r>
            <a:r>
              <a:rPr lang="en-US" altLang="en-US" sz="1400"/>
              <a:t>https://www.seabol.org/daily_devotion_podcast-2022_10_20/ </a:t>
            </a:r>
            <a:r>
              <a:rPr lang="zh-CN" altLang="en-US" sz="1400"/>
              <a:t>，</a:t>
            </a:r>
            <a:r>
              <a:rPr lang="en-US" altLang="zh-CN" sz="1400"/>
              <a:t>”</a:t>
            </a:r>
            <a:r>
              <a:rPr lang="zh-CN" altLang="en-US" sz="1400"/>
              <a:t>列王紀上第六章：建造聖殿</a:t>
            </a:r>
            <a:r>
              <a:rPr lang="en-US" altLang="zh-CN" sz="1400"/>
              <a:t>”</a:t>
            </a:r>
            <a:r>
              <a:rPr lang="zh-CN" altLang="en-US" sz="1400"/>
              <a:t>整理）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2600"/>
              <a:t>1.   </a:t>
            </a:r>
            <a:r>
              <a:rPr lang="zh-CN" altLang="en-US" sz="2600"/>
              <a:t>當所羅門鞏固</a:t>
            </a:r>
            <a:r>
              <a:rPr lang="zh-CN" altLang="en-US" sz="2600">
                <a:sym typeface="+mn-ea"/>
              </a:rPr>
              <a:t>王位</a:t>
            </a:r>
            <a:r>
              <a:rPr lang="zh-CN" altLang="en-US" sz="2600"/>
              <a:t>三年多，且萬事具備後，在第四年西弗月，也就是二月，他就開始在</a:t>
            </a:r>
            <a:r>
              <a:rPr lang="zh-CN" altLang="en-US" sz="2600">
                <a:sym typeface="+mn-ea"/>
              </a:rPr>
              <a:t>摩利亞山上建造聖殿，完成父親遺志</a:t>
            </a:r>
            <a:r>
              <a:rPr lang="en-US" altLang="zh-CN" sz="2600">
                <a:sym typeface="+mn-ea"/>
              </a:rPr>
              <a:t>(6:1)</a:t>
            </a:r>
            <a:r>
              <a:rPr lang="zh-CN" altLang="en-US" sz="2600"/>
              <a:t>。</a:t>
            </a:r>
            <a:r>
              <a:rPr lang="zh-CN" altLang="en-US" sz="2600">
                <a:sym typeface="+mn-ea"/>
              </a:rPr>
              <a:t>摩利亞</a:t>
            </a:r>
            <a:r>
              <a:rPr lang="zh-CN" altLang="en-US" sz="2600"/>
              <a:t>山是</a:t>
            </a:r>
            <a:r>
              <a:rPr lang="zh-CN" altLang="en-US" sz="2600">
                <a:sym typeface="+mn-ea"/>
              </a:rPr>
              <a:t>神向大衛顯現的</a:t>
            </a:r>
            <a:r>
              <a:rPr lang="zh-CN" altLang="en-US" sz="2600"/>
              <a:t>山</a:t>
            </a:r>
            <a:r>
              <a:rPr lang="en-US" altLang="zh-CN" sz="2600"/>
              <a:t>(</a:t>
            </a:r>
            <a:r>
              <a:rPr lang="zh-CN" altLang="en-US" sz="2600">
                <a:sym typeface="+mn-ea"/>
              </a:rPr>
              <a:t>代下</a:t>
            </a:r>
            <a:r>
              <a:rPr lang="en-US" altLang="en-US" sz="2600">
                <a:sym typeface="+mn-ea"/>
              </a:rPr>
              <a:t> 3:1),</a:t>
            </a:r>
            <a:r>
              <a:rPr lang="zh-CN" altLang="en-US" sz="2600"/>
              <a:t>也是</a:t>
            </a:r>
            <a:r>
              <a:rPr lang="zh-CN" altLang="en-US" sz="2600">
                <a:sym typeface="+mn-ea"/>
              </a:rPr>
              <a:t>亞伯拉罕獻以撒之地</a:t>
            </a:r>
            <a:r>
              <a:rPr lang="en-US" altLang="zh-CN" sz="2600">
                <a:sym typeface="+mn-ea"/>
              </a:rPr>
              <a:t>(</a:t>
            </a:r>
            <a:r>
              <a:rPr lang="zh-CN" altLang="en-US" sz="2600">
                <a:sym typeface="+mn-ea"/>
              </a:rPr>
              <a:t>創</a:t>
            </a:r>
            <a:r>
              <a:rPr lang="en-US" altLang="en-US" sz="2600">
                <a:sym typeface="+mn-ea"/>
              </a:rPr>
              <a:t> 22:2)</a:t>
            </a:r>
            <a:r>
              <a:rPr lang="en-US" altLang="zh-CN" sz="2600">
                <a:sym typeface="+mn-ea"/>
              </a:rPr>
              <a:t>; </a:t>
            </a:r>
            <a:r>
              <a:rPr lang="zh-CN" altLang="en-US" sz="2600">
                <a:sym typeface="+mn-ea"/>
              </a:rPr>
              <a:t>建殿的時間正是</a:t>
            </a:r>
            <a:r>
              <a:rPr lang="zh-CN" altLang="en-US" sz="2600"/>
              <a:t>耶和華神</a:t>
            </a:r>
            <a:r>
              <a:rPr lang="zh-CN" altLang="en-US" sz="2600">
                <a:sym typeface="+mn-ea"/>
              </a:rPr>
              <a:t>拯救以色列人出埃及後的四百八十年。</a:t>
            </a:r>
            <a:endParaRPr lang="zh-CN" altLang="en-US" sz="2600">
              <a:sym typeface="+mn-ea"/>
            </a:endParaRPr>
          </a:p>
          <a:p>
            <a:pPr marL="0" indent="0">
              <a:buNone/>
            </a:pPr>
            <a:endParaRPr lang="zh-CN" altLang="en-US" sz="2600">
              <a:sym typeface="+mn-ea"/>
            </a:endParaRPr>
          </a:p>
          <a:p>
            <a:pPr marL="0" indent="0">
              <a:buNone/>
            </a:pPr>
            <a:r>
              <a:rPr lang="en-US" altLang="zh-CN" sz="2600">
                <a:sym typeface="+mn-ea"/>
              </a:rPr>
              <a:t>        </a:t>
            </a:r>
            <a:r>
              <a:rPr lang="zh-CN" altLang="en-US" sz="2600">
                <a:sym typeface="+mn-ea"/>
              </a:rPr>
              <a:t>所罗门</a:t>
            </a:r>
            <a:r>
              <a:rPr lang="zh-CN" altLang="en-US" sz="2600">
                <a:solidFill>
                  <a:srgbClr val="FF0000"/>
                </a:solidFill>
                <a:sym typeface="+mn-ea"/>
              </a:rPr>
              <a:t>遵照神旨</a:t>
            </a:r>
            <a:r>
              <a:rPr lang="zh-CN" altLang="en-US" sz="2600">
                <a:sym typeface="+mn-ea"/>
              </a:rPr>
              <a:t>，在神的應許與预先的计划里，建造圣殿。大衛因流人血太多，不堪為神建殿，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但神應許大衛的兒子，必要建造一個神人交通的所羅門的聖殿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-- 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和平的聖殿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 (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代上</a:t>
            </a:r>
            <a:r>
              <a:rPr lang="en-US" altLang="en-US" sz="2600">
                <a:highlight>
                  <a:srgbClr val="FFFF00"/>
                </a:highlight>
                <a:sym typeface="+mn-ea"/>
              </a:rPr>
              <a:t> 22:7)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。</a:t>
            </a:r>
            <a:r>
              <a:rPr lang="zh-CN" altLang="en-US" sz="2600">
                <a:sym typeface="+mn-ea"/>
              </a:rPr>
              <a:t>神人交通雖是屬靈的事，但未嘗不憑藉有形之所</a:t>
            </a:r>
            <a:r>
              <a:rPr lang="en-US" altLang="zh-CN" sz="2600">
                <a:sym typeface="+mn-ea"/>
              </a:rPr>
              <a:t>, </a:t>
            </a:r>
            <a:r>
              <a:rPr lang="zh-CN" altLang="en-US" sz="2600">
                <a:sym typeface="+mn-ea"/>
              </a:rPr>
              <a:t>如：祭壇、會幕、和所羅門、以斯拉、希律等人所建</a:t>
            </a:r>
            <a:r>
              <a:rPr lang="en-US" altLang="zh-CN" sz="2600">
                <a:sym typeface="+mn-ea"/>
              </a:rPr>
              <a:t>/</a:t>
            </a:r>
            <a:r>
              <a:rPr lang="zh-CN" altLang="en-US" sz="2600">
                <a:sym typeface="+mn-ea"/>
              </a:rPr>
              <a:t>復建的聖殿，猶太人的會堂和現今的教堂等，都是神人相交的聖所。此外，亨利馬太更提醒：</a:t>
            </a:r>
            <a:r>
              <a:rPr lang="en-US" altLang="zh-CN" sz="2600">
                <a:sym typeface="+mn-ea"/>
              </a:rPr>
              <a:t>“ </a:t>
            </a:r>
            <a:r>
              <a:rPr lang="zh-CN" altLang="en-US" sz="2600">
                <a:solidFill>
                  <a:srgbClr val="FF0000"/>
                </a:solidFill>
                <a:sym typeface="+mn-ea"/>
              </a:rPr>
              <a:t>聖</a:t>
            </a:r>
            <a:r>
              <a:rPr lang="zh-CN" altLang="en-US" sz="2600" b="1">
                <a:solidFill>
                  <a:srgbClr val="FF0000"/>
                </a:solidFill>
                <a:sym typeface="+mn-ea"/>
              </a:rPr>
              <a:t>殿被称为耶和华的殿，因为它是由他指挥和塑造的，并将用于他的服务</a:t>
            </a:r>
            <a:r>
              <a:rPr lang="en-US" altLang="zh-CN" sz="2600" b="1">
                <a:solidFill>
                  <a:srgbClr val="FF0000"/>
                </a:solidFill>
                <a:sym typeface="+mn-ea"/>
              </a:rPr>
              <a:t>”,</a:t>
            </a:r>
            <a:endParaRPr lang="zh-CN" altLang="en-US" sz="2600">
              <a:sym typeface="+mn-ea"/>
            </a:endParaRPr>
          </a:p>
          <a:p>
            <a:endParaRPr lang="zh-CN" altLang="en-US"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經文釋意：</a:t>
            </a:r>
            <a:r>
              <a:rPr lang="zh-CN" altLang="en-US">
                <a:sym typeface="+mn-ea"/>
              </a:rPr>
              <a:t>建造聖殿</a:t>
            </a:r>
            <a:r>
              <a:rPr lang="en-US" altLang="zh-CN">
                <a:sym typeface="+mn-ea"/>
              </a:rPr>
              <a:t>--1. </a:t>
            </a:r>
            <a:r>
              <a:rPr lang="zh-CN" altLang="en-US">
                <a:sym typeface="+mn-ea"/>
              </a:rPr>
              <a:t>聖殿的結構</a:t>
            </a:r>
            <a:r>
              <a:rPr lang="en-US" altLang="zh-CN">
                <a:sym typeface="+mn-ea"/>
              </a:rPr>
              <a:t> (6</a:t>
            </a:r>
            <a:r>
              <a:rPr lang="zh-CN" altLang="en-US">
                <a:sym typeface="+mn-ea"/>
              </a:rPr>
              <a:t>章</a:t>
            </a:r>
            <a:r>
              <a:rPr lang="en-US" altLang="zh-CN">
                <a:sym typeface="+mn-ea"/>
              </a:rPr>
              <a:t>1-7</a:t>
            </a:r>
            <a:r>
              <a:rPr lang="zh-CN" altLang="en-US">
                <a:sym typeface="+mn-ea"/>
              </a:rPr>
              <a:t>節）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1375"/>
            <a:ext cx="10972800" cy="5735320"/>
          </a:xfrm>
        </p:spPr>
        <p:txBody>
          <a:bodyPr/>
          <a:p>
            <a:pPr marL="0" indent="0">
              <a:buNone/>
            </a:pPr>
            <a:r>
              <a:rPr lang="en-US" altLang="zh-CN" sz="2600">
                <a:highlight>
                  <a:srgbClr val="FFFF00"/>
                </a:highlight>
                <a:sym typeface="+mn-ea"/>
              </a:rPr>
              <a:t>2.  </a:t>
            </a:r>
            <a:r>
              <a:rPr lang="zh-CN" altLang="en-US" sz="2600">
                <a:sym typeface="+mn-ea"/>
              </a:rPr>
              <a:t>所羅門</a:t>
            </a:r>
            <a:r>
              <a:rPr lang="zh-CN" altLang="en-US" sz="2600">
                <a:sym typeface="+mn-ea"/>
              </a:rPr>
              <a:t>按著與會幕樣式大致相同的樣式</a:t>
            </a:r>
            <a:r>
              <a:rPr lang="en-US" altLang="zh-CN" sz="2600">
                <a:sym typeface="+mn-ea"/>
              </a:rPr>
              <a:t>(</a:t>
            </a:r>
            <a:r>
              <a:rPr lang="en-US" altLang="en-US" sz="2600">
                <a:sym typeface="+mn-ea"/>
              </a:rPr>
              <a:t>6:38)</a:t>
            </a:r>
            <a:r>
              <a:rPr lang="zh-CN" altLang="en-US" sz="2600">
                <a:sym typeface="+mn-ea"/>
              </a:rPr>
              <a:t>建造聖殿</a:t>
            </a:r>
            <a:r>
              <a:rPr lang="en-US" altLang="zh-CN" sz="2600">
                <a:sym typeface="+mn-ea"/>
              </a:rPr>
              <a:t>; </a:t>
            </a:r>
            <a:r>
              <a:rPr lang="zh-CN" altLang="en-US" sz="2600">
                <a:sym typeface="+mn-ea"/>
              </a:rPr>
              <a:t>這殿</a:t>
            </a:r>
            <a:r>
              <a:rPr lang="zh-CN" altLang="en-US" sz="2600">
                <a:sym typeface="+mn-ea"/>
              </a:rPr>
              <a:t>比摩西造的會幕尺寸上大一倍；所用的材料主要是石頭、香柏木、橄欖木和金子。</a:t>
            </a:r>
            <a:r>
              <a:rPr lang="en-US" altLang="en-US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此聖殿的內部結構</a:t>
            </a:r>
            <a:r>
              <a:rPr lang="en-US" altLang="zh-CN" sz="2600">
                <a:sym typeface="+mn-ea"/>
              </a:rPr>
              <a:t>, </a:t>
            </a:r>
            <a:r>
              <a:rPr lang="zh-CN" altLang="en-US" sz="2600">
                <a:sym typeface="+mn-ea"/>
              </a:rPr>
              <a:t>也與會幕一樣</a:t>
            </a:r>
            <a:r>
              <a:rPr lang="en-US" altLang="zh-CN" sz="2600">
                <a:sym typeface="+mn-ea"/>
              </a:rPr>
              <a:t>, </a:t>
            </a:r>
            <a:r>
              <a:rPr lang="zh-CN" altLang="en-US" sz="2600">
                <a:sym typeface="+mn-ea"/>
              </a:rPr>
              <a:t>分成是聖所和至聖所。</a:t>
            </a:r>
            <a:r>
              <a:rPr lang="en-US" altLang="en-US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聖所的大小是至聖所的兩倍。</a:t>
            </a:r>
            <a:r>
              <a:rPr lang="en-US" altLang="en-US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至聖所中置放約櫃和基路伯。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所不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同的是所羅門的聖殿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 </a:t>
            </a:r>
            <a:r>
              <a:rPr lang="en-US" altLang="en-US" sz="2600"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靠著殿牆，圍著外殿，造了三層房屋。</a:t>
            </a:r>
            <a:r>
              <a:rPr lang="en-US" altLang="en-US" sz="2600">
                <a:highlight>
                  <a:srgbClr val="FFFF00"/>
                </a:highlight>
                <a:sym typeface="+mn-ea"/>
              </a:rPr>
              <a:t>” 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而這些屋子成為祭司生活、和存放物品的地方。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(6:2-6)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 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        </a:t>
            </a:r>
            <a:endParaRPr lang="en-US" altLang="zh-CN" sz="26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 altLang="zh-CN" sz="2600">
                <a:sym typeface="+mn-ea"/>
              </a:rPr>
              <a:t>3. </a:t>
            </a:r>
            <a:r>
              <a:rPr lang="en-US" altLang="en-US" sz="2600">
                <a:sym typeface="+mn-ea"/>
              </a:rPr>
              <a:t>“</a:t>
            </a:r>
            <a:r>
              <a:rPr lang="zh-CN" altLang="en-US" sz="2600">
                <a:sym typeface="+mn-ea"/>
              </a:rPr>
              <a:t>建殿是用山中鑿成的石頭。</a:t>
            </a:r>
            <a:r>
              <a:rPr lang="en-US" altLang="en-US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建殿的時候，鎚子、斧子和別樣鐵器的響聲都沒有聽見</a:t>
            </a:r>
            <a:r>
              <a:rPr lang="en-US" altLang="zh-CN" sz="2600">
                <a:sym typeface="+mn-ea"/>
              </a:rPr>
              <a:t>”(6:7)</a:t>
            </a:r>
            <a:r>
              <a:rPr lang="zh-CN" altLang="en-US" sz="2600">
                <a:sym typeface="+mn-ea"/>
              </a:rPr>
              <a:t>。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以色列人認為鐵的器具是不潔的</a:t>
            </a:r>
            <a:r>
              <a:rPr lang="en-US" altLang="zh-CN" sz="2600">
                <a:sym typeface="+mn-ea"/>
              </a:rPr>
              <a:t>( </a:t>
            </a:r>
            <a:r>
              <a:rPr lang="zh-CN" altLang="en-US" sz="2600">
                <a:sym typeface="+mn-ea"/>
              </a:rPr>
              <a:t>申命記</a:t>
            </a:r>
            <a:r>
              <a:rPr lang="en-US" altLang="en-US" sz="2600">
                <a:sym typeface="+mn-ea"/>
              </a:rPr>
              <a:t>27:5)</a:t>
            </a:r>
            <a:r>
              <a:rPr lang="zh-CN" altLang="en-US" sz="2600">
                <a:sym typeface="+mn-ea"/>
              </a:rPr>
              <a:t>，</a:t>
            </a:r>
            <a:r>
              <a:rPr lang="zh-CN" altLang="en-US" sz="2600">
                <a:sym typeface="+mn-ea"/>
              </a:rPr>
              <a:t>对一个圣洁的建筑而言，铁制的工具被视为不敬，因此凿石必须在采石场（</a:t>
            </a:r>
            <a:r>
              <a:rPr lang="en-US" altLang="en-US" sz="2600">
                <a:sym typeface="+mn-ea"/>
              </a:rPr>
              <a:t>NIV</a:t>
            </a:r>
            <a:r>
              <a:rPr lang="zh-CN" altLang="en-US" sz="2600">
                <a:sym typeface="+mn-ea"/>
              </a:rPr>
              <a:t>、新译）中进行</a:t>
            </a:r>
            <a:r>
              <a:rPr lang="en-US" altLang="zh-CN" sz="2600">
                <a:sym typeface="+mn-ea"/>
              </a:rPr>
              <a:t>(</a:t>
            </a:r>
            <a:r>
              <a:rPr lang="zh-CN" altLang="en-US" sz="2600">
                <a:sym typeface="+mn-ea"/>
              </a:rPr>
              <a:t>出二十</a:t>
            </a:r>
            <a:r>
              <a:rPr lang="en-US" altLang="en-US" sz="2600">
                <a:sym typeface="+mn-ea"/>
              </a:rPr>
              <a:t>25) ; </a:t>
            </a:r>
            <a:r>
              <a:rPr lang="zh-CN" altLang="en-US" sz="2600">
                <a:sym typeface="+mn-ea"/>
              </a:rPr>
              <a:t>石頭由工匠在山中鑿成需要的形狀，再運到建殿的場所</a:t>
            </a:r>
            <a:r>
              <a:rPr lang="en-US" altLang="zh-CN" sz="2600">
                <a:sym typeface="+mn-ea"/>
              </a:rPr>
              <a:t>(</a:t>
            </a:r>
            <a:r>
              <a:rPr lang="zh-CN" altLang="en-US" sz="2600">
                <a:sym typeface="+mn-ea"/>
              </a:rPr>
              <a:t>丁道爾</a:t>
            </a:r>
            <a:r>
              <a:rPr lang="en-US" altLang="zh-CN" sz="2600">
                <a:sym typeface="+mn-ea"/>
              </a:rPr>
              <a:t>)</a:t>
            </a:r>
            <a:r>
              <a:rPr lang="zh-CN" altLang="en-US" sz="2600">
                <a:sym typeface="+mn-ea"/>
              </a:rPr>
              <a:t>。所以，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建殿時所有鐵器的聲音都聽不見。</a:t>
            </a:r>
            <a:r>
              <a:rPr lang="en-US" altLang="en-US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此外，因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聖殿是象徵神的居住，神與人之間和睦、聖潔、和平之場所，在建造的過程中需要保持嚴肅性和聖潔性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”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。（</a:t>
            </a:r>
            <a:r>
              <a:rPr lang="zh-CN" altLang="en-US" sz="2600">
                <a:sym typeface="+mn-ea"/>
              </a:rPr>
              <a:t>黃迦勒）</a:t>
            </a:r>
            <a:endParaRPr lang="zh-CN" altLang="en-US" sz="2600">
              <a:sym typeface="+mn-ea"/>
            </a:endParaRPr>
          </a:p>
          <a:p>
            <a:pPr marL="0" indent="0" algn="ctr">
              <a:buNone/>
            </a:pPr>
            <a:r>
              <a:rPr lang="zh-CN" altLang="en-US" sz="1800">
                <a:sym typeface="+mn-ea"/>
              </a:rPr>
              <a:t>（參</a:t>
            </a:r>
            <a:r>
              <a:rPr lang="en-US" altLang="zh-CN" sz="1800">
                <a:sym typeface="+mn-ea"/>
              </a:rPr>
              <a:t> </a:t>
            </a:r>
            <a:r>
              <a:rPr lang="en-US" altLang="en-US" sz="1800">
                <a:sym typeface="+mn-ea"/>
              </a:rPr>
              <a:t>https://www.seabol.org/daily_devotion_podcast-2022_10_20/ 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列王紀上第六章：建造聖殿</a:t>
            </a:r>
            <a:r>
              <a:rPr lang="en-US" altLang="zh-CN" sz="1800">
                <a:sym typeface="+mn-ea"/>
              </a:rPr>
              <a:t>”</a:t>
            </a:r>
            <a:r>
              <a:rPr lang="zh-CN" altLang="en-US" sz="1800">
                <a:sym typeface="+mn-ea"/>
              </a:rPr>
              <a:t>整理）</a:t>
            </a:r>
            <a:endParaRPr lang="en-US" altLang="zh-CN" sz="1800"/>
          </a:p>
          <a:p>
            <a:pPr marL="0" indent="0" algn="ctr">
              <a:buNone/>
            </a:pPr>
            <a:endParaRPr lang="zh-CN" altLang="en-US" sz="2600"/>
          </a:p>
          <a:p>
            <a:endParaRPr lang="en-US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經文釋意：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建殿的五個屬靈教訓</a:t>
            </a:r>
            <a:r>
              <a:rPr lang="en-US" altLang="zh-CN" sz="2000">
                <a:highlight>
                  <a:srgbClr val="FFFF00"/>
                </a:highlight>
                <a:sym typeface="+mn-ea"/>
              </a:rPr>
              <a:t> (</a:t>
            </a:r>
            <a:r>
              <a:rPr lang="zh-CN" altLang="en-US" sz="2000">
                <a:highlight>
                  <a:srgbClr val="FFFF00"/>
                </a:highlight>
                <a:sym typeface="+mn-ea"/>
              </a:rPr>
              <a:t>參賈玉明等</a:t>
            </a:r>
            <a:r>
              <a:rPr lang="en-US" altLang="zh-CN" sz="2000">
                <a:highlight>
                  <a:srgbClr val="FFFF00"/>
                </a:highlight>
                <a:sym typeface="+mn-ea"/>
              </a:rPr>
              <a:t>)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5354320"/>
          </a:xfrm>
        </p:spPr>
        <p:txBody>
          <a:bodyPr/>
          <a:p>
            <a:pPr marL="0" indent="0" algn="ctr">
              <a:buNone/>
            </a:pPr>
            <a:r>
              <a:rPr lang="en-US" altLang="en-US" sz="2200">
                <a:sym typeface="+mn-ea"/>
              </a:rPr>
              <a:t>[</a:t>
            </a:r>
            <a:r>
              <a:rPr lang="zh-CN" altLang="en-US" sz="2200">
                <a:sym typeface="+mn-ea"/>
              </a:rPr>
              <a:t>參</a:t>
            </a:r>
            <a:r>
              <a:rPr lang="en-US" altLang="en-US" sz="2200">
                <a:sym typeface="+mn-ea"/>
              </a:rPr>
              <a:t>11BT06 </a:t>
            </a:r>
            <a:r>
              <a:rPr lang="zh-CN" altLang="en-US" sz="2200">
                <a:sym typeface="+mn-ea"/>
              </a:rPr>
              <a:t>列王紀上要義（賈玉銘）</a:t>
            </a:r>
            <a:r>
              <a:rPr lang="en-US" altLang="zh-CN" sz="2200">
                <a:sym typeface="+mn-ea"/>
              </a:rPr>
              <a:t>]</a:t>
            </a:r>
            <a:endParaRPr lang="zh-CN" altLang="en-US" sz="2200"/>
          </a:p>
          <a:p>
            <a:pPr marL="0" indent="0" algn="l">
              <a:buNone/>
            </a:pPr>
            <a:r>
              <a:rPr lang="en-US" altLang="zh-CN" sz="2200">
                <a:sym typeface="+mn-ea"/>
              </a:rPr>
              <a:t>(1) </a:t>
            </a:r>
            <a:r>
              <a:rPr lang="zh-CN" altLang="en-US" sz="2200">
                <a:sym typeface="+mn-ea"/>
              </a:rPr>
              <a:t>建殿的要有屬靈智慧</a:t>
            </a:r>
            <a:r>
              <a:rPr lang="en-US" altLang="zh-CN" sz="2200">
                <a:sym typeface="+mn-ea"/>
              </a:rPr>
              <a:t>--</a:t>
            </a:r>
            <a:r>
              <a:rPr lang="zh-CN" altLang="en-US" sz="2200">
                <a:sym typeface="+mn-ea"/>
              </a:rPr>
              <a:t>包挂所羅門與工匠</a:t>
            </a:r>
            <a:r>
              <a:rPr lang="en-US" altLang="zh-CN" sz="2200">
                <a:sym typeface="+mn-ea"/>
              </a:rPr>
              <a:t> (</a:t>
            </a:r>
            <a:r>
              <a:rPr lang="en-US" altLang="en-US" sz="2200">
                <a:sym typeface="+mn-ea"/>
              </a:rPr>
              <a:t>7:14), </a:t>
            </a:r>
            <a:r>
              <a:rPr lang="zh-CN" altLang="en-US" sz="2200">
                <a:sym typeface="+mn-ea"/>
              </a:rPr>
              <a:t>屬靈人方能成就屬靈事工。</a:t>
            </a:r>
            <a:r>
              <a:rPr lang="en-US" altLang="zh-CN" sz="2200">
                <a:sym typeface="+mn-ea"/>
              </a:rPr>
              <a:t>(2) </a:t>
            </a:r>
            <a:r>
              <a:rPr lang="zh-CN" altLang="en-US" sz="2200">
                <a:sym typeface="+mn-ea"/>
              </a:rPr>
              <a:t>建築材料皆寶貴，香柏木、石頭、金銀等都是寶；而信徒在基督裏也是寶貴的材料，將被建造在靈宮中</a:t>
            </a:r>
            <a:r>
              <a:rPr lang="en-US" altLang="zh-CN" sz="2200">
                <a:sym typeface="+mn-ea"/>
              </a:rPr>
              <a:t>(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彼前</a:t>
            </a:r>
            <a:r>
              <a:rPr lang="en-US" altLang="en-US" sz="2200">
                <a:solidFill>
                  <a:srgbClr val="FF0000"/>
                </a:solidFill>
                <a:sym typeface="+mn-ea"/>
              </a:rPr>
              <a:t> 2:5;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弗</a:t>
            </a:r>
            <a:r>
              <a:rPr lang="en-US" altLang="en-US" sz="2200">
                <a:solidFill>
                  <a:srgbClr val="FF0000"/>
                </a:solidFill>
                <a:sym typeface="+mn-ea"/>
              </a:rPr>
              <a:t> 2:20~22) 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2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200">
                <a:solidFill>
                  <a:srgbClr val="FF0000"/>
                </a:solidFill>
                <a:sym typeface="+mn-ea"/>
              </a:rPr>
              <a:t>(3) 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建殿時不聞錘斧之聲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(6:7)</a:t>
            </a:r>
            <a:r>
              <a:rPr lang="zh-CN" altLang="en-US" sz="2200">
                <a:sym typeface="+mn-ea"/>
              </a:rPr>
              <a:t>。</a:t>
            </a:r>
            <a:r>
              <a:rPr lang="en-US" altLang="en-US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建殿所用石頭等物，皆是預先在</a:t>
            </a:r>
            <a:r>
              <a:rPr lang="en-US" altLang="en-US" sz="2200">
                <a:sym typeface="+mn-ea"/>
              </a:rPr>
              <a:t>“</a:t>
            </a:r>
            <a:r>
              <a:rPr lang="zh-CN" altLang="en-US" sz="2200">
                <a:sym typeface="+mn-ea"/>
              </a:rPr>
              <a:t>山中鑿成的</a:t>
            </a:r>
            <a:r>
              <a:rPr lang="en-US" altLang="en-US" sz="2200">
                <a:sym typeface="+mn-ea"/>
              </a:rPr>
              <a:t>”</a:t>
            </a:r>
            <a:r>
              <a:rPr lang="zh-CN" altLang="en-US" sz="2200">
                <a:sym typeface="+mn-ea"/>
              </a:rPr>
              <a:t>。</a:t>
            </a:r>
            <a:r>
              <a:rPr lang="en-US" altLang="en-US" sz="2200">
                <a:sym typeface="+mn-ea"/>
              </a:rPr>
              <a:t>“</a:t>
            </a:r>
            <a:r>
              <a:rPr lang="zh-CN" altLang="en-US" sz="2200">
                <a:sym typeface="+mn-ea"/>
              </a:rPr>
              <a:t>建殿的時候，錘子、斧子和別樣鐵器的響聲都沒有聽見</a:t>
            </a:r>
            <a:r>
              <a:rPr lang="en-US" altLang="zh-CN" sz="2200">
                <a:sym typeface="+mn-ea"/>
              </a:rPr>
              <a:t>.”  </a:t>
            </a:r>
            <a:r>
              <a:rPr lang="zh-CN" altLang="en-US" sz="2200">
                <a:sym typeface="+mn-ea"/>
              </a:rPr>
              <a:t>一方面，如</a:t>
            </a:r>
            <a:r>
              <a:rPr sz="2200">
                <a:solidFill>
                  <a:srgbClr val="007BFF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  <a:hlinkClick r:id="rId1"/>
              </a:rPr>
              <a:t>潘國成</a:t>
            </a:r>
            <a:r>
              <a:rPr lang="zh-CN" sz="2200">
                <a:solidFill>
                  <a:srgbClr val="007BFF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所說，</a:t>
            </a:r>
            <a:r>
              <a:rPr lang="en-US" altLang="zh-CN" sz="2200">
                <a:solidFill>
                  <a:srgbClr val="007BFF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“</a:t>
            </a:r>
            <a:r>
              <a:rPr lang="zh-CN" altLang="en-US" sz="2200">
                <a:sym typeface="+mn-ea"/>
              </a:rPr>
              <a:t>建殿是用山中鑿成的石頭〞，它啓示</a:t>
            </a:r>
            <a:r>
              <a:rPr lang="zh-CN" altLang="en-US" sz="2200">
                <a:solidFill>
                  <a:schemeClr val="tx1"/>
                </a:solidFill>
                <a:sym typeface="+mn-ea"/>
              </a:rPr>
              <a:t>我們</a:t>
            </a:r>
            <a:r>
              <a:rPr lang="en-US" altLang="zh-CN" sz="22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要為神所用，必先被神煉淨，經歷破碎。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，今天您我被</a:t>
            </a:r>
            <a:r>
              <a:rPr lang="zh-CN" altLang="en-US" sz="2200">
                <a:sym typeface="+mn-ea"/>
              </a:rPr>
              <a:t>錐、被鋸、被釘。但放心！不久當預備工完畢之後，</a:t>
            </a:r>
            <a:r>
              <a:rPr lang="en-US" altLang="zh-CN" sz="2200">
                <a:sym typeface="+mn-ea"/>
              </a:rPr>
              <a:t> “</a:t>
            </a:r>
            <a:r>
              <a:rPr lang="zh-CN" altLang="en-US" sz="2200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我們就成為永恆建築物的一部分</a:t>
            </a:r>
            <a:r>
              <a:rPr lang="en-US" altLang="zh-CN" sz="2200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” </a:t>
            </a:r>
            <a:r>
              <a:rPr lang="zh-CN" altLang="en-US" sz="2200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（黃迦勒）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另外，</a:t>
            </a:r>
            <a:r>
              <a:rPr lang="zh-CN" altLang="en-US" sz="2200">
                <a:sym typeface="+mn-ea"/>
              </a:rPr>
              <a:t>因鐵器被視爲是不潔的</a:t>
            </a:r>
            <a:r>
              <a:rPr lang="en-US" altLang="zh-CN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申命記</a:t>
            </a:r>
            <a:r>
              <a:rPr lang="en-US" altLang="en-US" sz="2200">
                <a:sym typeface="+mn-ea"/>
              </a:rPr>
              <a:t>27:5);  </a:t>
            </a:r>
            <a:r>
              <a:rPr lang="zh-CN" altLang="en-US" sz="2200">
                <a:sym typeface="+mn-ea"/>
              </a:rPr>
              <a:t>而神的工是要在安靜與聖潔中作成了</a:t>
            </a:r>
            <a:r>
              <a:rPr lang="en-US" altLang="zh-CN" sz="2200">
                <a:sym typeface="+mn-ea"/>
              </a:rPr>
              <a:t>, </a:t>
            </a:r>
            <a:r>
              <a:rPr lang="zh-CN" altLang="en-US" sz="2200">
                <a:sym typeface="+mn-ea"/>
              </a:rPr>
              <a:t>一如，亨利馬太提醒我們，</a:t>
            </a:r>
            <a:r>
              <a:rPr lang="en-US" altLang="zh-CN" sz="2200">
                <a:sym typeface="+mn-ea"/>
              </a:rPr>
              <a:t>“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上帝的国度在人的心中在沉默中成长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” (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马可福音</a:t>
            </a:r>
            <a:r>
              <a:rPr lang="en-US" altLang="en-US" sz="2200">
                <a:solidFill>
                  <a:srgbClr val="FF0000"/>
                </a:solidFill>
                <a:sym typeface="+mn-ea"/>
              </a:rPr>
              <a:t> 5:27)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2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200">
                <a:sym typeface="+mn-ea"/>
              </a:rPr>
              <a:t>(</a:t>
            </a:r>
            <a:r>
              <a:rPr lang="en-US" altLang="en-US" sz="2200">
                <a:sym typeface="+mn-ea"/>
              </a:rPr>
              <a:t>4)</a:t>
            </a:r>
            <a:r>
              <a:rPr lang="zh-CN" altLang="en-US" sz="2200">
                <a:sym typeface="+mn-ea"/>
              </a:rPr>
              <a:t>聖殿內牆及器具等都用精金包裹</a:t>
            </a:r>
            <a:r>
              <a:rPr lang="en-US" altLang="zh-CN" sz="2200">
                <a:sym typeface="+mn-ea"/>
              </a:rPr>
              <a:t> </a:t>
            </a:r>
            <a:r>
              <a:rPr lang="en-US" altLang="en-US" sz="2200">
                <a:sym typeface="+mn-ea"/>
              </a:rPr>
              <a:t>“</a:t>
            </a:r>
            <a:r>
              <a:rPr lang="zh-CN" altLang="en-US" sz="2200">
                <a:sym typeface="+mn-ea"/>
              </a:rPr>
              <a:t>殿裡一點石頭都不顯露</a:t>
            </a:r>
            <a:r>
              <a:rPr lang="en-US" altLang="zh-CN" sz="2200">
                <a:sym typeface="+mn-ea"/>
              </a:rPr>
              <a:t>,...” , </a:t>
            </a:r>
            <a:r>
              <a:rPr lang="zh-CN" altLang="en-US" sz="2200">
                <a:sym typeface="+mn-ea"/>
              </a:rPr>
              <a:t>這象徵，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信徒當掩藏在基督裡面。而且，</a:t>
            </a:r>
            <a:endParaRPr lang="zh-CN" altLang="en-US" sz="22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rgbClr val="FF0000"/>
                </a:solidFill>
                <a:sym typeface="+mn-ea"/>
              </a:rPr>
              <a:t>(5)  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建造聖殿于建王宮之前，</a:t>
            </a:r>
            <a:r>
              <a:rPr lang="en-US" altLang="zh-CN" sz="22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sym typeface="+mn-ea"/>
              </a:rPr>
              <a:t>這是把神的事放在前頭。</a:t>
            </a:r>
            <a:r>
              <a:rPr lang="zh-CN" altLang="en-US" sz="2200">
                <a:sym typeface="+mn-ea"/>
              </a:rPr>
              <a:t>正如耶穌所說，先求神國和神義的教訓。所羅門建殿前後共用七年之久</a:t>
            </a:r>
            <a:r>
              <a:rPr lang="en-US" altLang="zh-CN" sz="2200">
                <a:sym typeface="+mn-ea"/>
              </a:rPr>
              <a:t>(</a:t>
            </a:r>
            <a:r>
              <a:rPr lang="en-US" altLang="en-US" sz="2200">
                <a:sym typeface="+mn-ea"/>
              </a:rPr>
              <a:t>6:38)</a:t>
            </a:r>
            <a:r>
              <a:rPr lang="zh-CN" altLang="en-US" sz="2200">
                <a:sym typeface="+mn-ea"/>
              </a:rPr>
              <a:t>，七是屬神的完全數，也表明我們當用全心、全意、全力建立教會！！</a:t>
            </a:r>
            <a:endParaRPr lang="zh-CN" altLang="en-US" sz="2200">
              <a:sym typeface="+mn-ea"/>
            </a:endParaRPr>
          </a:p>
          <a:p>
            <a:pPr marL="0" indent="0">
              <a:buNone/>
            </a:pPr>
            <a:endParaRPr lang="zh-CN" altLang="en-US" sz="2400">
              <a:highlight>
                <a:srgbClr val="FFFF00"/>
              </a:highlight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教養智慧</a:t>
            </a:r>
            <a:r>
              <a:rPr lang="en-US" altLang="zh-CN">
                <a:solidFill>
                  <a:srgbClr val="FF0000"/>
                </a:solidFill>
              </a:rPr>
              <a:t> &amp; </a:t>
            </a:r>
            <a:r>
              <a:rPr lang="zh-CN" altLang="en-US">
                <a:solidFill>
                  <a:srgbClr val="FF0000"/>
                </a:solidFill>
              </a:rPr>
              <a:t>個人反思：</a:t>
            </a:r>
            <a:r>
              <a:rPr lang="zh-CN" altLang="en-US" sz="2000">
                <a:solidFill>
                  <a:srgbClr val="FF0000"/>
                </a:solidFill>
              </a:rPr>
              <a:t>【</a:t>
            </a:r>
            <a:r>
              <a:rPr lang="en-US" altLang="en-US" sz="2000">
                <a:sym typeface="+mn-ea"/>
              </a:rPr>
              <a:t>11BT03 </a:t>
            </a:r>
            <a:r>
              <a:rPr lang="zh-CN" altLang="en-US" sz="2000">
                <a:sym typeface="+mn-ea"/>
              </a:rPr>
              <a:t>列王紀上每日靈糧）（楊振宇）】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【王上六</a:t>
            </a:r>
            <a:r>
              <a:rPr lang="en-US" altLang="en-US" sz="2800"/>
              <a:t> 1</a:t>
            </a:r>
            <a:r>
              <a:rPr lang="zh-CN" altLang="en-US" sz="2800"/>
              <a:t>】「所羅門</a:t>
            </a:r>
            <a:r>
              <a:rPr lang="en-US" altLang="en-US" sz="2800"/>
              <a:t>…</a:t>
            </a:r>
            <a:r>
              <a:rPr lang="zh-CN" altLang="en-US" sz="2800"/>
              <a:t>開工建造耶和華的殿。」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【王上六</a:t>
            </a:r>
            <a:r>
              <a:rPr lang="en-US" altLang="en-US" sz="2800"/>
              <a:t> 7</a:t>
            </a:r>
            <a:r>
              <a:rPr lang="zh-CN" altLang="en-US" sz="2800"/>
              <a:t>】「建殿是用山中鑿成的石頭。建殿的時候，錘子、斧子和別樣鐵器的響聲都沒有聽見。」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          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           </a:t>
            </a:r>
            <a:r>
              <a:rPr lang="zh-CN" altLang="en-US" sz="2800"/>
              <a:t>所羅門建造聖殿是以石頭來建殿；建造時沒聽見錘子、</a:t>
            </a:r>
            <a:r>
              <a:rPr lang="en-US" altLang="en-US" sz="2800"/>
              <a:t> </a:t>
            </a:r>
            <a:r>
              <a:rPr lang="zh-CN" altLang="en-US" sz="2800"/>
              <a:t>斧子和別樣鐵器的聲音，因為所有石頭是在遠方的石礦場開鑿、打磨好後運來組裝的。</a:t>
            </a:r>
            <a:r>
              <a:rPr lang="en-US" altLang="zh-CN" sz="2800">
                <a:highlight>
                  <a:srgbClr val="FFFF00"/>
                </a:highlight>
              </a:rPr>
              <a:t>  </a:t>
            </a:r>
            <a:endParaRPr lang="en-US" altLang="zh-CN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</a:rPr>
              <a:t>  </a:t>
            </a:r>
            <a:r>
              <a:rPr lang="zh-CN" altLang="en-US" sz="2800">
                <a:highlight>
                  <a:srgbClr val="FFFF00"/>
                </a:highlight>
              </a:rPr>
              <a:t>教會的建造是基督和千萬個基督徒所共同有分，建造時也該是和諧而沒有噪音的配搭。基督是建造教會的磐石</a:t>
            </a:r>
            <a:r>
              <a:rPr lang="en-US" altLang="en-US" sz="2800">
                <a:highlight>
                  <a:srgbClr val="FFFF00"/>
                </a:highlight>
              </a:rPr>
              <a:t>(</a:t>
            </a:r>
            <a:r>
              <a:rPr lang="zh-CN" altLang="en-US" sz="2800">
                <a:highlight>
                  <a:srgbClr val="FFFF00"/>
                </a:highlight>
              </a:rPr>
              <a:t>太十六</a:t>
            </a:r>
            <a:r>
              <a:rPr lang="en-US" altLang="en-US" sz="2800">
                <a:highlight>
                  <a:srgbClr val="FFFF00"/>
                </a:highlight>
              </a:rPr>
              <a:t> 18)</a:t>
            </a:r>
            <a:r>
              <a:rPr lang="zh-CN" altLang="en-US" sz="2800">
                <a:highlight>
                  <a:srgbClr val="FFFF00"/>
                </a:highlight>
              </a:rPr>
              <a:t>，我們和我們的家人是活石，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是否照著神的應許與旨意</a:t>
            </a:r>
            <a:r>
              <a:rPr lang="zh-CN" altLang="en-US" sz="2800">
                <a:highlight>
                  <a:srgbClr val="FFFF00"/>
                </a:highlight>
              </a:rPr>
              <a:t>被建造成為靈宮</a:t>
            </a:r>
            <a:r>
              <a:rPr lang="en-US" altLang="en-US" sz="2800">
                <a:highlight>
                  <a:srgbClr val="FFFF00"/>
                </a:highlight>
              </a:rPr>
              <a:t>(</a:t>
            </a:r>
            <a:r>
              <a:rPr lang="zh-CN" altLang="en-US" sz="2800">
                <a:highlight>
                  <a:srgbClr val="FFFF00"/>
                </a:highlight>
              </a:rPr>
              <a:t>彼前二</a:t>
            </a:r>
            <a:r>
              <a:rPr lang="en-US" altLang="en-US" sz="2800">
                <a:highlight>
                  <a:srgbClr val="FFFF00"/>
                </a:highlight>
              </a:rPr>
              <a:t> 5) </a:t>
            </a:r>
            <a:r>
              <a:rPr lang="zh-CN" altLang="en-US" sz="2800">
                <a:highlight>
                  <a:srgbClr val="FFFF00"/>
                </a:highlight>
              </a:rPr>
              <a:t>呢？</a:t>
            </a:r>
            <a:r>
              <a:rPr lang="en-US" altLang="en-US" sz="2800"/>
              <a:t>        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【</a:t>
            </a:r>
            <a:r>
              <a:rPr lang="en-US" altLang="en-US" sz="2800">
                <a:sym typeface="+mn-ea"/>
              </a:rPr>
              <a:t>11BT03 </a:t>
            </a:r>
            <a:r>
              <a:rPr lang="zh-CN" altLang="en-US" sz="2800">
                <a:sym typeface="+mn-ea"/>
              </a:rPr>
              <a:t>列王紀上每日靈糧）（楊振宇）】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個人反思：</a:t>
            </a:r>
            <a:r>
              <a:rPr lang="zh-CN" altLang="en-US" sz="2000">
                <a:solidFill>
                  <a:srgbClr val="FF0000"/>
                </a:solidFill>
              </a:rPr>
              <a:t>【</a:t>
            </a:r>
            <a:r>
              <a:rPr lang="en-US" altLang="en-US" sz="2000">
                <a:sym typeface="+mn-ea"/>
              </a:rPr>
              <a:t>11BT03 </a:t>
            </a:r>
            <a:r>
              <a:rPr lang="zh-CN" altLang="en-US" sz="2000">
                <a:sym typeface="+mn-ea"/>
              </a:rPr>
              <a:t>列王紀上每日靈糧）（楊振宇）】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4065"/>
            <a:ext cx="10972800" cy="5353685"/>
          </a:xfrm>
        </p:spPr>
        <p:txBody>
          <a:bodyPr/>
          <a:p>
            <a:pPr marL="464820" indent="-464820" defTabSz="0">
              <a:buNone/>
              <a:tabLst>
                <a:tab pos="0" algn="l"/>
              </a:tabLst>
            </a:pPr>
            <a:r>
              <a:rPr lang="zh-CN" altLang="en-US" sz="3600">
                <a:solidFill>
                  <a:srgbClr val="FF0000"/>
                </a:solidFill>
                <a:sym typeface="+mn-ea"/>
              </a:rPr>
              <a:t>個人反思：</a:t>
            </a:r>
            <a:endParaRPr lang="zh-CN" altLang="en-US" sz="3600">
              <a:solidFill>
                <a:srgbClr val="FF0000"/>
              </a:solidFill>
              <a:sym typeface="+mn-ea"/>
            </a:endParaRPr>
          </a:p>
          <a:p>
            <a:pPr marL="464820" indent="-464820" defTabSz="0">
              <a:buNone/>
              <a:tabLst>
                <a:tab pos="0" algn="l"/>
              </a:tabLst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請問您在家中，在教會中是否有分於家人與教會弟兄姐妹的屬靈生命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的建造呢？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343535" indent="-343535">
              <a:buNone/>
            </a:pPr>
            <a:r>
              <a:rPr lang="en-US" altLang="zh-CN" sz="2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您在培育兒女時，是否能抓住神的應許、隨著神的藍圖、預定的時間、地點、方式等，並以智慧的心、安靜的靈、和平的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愛，來支持、鼓舞、激勵與堅立他們的被開鑿與被打磨，他日被建造成永存的聖殿、永活的靈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宮呢？</a:t>
            </a:r>
            <a:endParaRPr lang="en-US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518285" y="3086100"/>
            <a:ext cx="8799830" cy="2391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>
                <a:sym typeface="+mn-ea"/>
              </a:rPr>
              <a:t>https://www.youtube.com/watch?v=fh_VH_x1dgU</a:t>
            </a:r>
            <a:endParaRPr lang="en-US" altLang="en-US" sz="2800"/>
          </a:p>
          <a:p>
            <a:pPr algn="ctr"/>
            <a:r>
              <a:rPr lang="zh-CN" altLang="en-US" sz="3200">
                <a:sym typeface="+mn-ea"/>
              </a:rPr>
              <a:t>詩歌【興起建造】樂筆手寫歌詞</a:t>
            </a:r>
            <a:endParaRPr lang="zh-CN" altLang="en-US" sz="3200"/>
          </a:p>
          <a:p>
            <a:pPr algn="ctr"/>
            <a:r>
              <a:rPr lang="en-US" altLang="en-US" sz="3200">
                <a:sym typeface="+mn-ea"/>
              </a:rPr>
              <a:t> Worship Song Lyrics Calligraphy</a:t>
            </a:r>
            <a:endParaRPr lang="en-US" altLang="en-US" sz="3200"/>
          </a:p>
          <a:p>
            <a:pPr algn="ctr"/>
            <a:r>
              <a:rPr lang="zh-CN" altLang="en-US" sz="3200">
                <a:sym typeface="+mn-ea"/>
              </a:rPr>
              <a:t>日光實驗室</a:t>
            </a:r>
            <a:r>
              <a:rPr lang="en-US" altLang="en-US" sz="3200">
                <a:sym typeface="+mn-ea"/>
              </a:rPr>
              <a:t> Sunlight Lab</a:t>
            </a:r>
            <a:endParaRPr lang="en-US" altLang="en-US" sz="3200"/>
          </a:p>
        </p:txBody>
      </p:sp>
      <p:sp>
        <p:nvSpPr>
          <p:cNvPr id="19" name="Text Box 18"/>
          <p:cNvSpPr txBox="1"/>
          <p:nvPr/>
        </p:nvSpPr>
        <p:spPr>
          <a:xfrm>
            <a:off x="1591945" y="1151890"/>
            <a:ext cx="8220075" cy="1934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2800"/>
              <a:t>https://www.youtube.com/watch?v=HUDjR6Ilpv0</a:t>
            </a:r>
            <a:endParaRPr lang="en-US" altLang="en-US" sz="2800"/>
          </a:p>
          <a:p>
            <a:pPr algn="ctr"/>
            <a:r>
              <a:rPr lang="zh-CN" altLang="en-US" sz="2800"/>
              <a:t>興起建造－台北復興堂</a:t>
            </a:r>
            <a:endParaRPr lang="zh-CN" altLang="en-US" sz="2800"/>
          </a:p>
          <a:p>
            <a:pPr algn="ctr"/>
            <a:r>
              <a:rPr lang="zh-CN" altLang="en-US" sz="2800"/>
              <a:t>阿呵</a:t>
            </a:r>
            <a:r>
              <a:rPr lang="en-US" altLang="en-US" sz="2800"/>
              <a:t>Hosea</a:t>
            </a:r>
            <a:endParaRPr lang="en-US" altLang="en-US" sz="2800"/>
          </a:p>
        </p:txBody>
      </p:sp>
      <p:pic>
        <p:nvPicPr>
          <p:cNvPr id="20" name="Content Placeholder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864*460"/>
  <p:tag name="TABLE_ENDDRAG_RECT" val="40*19*864*460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5221</Words>
  <Application>WPS Presentation</Application>
  <PresentationFormat>Widescreen</PresentationFormat>
  <Paragraphs>191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Microsoft JhengHei</vt:lpstr>
      <vt:lpstr>Montserrat</vt:lpstr>
      <vt:lpstr>Segoe Print</vt:lpstr>
      <vt:lpstr>Roboto</vt:lpstr>
      <vt:lpstr>Times New Roman</vt:lpstr>
      <vt:lpstr>Microsoft YaHei</vt:lpstr>
      <vt:lpstr>Arial Unicode MS</vt:lpstr>
      <vt:lpstr>Calibri</vt:lpstr>
      <vt:lpstr>Orange Waves</vt:lpstr>
      <vt:lpstr>列王紀上 第六章1-13節-1 （vv.1-7）</vt:lpstr>
      <vt:lpstr>列王紀上第六章 </vt:lpstr>
      <vt:lpstr>PowerPoint 演示文稿</vt:lpstr>
      <vt:lpstr> 經文釋意：建造聖殿--1. 聖殿的結構 (6章1-7節）</vt:lpstr>
      <vt:lpstr>經文釋意：建造聖殿--1. 聖殿的結構 (6章1-7節）</vt:lpstr>
      <vt:lpstr>經文釋意：建殿的五個屬靈教訓 (參賈玉明等)</vt:lpstr>
      <vt:lpstr>教養智慧 &amp; 個人反思：【11BT03 列王紀上每日靈糧）（楊振宇）】</vt:lpstr>
      <vt:lpstr>教養智慧 &amp; 個人反思：【11BT03 列王紀上每日靈糧）（楊振宇）】</vt:lpstr>
      <vt:lpstr>PowerPoint 演示文稿</vt:lpstr>
      <vt:lpstr>列王紀上第六章 參考資料與圖片等</vt:lpstr>
      <vt:lpstr>PowerPoint 演示文稿</vt:lpstr>
      <vt:lpstr>PowerPoint 演示文稿</vt:lpstr>
      <vt:lpstr>PowerPoint 演示文稿</vt:lpstr>
      <vt:lpstr>PowerPoint 演示文稿</vt:lpstr>
      <vt:lpstr>列王紀上第六章--綱要比較 </vt:lpstr>
      <vt:lpstr>附加的【文意注解】參（11BT01 列王紀上註解（黃迦勒）+  列王纪上第6章逐节注解、祷读 – 圣经综合解读整理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Betty Lu</cp:lastModifiedBy>
  <cp:revision>140</cp:revision>
  <dcterms:created xsi:type="dcterms:W3CDTF">2024-01-10T14:09:00Z</dcterms:created>
  <dcterms:modified xsi:type="dcterms:W3CDTF">2024-12-11T02:55:51Z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651C5A5E448146A58FA2B0BD06DCF836_13</vt:lpwstr>
  </property>
  <property fmtid="{D5CDD505-2E9C-101B-9397-08002B2CF9AE}" pid="3" name="KSOProductBuildVer">
    <vt:lpwstr>1033-12.2.0.19307</vt:lpwstr>
  </property>
</Properties>
</file>