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331" r:id="rId4"/>
    <p:sldId id="352" r:id="rId5"/>
    <p:sldId id="1394" r:id="rId6"/>
    <p:sldId id="348" r:id="rId7"/>
    <p:sldId id="344" r:id="rId8"/>
    <p:sldId id="1397" r:id="rId9"/>
    <p:sldId id="1403" r:id="rId10"/>
    <p:sldId id="141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3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zh.wikipedia.org/wiki/%E4%BA%94%E7%A5%AD" TargetMode="External"/><Relationship Id="rId8" Type="http://schemas.openxmlformats.org/officeDocument/2006/relationships/hyperlink" Target="https://zh.wikipedia.org/wiki/%E4%B8%8A%E5%B8%9D" TargetMode="External"/><Relationship Id="rId7" Type="http://schemas.openxmlformats.org/officeDocument/2006/relationships/hyperlink" Target="https://zh.wikipedia.org/wiki/%E7%8A%B9%E5%A4%AA%E6%95%99" TargetMode="External"/><Relationship Id="rId6" Type="http://schemas.openxmlformats.org/officeDocument/2006/relationships/hyperlink" Target="https://zh.wikipedia.org/wiki/%E5%9C%A3%E7%BB%8F" TargetMode="External"/><Relationship Id="rId5" Type="http://schemas.openxmlformats.org/officeDocument/2006/relationships/hyperlink" Target="https://zh.wikipedia.org/wiki/%E6%89%80%E7%BD%97%E9%97%A8%E7%8E%8B" TargetMode="External"/><Relationship Id="rId4" Type="http://schemas.openxmlformats.org/officeDocument/2006/relationships/hyperlink" Target="https://zh.wikipedia.org/wiki/%E4%BB%A5%E8%89%B2%E5%88%97" TargetMode="External"/><Relationship Id="rId3" Type="http://schemas.openxmlformats.org/officeDocument/2006/relationships/hyperlink" Target="https://zh.wikipedia.org/wiki/%E8%80%B6%E8%B7%AF%E6%92%92%E5%86%B7" TargetMode="External"/><Relationship Id="rId2" Type="http://schemas.openxmlformats.org/officeDocument/2006/relationships/hyperlink" Target="https://zh.wikipedia.org/wiki/%E5%B8%8C%E4%BC%AF%E6%9D%A5%E5%9C%A3%E7%BB%8F" TargetMode="External"/><Relationship Id="rId16" Type="http://schemas.openxmlformats.org/officeDocument/2006/relationships/slideLayout" Target="../slideLayouts/slideLayout2.xml"/><Relationship Id="rId15" Type="http://schemas.openxmlformats.org/officeDocument/2006/relationships/hyperlink" Target="https://zh.wikipedia.org/wiki/%E5%B0%BC%E5%B8%83%E7%94%B2%E5%B0%BC%E6%92%92%E4%BA%8C%E4%B8%96" TargetMode="External"/><Relationship Id="rId14" Type="http://schemas.openxmlformats.org/officeDocument/2006/relationships/hyperlink" Target="https://zh.wikipedia.org/wiki/%E5%B9%B3%E5%AE%89%E7%A5%AD" TargetMode="External"/><Relationship Id="rId13" Type="http://schemas.openxmlformats.org/officeDocument/2006/relationships/hyperlink" Target="https://zh.wikipedia.org/wiki/%E8%B4%96%E6%84%86%E7%A5%AD" TargetMode="External"/><Relationship Id="rId12" Type="http://schemas.openxmlformats.org/officeDocument/2006/relationships/hyperlink" Target="https://zh.wikipedia.org/wiki/%E8%B5%8E%E7%BD%AA%E7%A5%AD" TargetMode="External"/><Relationship Id="rId11" Type="http://schemas.openxmlformats.org/officeDocument/2006/relationships/hyperlink" Target="https://zh.wikipedia.org/wiki/%E7%B4%A0%E7%A5%AD" TargetMode="External"/><Relationship Id="rId10" Type="http://schemas.openxmlformats.org/officeDocument/2006/relationships/hyperlink" Target="https://zh.wikipedia.org/wiki/%E7%87%94%E7%A5%AD" TargetMode="External"/><Relationship Id="rId1" Type="http://schemas.openxmlformats.org/officeDocument/2006/relationships/hyperlink" Target="https://zh.wikipedia.org/wiki/%E5%B8%8C%E4%BC%AF%E6%9D%A5%E8%AF%AD" TargetMode="Externa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hyperlink" Target="https://zh.wikipedia.org/wiki/%E7%AC%AC%E4%B8%89%E5%9C%A3%E6%AE%BF" TargetMode="External"/><Relationship Id="rId8" Type="http://schemas.openxmlformats.org/officeDocument/2006/relationships/hyperlink" Target="https://zh.wikipedia.org/wiki/%E7%8A%B9%E5%A4%AA%E6%95%99%E6%9C%AB%E4%B8%96%E8%AE%BA" TargetMode="External"/><Relationship Id="rId7" Type="http://schemas.openxmlformats.org/officeDocument/2006/relationships/hyperlink" Target="https://zh.wikipedia.org/wiki/%E6%8F%90%E5%9B%BE%E6%96%AF%E5%87%AF%E6%97%8B%E9%97%A8" TargetMode="External"/><Relationship Id="rId6" Type="http://schemas.openxmlformats.org/officeDocument/2006/relationships/hyperlink" Target="https://zh.wikipedia.org/wiki/%E6%8F%90%E5%9B%BE%E6%96%AF" TargetMode="External"/><Relationship Id="rId5" Type="http://schemas.openxmlformats.org/officeDocument/2006/relationships/hyperlink" Target="https://zh.wikipedia.org/wiki/%E7%BD%97%E9%A9%AC%E5%B8%9D%E5%9B%BD" TargetMode="External"/><Relationship Id="rId4" Type="http://schemas.openxmlformats.org/officeDocument/2006/relationships/hyperlink" Target="https://zh.wikipedia.org/wiki/%E7%8A%B9%E5%A4%AA%E6%88%98%E4%BA%89" TargetMode="External"/><Relationship Id="rId3" Type="http://schemas.openxmlformats.org/officeDocument/2006/relationships/hyperlink" Target="https://zh.wikipedia.org/wiki/%E5%A4%A7%E6%B5%81%E5%A3%AB%E4%B8%80%E4%B8%96" TargetMode="External"/><Relationship Id="rId2" Type="http://schemas.openxmlformats.org/officeDocument/2006/relationships/hyperlink" Target="https://zh.wikipedia.org/wiki/%E5%B1%85%E9%B2%81%E5%A3%AB%E5%A4%A7%E5%B8%9D" TargetMode="External"/><Relationship Id="rId10" Type="http://schemas.openxmlformats.org/officeDocument/2006/relationships/slideLayout" Target="../slideLayouts/slideLayout2.xml"/><Relationship Id="rId1" Type="http://schemas.openxmlformats.org/officeDocument/2006/relationships/hyperlink" Target="https://zh.wikipedia.org/wiki/%E6%B3%A2%E6%96%AF%E5%B8%9D%E5%9B%B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cbiblestudy.net/Old Testament/11 1King/11BT01.pdf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4205" y="621030"/>
            <a:ext cx="10942955" cy="1717040"/>
          </a:xfrm>
        </p:spPr>
        <p:txBody>
          <a:bodyPr/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列王紀上 第六章</a:t>
            </a:r>
            <a:r>
              <a:rPr lang="en-US" altLang="zh-CN" sz="5400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14-28</a:t>
            </a:r>
            <a:r>
              <a:rPr lang="zh-CN" altLang="en-US" sz="5400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節</a:t>
            </a:r>
            <a:r>
              <a:rPr lang="en-US" altLang="zh-CN" sz="5400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-1</a:t>
            </a:r>
            <a:endParaRPr lang="en-US" altLang="zh-CN" sz="5400" b="1" dirty="0">
              <a:solidFill>
                <a:srgbClr val="0070C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7290" y="4107815"/>
            <a:ext cx="4448810" cy="246570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ACCC</a:t>
            </a:r>
            <a:endParaRPr lang="en-US" b="1" dirty="0">
              <a:solidFill>
                <a:srgbClr val="0070C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zh-CN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早禱靈修</a:t>
            </a:r>
            <a:endParaRPr lang="zh-CN" b="1" dirty="0">
              <a:solidFill>
                <a:srgbClr val="0070C0"/>
              </a:solidFill>
              <a:latin typeface="DFKai-SB" panose="03000509000000000000" pitchFamily="65" charset="-120"/>
              <a:ea typeface="DFKai-SB" panose="03000509000000000000" pitchFamily="65" charset="-120"/>
              <a:sym typeface="+mn-ea"/>
            </a:endParaRPr>
          </a:p>
          <a:p>
            <a:pPr algn="ctr"/>
            <a:r>
              <a:rPr lang="zh-CN" alt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林彰文分享</a:t>
            </a:r>
            <a:endParaRPr lang="en-US" b="1" dirty="0">
              <a:solidFill>
                <a:srgbClr val="0070C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12-12-2024</a:t>
            </a:r>
            <a:endParaRPr lang="en-US" b="1" dirty="0">
              <a:solidFill>
                <a:srgbClr val="0070C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76300" y="2642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75260"/>
            <a:ext cx="10515600" cy="751205"/>
          </a:xfrm>
        </p:spPr>
        <p:txBody>
          <a:bodyPr/>
          <a:lstStyle/>
          <a:p>
            <a:r>
              <a:rPr lang="zh-TW" sz="44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列王紀上</a:t>
            </a:r>
            <a:r>
              <a:rPr lang="en-US" altLang="zh-TW" sz="44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sz="44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6:</a:t>
            </a:r>
            <a:r>
              <a:rPr lang="en-US" altLang="zh-TW" b="1" dirty="0">
                <a:solidFill>
                  <a:schemeClr val="accent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14-28 </a:t>
            </a:r>
            <a:r>
              <a:rPr lang="en-US" altLang="zh-TW" b="1" dirty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12/11 </a:t>
            </a:r>
            <a:r>
              <a:rPr lang="en-US" altLang="zh-TW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1" y="927104"/>
            <a:ext cx="11988800" cy="5980549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6:14</a:t>
            </a:r>
            <a:r>
              <a:rPr lang="en-US" sz="2400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b="1" u="sng" dirty="0">
                <a:solidFill>
                  <a:srgbClr val="ED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所羅門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建造殿宇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15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殿裡面用</a:t>
            </a:r>
            <a:r>
              <a:rPr lang="zh-TW" sz="2400" b="1" dirty="0">
                <a:solidFill>
                  <a:schemeClr val="accent5">
                    <a:lumMod val="50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香柏木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板貼牆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從地到棚頂都用</a:t>
            </a:r>
            <a:r>
              <a:rPr lang="zh-TW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木板遮蔽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又用</a:t>
            </a:r>
            <a:r>
              <a:rPr lang="zh-TW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松木板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鋪地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16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內殿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，就是</a:t>
            </a:r>
            <a:r>
              <a:rPr lang="zh-TW" sz="2400" b="1" dirty="0"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至聖所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長二十肘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，從地到棚頂用</a:t>
            </a:r>
            <a:r>
              <a:rPr lang="zh-TW" sz="2400" b="1" dirty="0">
                <a:solidFill>
                  <a:schemeClr val="accent5">
                    <a:lumMod val="50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香柏木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板</a:t>
            </a:r>
            <a:r>
              <a:rPr lang="zh-TW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遮蔽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（隔斷）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17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內殿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前的外殿，</a:t>
            </a:r>
            <a:r>
              <a:rPr lang="zh-TW" sz="2400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長四十肘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18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殿裡一點石頭</a:t>
            </a:r>
            <a:r>
              <a:rPr lang="zh-TW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都不顯露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一概用</a:t>
            </a:r>
            <a:r>
              <a:rPr lang="zh-TW" sz="2400" b="1" dirty="0">
                <a:solidFill>
                  <a:schemeClr val="accent5">
                    <a:lumMod val="50000"/>
                  </a:schemeClr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香柏木</a:t>
            </a:r>
            <a:r>
              <a:rPr lang="zh-TW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遮蔽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;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上面刻著</a:t>
            </a:r>
            <a:r>
              <a:rPr lang="zh-TW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野瓜和初開的花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19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殿裡預備了</a:t>
            </a:r>
            <a:r>
              <a:rPr lang="zh-TW" sz="24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內殿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好安放</a:t>
            </a:r>
            <a:r>
              <a:rPr lang="zh-TW" sz="2400" b="1" dirty="0">
                <a:solidFill>
                  <a:srgbClr val="ED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耶和華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zh-TW" sz="24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約櫃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20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內殿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長二十肘</a:t>
            </a:r>
            <a:r>
              <a:rPr lang="en-US" alt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寬二十肘</a:t>
            </a:r>
            <a:r>
              <a:rPr lang="en-US" alt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高二十肘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牆面都貼上</a:t>
            </a:r>
            <a:r>
              <a:rPr lang="zh-TW" sz="2400" b="1" dirty="0">
                <a:solidFill>
                  <a:srgbClr val="FF99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精金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;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用香柏木做壇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包上</a:t>
            </a:r>
            <a:r>
              <a:rPr lang="zh-TW" sz="2400" b="1" dirty="0">
                <a:solidFill>
                  <a:srgbClr val="FF99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精金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21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b="1" u="sng" dirty="0">
                <a:solidFill>
                  <a:srgbClr val="ED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所羅門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用</a:t>
            </a:r>
            <a:r>
              <a:rPr lang="zh-TW" sz="2400" b="1" dirty="0">
                <a:solidFill>
                  <a:srgbClr val="FF99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精金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貼了殿內的牆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又用</a:t>
            </a:r>
            <a:r>
              <a:rPr lang="zh-TW" sz="2400" b="1" dirty="0">
                <a:solidFill>
                  <a:srgbClr val="FF99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金鍊子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掛在</a:t>
            </a:r>
            <a:r>
              <a:rPr lang="zh-TW" sz="24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內殿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前門扇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b="1" dirty="0">
                <a:solidFill>
                  <a:srgbClr val="FF99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用金包裹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22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全殿都貼上</a:t>
            </a:r>
            <a:r>
              <a:rPr lang="zh-TW" sz="2400" b="1" dirty="0">
                <a:solidFill>
                  <a:srgbClr val="FF99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金子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直到貼完；</a:t>
            </a:r>
            <a:r>
              <a:rPr lang="zh-TW" sz="24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內殿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前的壇，也都</a:t>
            </a:r>
            <a:r>
              <a:rPr lang="zh-TW" sz="2400" b="1" dirty="0">
                <a:solidFill>
                  <a:srgbClr val="FF99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用金包裹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23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他用橄欖木做兩個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各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高十肘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安在</a:t>
            </a:r>
            <a:r>
              <a:rPr lang="zh-TW" sz="24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內殿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24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這一個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有兩個翅膀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各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長五肘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從這翅膀尖到那翅膀尖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共有十肘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;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25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那一個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的兩個翅膀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也是十肘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兩個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尺寸</a:t>
            </a:r>
            <a:r>
              <a:rPr lang="en-US" alt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形像都是一樣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26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這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b="1" dirty="0">
                <a:solidFill>
                  <a:srgbClr val="0070C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高十肘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那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也是如此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27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他將兩個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安在內殿裡；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的翅膀是張開的</a:t>
            </a:r>
            <a:r>
              <a:rPr lang="en-US" alt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這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的一個翅膀挨著</a:t>
            </a:r>
            <a:endParaRPr lang="en-US" altLang="zh-TW" sz="2400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en-US" altLang="zh-TW" sz="2400" dirty="0">
                <a:latin typeface="DFKai-SB" panose="03000509000000000000" pitchFamily="65" charset="-120"/>
                <a:ea typeface="DFKai-SB" panose="03000509000000000000" pitchFamily="65" charset="-120"/>
              </a:rPr>
              <a:t>   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這邊的牆</a:t>
            </a:r>
            <a: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那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的一個翅膀挨著那邊的牆，裡邊的兩個翅膀在殿中間彼此相接；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sz="24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6:28</a:t>
            </a:r>
            <a:r>
              <a:rPr lang="en-US" sz="2400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 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又用</a:t>
            </a:r>
            <a:r>
              <a:rPr lang="zh-TW" sz="2400" b="1" dirty="0">
                <a:solidFill>
                  <a:srgbClr val="FF99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金子包裹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二</a:t>
            </a:r>
            <a:r>
              <a:rPr lang="zh-TW" sz="2400" b="1" dirty="0">
                <a:solidFill>
                  <a:srgbClr val="FFC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基路伯</a:t>
            </a:r>
            <a:r>
              <a:rPr lang="zh-TW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。</a:t>
            </a:r>
            <a:br>
              <a:rPr lang="en-US" sz="2400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</a:br>
            <a:endParaRPr lang="en-US" sz="2400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1235" y="190500"/>
            <a:ext cx="5128895" cy="582930"/>
          </a:xfrm>
        </p:spPr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Roboto" panose="02000000000000000000" pitchFamily="2" charset="0"/>
                <a:sym typeface="+mn-ea"/>
              </a:rPr>
              <a:t>Solomon's Temple 3D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所羅門王建造聖殿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3430"/>
            <a:ext cx="12192000" cy="608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15" y="108585"/>
            <a:ext cx="10515600" cy="922655"/>
          </a:xfrm>
        </p:spPr>
        <p:txBody>
          <a:bodyPr/>
          <a:lstStyle/>
          <a:p>
            <a:r>
              <a:rPr lang="zh-TW" altLang="en-US" b="1" u="sng" dirty="0">
                <a:solidFill>
                  <a:srgbClr val="ED000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所羅門</a:t>
            </a:r>
            <a:r>
              <a:rPr lang="zh-TW" altLang="en-US" b="1" dirty="0">
                <a:solidFill>
                  <a:srgbClr val="7030A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聖殿</a:t>
            </a:r>
            <a:endParaRPr lang="zh-TW" altLang="en-US" b="1" dirty="0">
              <a:solidFill>
                <a:srgbClr val="7030A0"/>
              </a:solidFill>
              <a:highlight>
                <a:srgbClr val="FFFF00"/>
              </a:highligh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1143635"/>
            <a:ext cx="11983085" cy="5276850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</a:pP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1" tooltip="希伯來語"/>
              </a:rPr>
              <a:t>希伯來語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r>
              <a:rPr lang="he-IL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בית המקדש</a:t>
            </a:r>
            <a:r>
              <a:rPr lang="en-US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‎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，拉丁化譯音：</a:t>
            </a:r>
            <a:r>
              <a:rPr lang="en-US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Beit </a:t>
            </a:r>
            <a:r>
              <a:rPr lang="en-US" sz="2800" b="1" dirty="0" err="1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HaMikdash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）通常指</a:t>
            </a:r>
            <a:r>
              <a:rPr lang="zh-TW" sz="2800" b="1" dirty="0"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第一聖殿</a:t>
            </a:r>
            <a:r>
              <a:rPr lang="en-US" altLang="zh-TW" sz="2800" b="1" dirty="0"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endParaRPr lang="en-US" altLang="zh-TW" sz="2800" b="1" dirty="0">
              <a:solidFill>
                <a:srgbClr val="FF0000"/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marR="0" indent="0">
              <a:spcBef>
                <a:spcPts val="0"/>
              </a:spcBef>
              <a:buNone/>
            </a:pPr>
            <a:endParaRPr lang="en-US" altLang="zh-TW" sz="2800" b="1" dirty="0">
              <a:solidFill>
                <a:srgbClr val="FF0000"/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52120" marR="0" indent="-452120">
              <a:spcBef>
                <a:spcPts val="0"/>
              </a:spcBef>
              <a:buNone/>
            </a:pP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在《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2" tooltip="希伯來聖經"/>
              </a:rPr>
              <a:t>希伯來聖經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》的記載中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u="sng" dirty="0">
                <a:solidFill>
                  <a:srgbClr val="ED0000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所羅門</a:t>
            </a:r>
            <a:r>
              <a:rPr lang="zh-TW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聖殿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是居住在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3" tooltip="耶路撒冷"/>
              </a:rPr>
              <a:t>耶路撒冷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4" tooltip="以色列"/>
              </a:rPr>
              <a:t>以色列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子孫們信仰的古老宗教的</a:t>
            </a:r>
            <a:r>
              <a:rPr lang="zh-TW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第一座聖殿</a:t>
            </a:r>
            <a:r>
              <a:rPr lang="en-US" altLang="zh-TW" sz="2800" b="1" dirty="0">
                <a:solidFill>
                  <a:srgbClr val="FF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為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5" tooltip="所羅門王"/>
              </a:rPr>
              <a:t>所羅門王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所修建。根據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6" tooltip="聖經"/>
              </a:rPr>
              <a:t>聖經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中的記述，</a:t>
            </a:r>
            <a:r>
              <a:rPr lang="zh-TW" sz="28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聖殿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作為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7" tooltip="猶太教"/>
              </a:rPr>
              <a:t>猶太教</a:t>
            </a:r>
            <a:r>
              <a:rPr lang="zh-TW" sz="2800" b="1" dirty="0">
                <a:solidFill>
                  <a:srgbClr val="ED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信仰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的一個核心，其功能是為</a:t>
            </a:r>
            <a:r>
              <a:rPr lang="zh-TW" sz="28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教徒們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提供崇拜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8" tooltip="上帝"/>
              </a:rPr>
              <a:t>上帝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和進行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9" tooltip="五祭"/>
              </a:rPr>
              <a:t>五祭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（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10" tooltip="燔祭"/>
              </a:rPr>
              <a:t>燔祭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11" tooltip="素祭"/>
              </a:rPr>
              <a:t>素祭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12" tooltip="贖罪祭"/>
              </a:rPr>
              <a:t>贖罪祭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13" tooltip="贖愆祭"/>
              </a:rPr>
              <a:t>贖愆祭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14" tooltip="平安祭"/>
              </a:rPr>
              <a:t>平安祭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）的場所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endParaRPr lang="en-US" altLang="zh-TW" sz="28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62915" marR="0" indent="-462915">
              <a:spcBef>
                <a:spcPts val="0"/>
              </a:spcBef>
              <a:buNone/>
            </a:pPr>
            <a:endParaRPr lang="en-US" sz="28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17830" marR="0" indent="20320">
              <a:spcBef>
                <a:spcPts val="0"/>
              </a:spcBef>
              <a:buNone/>
            </a:pPr>
            <a:r>
              <a:rPr lang="zh-TW" sz="2800" b="1" u="sng" dirty="0">
                <a:solidFill>
                  <a:srgbClr val="ED0000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所羅門</a:t>
            </a:r>
            <a:r>
              <a:rPr lang="zh-TW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聖殿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西元前</a:t>
            </a:r>
            <a:r>
              <a:rPr lang="en-US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960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年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建成，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西元前</a:t>
            </a:r>
            <a:r>
              <a:rPr lang="en-US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587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年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毀於</a:t>
            </a:r>
            <a:r>
              <a:rPr lang="zh-TW" sz="2800" b="1" u="sng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巴比倫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王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15" tooltip="尼布甲尼撒二世"/>
              </a:rPr>
              <a:t>尼布甲尼撒二世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之手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 </a:t>
            </a:r>
            <a:r>
              <a:rPr lang="zh-TW" sz="28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聖殿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在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西元前</a:t>
            </a:r>
            <a:r>
              <a:rPr lang="en-US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516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年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到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西元</a:t>
            </a:r>
            <a:r>
              <a:rPr lang="en-US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70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年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間被重建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endParaRPr lang="en-US" altLang="zh-TW" sz="28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marR="0" indent="0">
              <a:spcBef>
                <a:spcPts val="0"/>
              </a:spcBef>
              <a:buNone/>
            </a:pPr>
            <a:endParaRPr lang="en-US" sz="24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55295" indent="-91440">
              <a:spcBef>
                <a:spcPts val="0"/>
              </a:spcBef>
              <a:buNone/>
            </a:pPr>
            <a:endParaRPr lang="en-US" sz="24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722" y="-188843"/>
            <a:ext cx="10515600" cy="1325563"/>
          </a:xfrm>
        </p:spPr>
        <p:txBody>
          <a:bodyPr/>
          <a:lstStyle/>
          <a:p>
            <a:r>
              <a:rPr lang="zh-TW" altLang="en-US" b="1" u="sng" dirty="0">
                <a:solidFill>
                  <a:srgbClr val="ED000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所羅門</a:t>
            </a:r>
            <a:r>
              <a:rPr lang="zh-TW" altLang="en-US" b="1" dirty="0">
                <a:solidFill>
                  <a:srgbClr val="7030A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聖殿</a:t>
            </a:r>
            <a:endParaRPr lang="zh-TW" altLang="en-US" b="1" dirty="0">
              <a:solidFill>
                <a:srgbClr val="7030A0"/>
              </a:solidFill>
              <a:highlight>
                <a:srgbClr val="FFFF00"/>
              </a:highligh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915" y="823595"/>
            <a:ext cx="11983085" cy="591502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buNone/>
            </a:pPr>
            <a:r>
              <a:rPr lang="zh-TW" sz="28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第二聖殿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的修建得到了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1" tooltip="波斯帝國"/>
              </a:rPr>
              <a:t>波斯帝國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2" tooltip="居魯士大帝"/>
              </a:rPr>
              <a:t>居魯士大帝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的授權，並得到了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3" tooltip="大流士一世"/>
              </a:rPr>
              <a:t>大流士一世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的准許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endParaRPr lang="en-US" sz="28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38150" marR="0" indent="-20320">
              <a:spcBef>
                <a:spcPts val="0"/>
              </a:spcBef>
              <a:buNone/>
            </a:pPr>
            <a:r>
              <a:rPr lang="zh-TW" sz="2800" b="1" dirty="0">
                <a:solidFill>
                  <a:schemeClr val="accent2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第二聖殿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於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西元</a:t>
            </a:r>
            <a:r>
              <a:rPr lang="en-US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70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年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4" tooltip="猶太戰爭"/>
              </a:rPr>
              <a:t>猶太戰爭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中毀於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5" tooltip="羅馬帝國"/>
              </a:rPr>
              <a:t>羅馬帝國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將軍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6" tooltip="提圖斯"/>
              </a:rPr>
              <a:t>提圖斯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（後來成為</a:t>
            </a:r>
            <a:r>
              <a:rPr lang="zh-TW" sz="2800" b="1" u="sng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羅馬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帝國皇帝）之手（關於這場戰爭中</a:t>
            </a:r>
            <a:r>
              <a:rPr lang="zh-TW" sz="2800" b="1" u="sng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羅馬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帝國一方獲得的戰利品，參見</a:t>
            </a: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7" tooltip="提圖斯凱旋門"/>
              </a:rPr>
              <a:t>提圖斯凱旋門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）</a:t>
            </a:r>
            <a:endParaRPr lang="zh-TW" sz="28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38150" marR="0" indent="-20320">
              <a:spcBef>
                <a:spcPts val="0"/>
              </a:spcBef>
              <a:buNone/>
            </a:pPr>
            <a:endParaRPr lang="en-US" sz="28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0" marR="0" indent="0">
              <a:spcBef>
                <a:spcPts val="0"/>
              </a:spcBef>
              <a:buNone/>
            </a:pPr>
            <a:r>
              <a:rPr lang="zh-TW" sz="2800" b="1" u="sng" dirty="0">
                <a:solidFill>
                  <a:srgbClr val="0563C1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  <a:hlinkClick r:id="rId8" tooltip="猶太教末世論"/>
              </a:rPr>
              <a:t>猶太教末世論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預言會有一座</a:t>
            </a:r>
            <a:r>
              <a:rPr lang="zh-TW" sz="2800" b="1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「</a:t>
            </a:r>
            <a:r>
              <a:rPr lang="zh-TW" sz="2800" b="1" u="sng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  <a:hlinkClick r:id="rId9" tooltip="第三聖殿"/>
              </a:rPr>
              <a:t>第三聖殿</a:t>
            </a:r>
            <a:r>
              <a:rPr lang="zh-TW" sz="2800" b="1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」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被修建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endParaRPr lang="en-US" sz="28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55295" marR="0" indent="-10160">
              <a:spcBef>
                <a:spcPts val="0"/>
              </a:spcBef>
              <a:buNone/>
            </a:pP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在《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希伯來聖經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》的記載中，</a:t>
            </a:r>
            <a:r>
              <a:rPr lang="zh-TW" sz="2800" b="1" u="sng" dirty="0">
                <a:solidFill>
                  <a:srgbClr val="ED0000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所羅門</a:t>
            </a:r>
            <a:r>
              <a:rPr lang="zh-TW" sz="2800" b="1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</a:rPr>
              <a:t>聖殿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是居住在</a:t>
            </a:r>
            <a:r>
              <a:rPr lang="zh-TW" sz="2800" b="1" u="sng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耶路撒冷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</a:t>
            </a:r>
            <a:r>
              <a:rPr lang="zh-TW" sz="2800" b="1" u="sng" dirty="0">
                <a:solidFill>
                  <a:srgbClr val="ED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以色列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子孫們</a:t>
            </a:r>
            <a:r>
              <a:rPr lang="zh-TW" sz="2800" b="1" dirty="0">
                <a:solidFill>
                  <a:srgbClr val="ED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信仰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的古老宗教的第一座</a:t>
            </a:r>
            <a:r>
              <a:rPr lang="zh-TW" sz="28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聖殿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為</a:t>
            </a:r>
            <a:r>
              <a:rPr lang="zh-TW" sz="2800" b="1" u="sng" dirty="0">
                <a:solidFill>
                  <a:srgbClr val="ED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所羅門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王所修建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.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altLang="zh-TW" sz="28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55295" marR="0" indent="-91440">
              <a:spcBef>
                <a:spcPts val="0"/>
              </a:spcBef>
              <a:buNone/>
            </a:pP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根據聖經中的記述，</a:t>
            </a:r>
            <a:r>
              <a:rPr lang="zh-TW" sz="28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聖殿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作為</a:t>
            </a:r>
            <a:r>
              <a:rPr lang="zh-TW" sz="2800" b="1" u="sng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猶太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教信仰的一個核心</a:t>
            </a:r>
            <a:r>
              <a:rPr lang="en-US" alt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其功能是為</a:t>
            </a:r>
            <a:r>
              <a:rPr lang="zh-TW" sz="2800" b="1" dirty="0">
                <a:solidFill>
                  <a:srgbClr val="7030A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教徒們</a:t>
            </a:r>
            <a:endParaRPr lang="en-US" altLang="zh-TW" sz="2800" b="1" dirty="0">
              <a:solidFill>
                <a:srgbClr val="7030A0"/>
              </a:solidFill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55295" marR="0" indent="-91440">
              <a:spcBef>
                <a:spcPts val="0"/>
              </a:spcBef>
              <a:buNone/>
            </a:pP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提供崇拜</a:t>
            </a:r>
            <a:r>
              <a:rPr lang="zh-TW" sz="2800" b="1" dirty="0">
                <a:solidFill>
                  <a:srgbClr val="ED0000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上帝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和進行五祭（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燔祭</a:t>
            </a:r>
            <a:r>
              <a:rPr lang="en-US" alt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素祭</a:t>
            </a:r>
            <a:r>
              <a:rPr lang="en-US" alt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贖罪祭</a:t>
            </a:r>
            <a:r>
              <a:rPr lang="en-US" alt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,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贖愆祭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r>
              <a:rPr lang="zh-TW" sz="2800" b="1" dirty="0">
                <a:solidFill>
                  <a:srgbClr val="4472C4"/>
                </a:solidFill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平安祭</a:t>
            </a:r>
            <a:r>
              <a:rPr lang="zh-TW" sz="2800" b="1" dirty="0">
                <a:effectLst/>
                <a:latin typeface="DFKai-SB" panose="03000509000000000000" pitchFamily="65" charset="-120"/>
                <a:ea typeface="DFKai-SB" panose="03000509000000000000" pitchFamily="65" charset="-120"/>
              </a:rPr>
              <a:t>）的場所。</a:t>
            </a:r>
            <a:endParaRPr lang="en-US" sz="2800" b="1" dirty="0">
              <a:effectLst/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marL="455295" indent="-91440">
              <a:spcBef>
                <a:spcPts val="0"/>
              </a:spcBef>
              <a:buNone/>
            </a:pPr>
            <a:endParaRPr lang="en-US" sz="2800" b="1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以西结书第41章逐节注解、祷读– 圣经综合解读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990" y="0"/>
            <a:ext cx="6438900" cy="69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380365"/>
            <a:ext cx="5634355" cy="66186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>
                <a:solidFill>
                  <a:schemeClr val="accent2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經文釋意：</a:t>
            </a:r>
            <a:r>
              <a:rPr lang="en-US" altLang="zh-CN" b="1" dirty="0">
                <a:solidFill>
                  <a:schemeClr val="accent2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1.</a:t>
            </a:r>
            <a:r>
              <a:rPr lang="zh-CN" altLang="en-US" b="1" dirty="0">
                <a:solidFill>
                  <a:schemeClr val="accent2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聖殿</a:t>
            </a:r>
            <a:r>
              <a:rPr lang="zh-CN" altLang="en-US" b="1" dirty="0"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屬靈</a:t>
            </a:r>
            <a:r>
              <a:rPr lang="zh-CN" altLang="en-US" b="1" dirty="0">
                <a:highlight>
                  <a:srgbClr val="FFFF00"/>
                </a:highlight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意義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120" y="1340485"/>
            <a:ext cx="11257280" cy="4820285"/>
          </a:xfrm>
        </p:spPr>
        <p:txBody>
          <a:bodyPr/>
          <a:p>
            <a:pPr marL="636270" indent="-636270">
              <a:buNone/>
            </a:pPr>
            <a:r>
              <a:rPr lang="en-US" altLang="en-US" sz="2800"/>
              <a:t>(</a:t>
            </a:r>
            <a:r>
              <a:rPr lang="zh-CN" altLang="en-US" sz="2800"/>
              <a:t>一</a:t>
            </a:r>
            <a:r>
              <a:rPr lang="en-US" altLang="en-US" sz="2800"/>
              <a:t>) </a:t>
            </a:r>
            <a:r>
              <a:rPr lang="zh-CN" altLang="en-US" sz="2800"/>
              <a:t>聖殿像會幕一樣，分為三進：</a:t>
            </a:r>
            <a:r>
              <a:rPr lang="zh-CN" altLang="en-US" sz="2800">
                <a:solidFill>
                  <a:srgbClr val="FF0000"/>
                </a:solidFill>
              </a:rPr>
              <a:t>外院，聖所，</a:t>
            </a:r>
            <a:r>
              <a:rPr lang="zh-CN" altLang="en-US" sz="2800">
                <a:highlight>
                  <a:srgbClr val="FFFF00"/>
                </a:highlight>
              </a:rPr>
              <a:t>和</a:t>
            </a:r>
            <a:r>
              <a:rPr lang="zh-CN" altLang="en-US" sz="2800">
                <a:solidFill>
                  <a:srgbClr val="FF0000"/>
                </a:solidFill>
                <a:highlight>
                  <a:srgbClr val="FFFF00"/>
                </a:highlight>
              </a:rPr>
              <a:t>至聖所</a:t>
            </a:r>
            <a:r>
              <a:rPr lang="zh-CN" altLang="en-US" sz="2800">
                <a:highlight>
                  <a:srgbClr val="FFFF00"/>
                </a:highlight>
              </a:rPr>
              <a:t>，</a:t>
            </a:r>
            <a:r>
              <a:rPr lang="zh-CN" altLang="en-US" sz="2800">
                <a:solidFill>
                  <a:srgbClr val="FF0000"/>
                </a:solidFill>
                <a:highlight>
                  <a:srgbClr val="FFFF00"/>
                </a:highlight>
              </a:rPr>
              <a:t>就是內殿</a:t>
            </a:r>
            <a:r>
              <a:rPr lang="zh-CN" altLang="en-US" sz="2800"/>
              <a:t>。殿內周圍用香柏木作牆板，再用精金貼上；刻著基路伯，棕樹，和初開的花。這仿佛是樂園的景象，表明神與人相交</a:t>
            </a:r>
            <a:r>
              <a:rPr lang="en-US" altLang="en-US" sz="2800"/>
              <a:t>(</a:t>
            </a:r>
            <a:r>
              <a:rPr lang="zh-CN" altLang="en-US" sz="2800"/>
              <a:t>參</a:t>
            </a:r>
            <a:r>
              <a:rPr lang="en-US" altLang="en-US" sz="2800"/>
              <a:t>29~35 </a:t>
            </a:r>
            <a:r>
              <a:rPr lang="zh-CN" altLang="en-US" sz="2800"/>
              <a:t>節</a:t>
            </a:r>
            <a:r>
              <a:rPr lang="en-US" altLang="en-US" sz="2800"/>
              <a:t>)</a:t>
            </a:r>
            <a:r>
              <a:rPr lang="zh-CN" altLang="en-US" sz="2800"/>
              <a:t>。</a:t>
            </a:r>
            <a:r>
              <a:rPr lang="zh-CN" altLang="en-US" sz="2800">
                <a:highlight>
                  <a:srgbClr val="FFFF00"/>
                </a:highlight>
              </a:rPr>
              <a:t>內殿有約櫃，其中有法版，有包金的基路伯，張開翅膀遮掩約櫃</a:t>
            </a:r>
            <a:r>
              <a:rPr lang="zh-CN" altLang="en-US" sz="2800"/>
              <a:t>；</a:t>
            </a:r>
            <a:r>
              <a:rPr lang="zh-CN" altLang="en-US" sz="2800">
                <a:solidFill>
                  <a:srgbClr val="FF0000"/>
                </a:solidFill>
              </a:rPr>
              <a:t>表明：神與祂的話同在，照祂的話施恩。人藉著耶穌基督的血，才可與神相交而蒙恩</a:t>
            </a:r>
            <a:r>
              <a:rPr lang="zh-CN" altLang="en-US" sz="2800"/>
              <a:t>。</a:t>
            </a:r>
            <a:endParaRPr lang="zh-CN" altLang="en-US" sz="2800"/>
          </a:p>
          <a:p>
            <a:pPr marL="636270" indent="-636270">
              <a:buNone/>
            </a:pPr>
            <a:r>
              <a:rPr lang="en-US" altLang="en-US" sz="2800"/>
              <a:t>(</a:t>
            </a:r>
            <a:r>
              <a:rPr lang="zh-CN" altLang="en-US" sz="2800"/>
              <a:t>二</a:t>
            </a:r>
            <a:r>
              <a:rPr lang="en-US" altLang="en-US" sz="2800"/>
              <a:t>) </a:t>
            </a:r>
            <a:r>
              <a:rPr lang="zh-CN" altLang="en-US" sz="2800">
                <a:solidFill>
                  <a:srgbClr val="FF0000"/>
                </a:solidFill>
              </a:rPr>
              <a:t>在新約時代，教會是神的殿</a:t>
            </a:r>
            <a:r>
              <a:rPr lang="zh-CN" altLang="en-US" sz="2800"/>
              <a:t>；</a:t>
            </a:r>
            <a:r>
              <a:rPr lang="zh-CN" altLang="en-US" sz="2800">
                <a:solidFill>
                  <a:srgbClr val="FF0000"/>
                </a:solidFill>
              </a:rPr>
              <a:t>神的靈住在重生得救的人合成的教會中間</a:t>
            </a:r>
            <a:r>
              <a:rPr lang="en-US" altLang="zh-CN" sz="2800"/>
              <a:t> </a:t>
            </a:r>
            <a:r>
              <a:rPr lang="en-US" altLang="en-US" sz="2800"/>
              <a:t>(</a:t>
            </a:r>
            <a:r>
              <a:rPr lang="zh-CN" altLang="en-US" sz="2800"/>
              <a:t>參林前三</a:t>
            </a:r>
            <a:r>
              <a:rPr lang="en-US" altLang="en-US" sz="2800"/>
              <a:t> 16~17)</a:t>
            </a:r>
            <a:r>
              <a:rPr lang="zh-CN" altLang="en-US" sz="2800"/>
              <a:t>。 </a:t>
            </a:r>
            <a:r>
              <a:rPr lang="en-US" altLang="zh-CN" sz="2800"/>
              <a:t>     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zh-CN" altLang="en-US" sz="2800">
                <a:solidFill>
                  <a:srgbClr val="FF0000"/>
                </a:solidFill>
                <a:highlight>
                  <a:srgbClr val="FFFF00"/>
                </a:highlight>
              </a:rPr>
              <a:t>從個人來說，聖徒是神的殿：</a:t>
            </a:r>
            <a:r>
              <a:rPr lang="zh-CN" altLang="en-US" sz="2800"/>
              <a:t>「這聖靈是從神而來，住在你們裏頭的」</a:t>
            </a:r>
            <a:r>
              <a:rPr lang="en-US" altLang="en-US" sz="2800"/>
              <a:t>(</a:t>
            </a:r>
            <a:r>
              <a:rPr lang="zh-CN" altLang="en-US" sz="2800"/>
              <a:t>林前六</a:t>
            </a:r>
            <a:r>
              <a:rPr lang="en-US" altLang="en-US" sz="2800"/>
              <a:t> 19)</a:t>
            </a:r>
            <a:r>
              <a:rPr lang="zh-CN" altLang="en-US" sz="2800">
                <a:highlight>
                  <a:srgbClr val="FFFF00"/>
                </a:highlight>
              </a:rPr>
              <a:t>。聖徒不重外面，重物質和禮儀，而靠耶穌的寶血潔淨，藉聖靈與神相交，永遠同住</a:t>
            </a:r>
            <a:r>
              <a:rPr lang="zh-CN" altLang="en-US" sz="2800"/>
              <a:t>。</a:t>
            </a:r>
            <a:endParaRPr lang="zh-CN" alt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609600" y="808990"/>
            <a:ext cx="7458075" cy="4864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 fontAlgn="b">
              <a:lnSpc>
                <a:spcPts val="1560"/>
              </a:lnSpc>
              <a:spcBef>
                <a:spcPts val="1400"/>
              </a:spcBef>
              <a:spcAft>
                <a:spcPts val="100"/>
              </a:spcAft>
            </a:pPr>
            <a:r>
              <a:rPr lang="zh-CN" sz="2000" b="0" i="0">
                <a:solidFill>
                  <a:srgbClr val="1A0DAB"/>
                </a:solidFill>
                <a:latin typeface="Roboto"/>
                <a:ea typeface="SimSun" panose="02010600030101010101" pitchFamily="2" charset="-122"/>
              </a:rPr>
              <a:t>以下摘自：</a:t>
            </a:r>
            <a:r>
              <a:rPr lang="en-US" altLang="zh-CN" sz="2000" b="0" i="0">
                <a:solidFill>
                  <a:srgbClr val="1A0DAB"/>
                </a:solidFill>
                <a:latin typeface="Roboto"/>
                <a:ea typeface="SimSun" panose="02010600030101010101" pitchFamily="2" charset="-122"/>
              </a:rPr>
              <a:t>  </a:t>
            </a:r>
            <a:r>
              <a:rPr sz="2000" b="0" i="0">
                <a:solidFill>
                  <a:srgbClr val="1A0DAB"/>
                </a:solidFill>
                <a:latin typeface="Roboto"/>
                <a:ea typeface="Roboto"/>
                <a:hlinkClick r:id="rId1"/>
              </a:rPr>
              <a:t>列王紀上註解 黃迦勒 - ccbiblestudy.net</a:t>
            </a:r>
            <a:endParaRPr sz="2000" b="0" i="0">
              <a:solidFill>
                <a:srgbClr val="1A0DAB"/>
              </a:solidFill>
              <a:latin typeface="Roboto"/>
              <a:ea typeface="Roboto"/>
              <a:hlinkClick r:id="rId1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015" y="219075"/>
            <a:ext cx="11081385" cy="609600"/>
          </a:xfrm>
        </p:spPr>
        <p:txBody>
          <a:bodyPr/>
          <a:lstStyle/>
          <a:p>
            <a:br>
              <a:rPr lang="zh-CN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</a:br>
            <a:r>
              <a:rPr lang="en-US" altLang="zh-CN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個人反思</a:t>
            </a:r>
            <a:r>
              <a:rPr lang="en-US" altLang="zh-CN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&amp; </a:t>
            </a:r>
            <a:r>
              <a:rPr lang="zh-CN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教養智慧</a:t>
            </a:r>
            <a:r>
              <a:rPr lang="zh-CN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：</a:t>
            </a:r>
            <a:br>
              <a:rPr lang="zh-CN" altLang="en-US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</a:br>
            <a:endParaRPr lang="zh-CN" altLang="en-US" sz="2400" b="1" dirty="0">
              <a:solidFill>
                <a:schemeClr val="tx1"/>
              </a:solidFill>
              <a:highlight>
                <a:srgbClr val="FFFF00"/>
              </a:highlight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85850"/>
            <a:ext cx="10972800" cy="524446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180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1800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從個人來說，聖徒是神的殿：</a:t>
            </a:r>
            <a:endParaRPr lang="zh-CN" altLang="en-US" sz="1800">
              <a:solidFill>
                <a:srgbClr val="FF0000"/>
              </a:solidFill>
              <a:highlight>
                <a:srgbClr val="FFFF00"/>
              </a:highlight>
              <a:sym typeface="+mn-ea"/>
            </a:endParaRPr>
          </a:p>
          <a:p>
            <a:pPr marL="0" indent="0" algn="ctr">
              <a:buNone/>
            </a:pPr>
            <a:r>
              <a:rPr lang="zh-CN" altLang="en-US" sz="1800">
                <a:sym typeface="+mn-ea"/>
              </a:rPr>
              <a:t>「這聖靈是從神而來，住在你們裏頭的」</a:t>
            </a:r>
            <a:r>
              <a:rPr lang="en-US" altLang="en-US" sz="1800">
                <a:sym typeface="+mn-ea"/>
              </a:rPr>
              <a:t>(</a:t>
            </a:r>
            <a:r>
              <a:rPr lang="zh-CN" altLang="en-US" sz="1800">
                <a:sym typeface="+mn-ea"/>
              </a:rPr>
              <a:t>林前六</a:t>
            </a:r>
            <a:r>
              <a:rPr lang="en-US" altLang="en-US" sz="1800">
                <a:sym typeface="+mn-ea"/>
              </a:rPr>
              <a:t> 19)</a:t>
            </a:r>
            <a:r>
              <a:rPr lang="zh-CN" altLang="en-US" sz="1800">
                <a:highlight>
                  <a:srgbClr val="FFFF00"/>
                </a:highlight>
                <a:sym typeface="+mn-ea"/>
              </a:rPr>
              <a:t>。</a:t>
            </a:r>
            <a:endParaRPr lang="zh-CN" altLang="en-US" sz="1800">
              <a:highlight>
                <a:srgbClr val="FFFF00"/>
              </a:highlight>
              <a:sym typeface="+mn-ea"/>
            </a:endParaRPr>
          </a:p>
          <a:p>
            <a:pPr marL="0" indent="0" algn="ctr">
              <a:buNone/>
            </a:pPr>
            <a:r>
              <a:rPr lang="zh-CN" altLang="en-US" sz="1800">
                <a:highlight>
                  <a:srgbClr val="FFFF00"/>
                </a:highlight>
                <a:sym typeface="+mn-ea"/>
              </a:rPr>
              <a:t>聖徒不重外面，重物質和禮儀，</a:t>
            </a:r>
            <a:endParaRPr lang="zh-CN" altLang="en-US" sz="1800">
              <a:highlight>
                <a:srgbClr val="FFFF00"/>
              </a:highlight>
              <a:sym typeface="+mn-ea"/>
            </a:endParaRPr>
          </a:p>
          <a:p>
            <a:pPr marL="0" indent="0" algn="ctr">
              <a:buNone/>
            </a:pPr>
            <a:r>
              <a:rPr lang="zh-CN" altLang="en-US" sz="1800">
                <a:highlight>
                  <a:srgbClr val="FFFF00"/>
                </a:highlight>
                <a:sym typeface="+mn-ea"/>
              </a:rPr>
              <a:t>而靠耶穌的寶血潔淨，藉聖靈與神相交，永遠同住</a:t>
            </a:r>
            <a:r>
              <a:rPr lang="zh-CN" altLang="en-US" sz="1800">
                <a:sym typeface="+mn-ea"/>
              </a:rPr>
              <a:t>。</a:t>
            </a:r>
            <a:endParaRPr lang="zh-CN" altLang="en-US" sz="1800">
              <a:sym typeface="+mn-ea"/>
            </a:endParaRPr>
          </a:p>
          <a:p>
            <a:pPr marL="0" indent="0" algn="l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個人反思：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身爲信主、屬主的爸媽</a:t>
            </a:r>
            <a:r>
              <a:rPr lang="en-US" altLang="zh-CN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/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</a:rPr>
              <a:t>祖父母，您是否常思想自己是個蒙恩得救的聖徒呢？您時時感受聖靈的提醒與赦免嗎？您體會祂的寬恕與勸勉嗎？而您是否樂於聽從且順從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祂的吩咐、帶領、與折轉嗎？</a:t>
            </a:r>
            <a:endParaRPr lang="zh-CN" altLang="en-US" sz="2800" b="1" dirty="0">
              <a:latin typeface="DFKai-SB" panose="03000509000000000000" pitchFamily="65" charset="-120"/>
              <a:ea typeface="DFKai-SB" panose="03000509000000000000" pitchFamily="65" charset="-120"/>
              <a:sym typeface="+mn-ea"/>
            </a:endParaRPr>
          </a:p>
          <a:p>
            <a:pPr marL="0" indent="0" algn="l">
              <a:buNone/>
            </a:pPr>
            <a:endParaRPr lang="zh-CN" altLang="en-US" sz="2800" b="1" dirty="0">
              <a:latin typeface="DFKai-SB" panose="03000509000000000000" pitchFamily="65" charset="-120"/>
              <a:ea typeface="DFKai-SB" panose="03000509000000000000" pitchFamily="65" charset="-120"/>
              <a:sym typeface="+mn-ea"/>
            </a:endParaRPr>
          </a:p>
          <a:p>
            <a:pPr marL="0" indent="0" algn="l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教養智慧：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您的寶貝兒女</a:t>
            </a:r>
            <a:r>
              <a:rPr lang="en-US" altLang="zh-CN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/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孫輩，已是或將是大學生了，他</a:t>
            </a:r>
            <a:r>
              <a:rPr lang="en-US" altLang="zh-CN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/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她是聖徒嗎？您常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以溫和、敬重、關愛的心與行動，來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為他</a:t>
            </a:r>
            <a:r>
              <a:rPr lang="en-US" altLang="zh-CN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/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她的信主、聼主、跟隨主而禱告，並持續以貼切的愛的行動，</a:t>
            </a:r>
            <a:r>
              <a:rPr lang="zh-CN" altLang="en-US" sz="2800" b="1" dirty="0">
                <a:latin typeface="DFKai-SB" panose="03000509000000000000" pitchFamily="65" charset="-120"/>
                <a:ea typeface="DFKai-SB" panose="03000509000000000000" pitchFamily="65" charset="-120"/>
                <a:sym typeface="+mn-ea"/>
              </a:rPr>
              <a:t>來交托仰望嗎？</a:t>
            </a:r>
            <a:endParaRPr lang="zh-CN" altLang="en-US" sz="2800" b="1" dirty="0">
              <a:latin typeface="DFKai-SB" panose="03000509000000000000" pitchFamily="65" charset="-120"/>
              <a:ea typeface="DFKai-SB" panose="03000509000000000000" pitchFamily="65" charset="-120"/>
              <a:sym typeface="+mn-ea"/>
            </a:endParaRPr>
          </a:p>
          <a:p>
            <a:pPr marL="0" indent="0" algn="l">
              <a:buNone/>
            </a:pPr>
            <a:endParaRPr lang="zh-CN" altLang="en-US" sz="2800" b="1" dirty="0">
              <a:latin typeface="DFKai-SB" panose="03000509000000000000" pitchFamily="65" charset="-120"/>
              <a:ea typeface="DFKai-SB" panose="03000509000000000000" pitchFamily="65" charset="-12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5420" y="255270"/>
            <a:ext cx="5300980" cy="518160"/>
          </a:xfrm>
        </p:spPr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Roboto" panose="02000000000000000000" pitchFamily="2" charset="0"/>
                <a:sym typeface="+mn-ea"/>
              </a:rPr>
              <a:t>Solomon's Temple 3D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165" y="888365"/>
            <a:ext cx="5723255" cy="5081270"/>
          </a:xfrm>
        </p:spPr>
        <p:txBody>
          <a:bodyPr/>
          <a:lstStyle/>
          <a:p>
            <a:r>
              <a:rPr lang="zh-CN" altLang="en-US" dirty="0"/>
              <a:t>默想</a:t>
            </a:r>
            <a:r>
              <a:rPr lang="en-US" altLang="zh-CN" dirty="0"/>
              <a:t>/</a:t>
            </a:r>
            <a:r>
              <a:rPr lang="zh-CN" altLang="en-US" dirty="0"/>
              <a:t>敬拜詩歌：</a:t>
            </a:r>
            <a:endParaRPr lang="zh-CN" altLang="en-US" dirty="0"/>
          </a:p>
          <a:p>
            <a:r>
              <a:rPr lang="en-US" altLang="en-US"/>
              <a:t>https://www.youtube.com/watch?v=QS7MvTvNXEA</a:t>
            </a:r>
            <a:endParaRPr lang="en-US" altLang="en-US"/>
          </a:p>
          <a:p>
            <a:r>
              <a:rPr lang="zh-CN" altLang="en-US"/>
              <a:t>榮美聖殿</a:t>
            </a:r>
            <a:r>
              <a:rPr lang="en-US" altLang="en-US"/>
              <a:t> Into Your Temple</a:t>
            </a:r>
            <a:r>
              <a:rPr lang="zh-CN" altLang="en-US"/>
              <a:t>（生命河敬拜讚美系列</a:t>
            </a:r>
            <a:r>
              <a:rPr lang="en-US" altLang="en-US"/>
              <a:t> 8</a:t>
            </a:r>
            <a:r>
              <a:rPr lang="zh-CN" altLang="en-US"/>
              <a:t>「</a:t>
            </a:r>
            <a:r>
              <a:rPr lang="en-US" altLang="en-US"/>
              <a:t>Shekinah</a:t>
            </a:r>
            <a:r>
              <a:rPr lang="zh-CN" altLang="en-US"/>
              <a:t>榮耀同在」</a:t>
            </a:r>
            <a:r>
              <a:rPr lang="en-US" altLang="en-US"/>
              <a:t>) </a:t>
            </a:r>
            <a:r>
              <a:rPr lang="zh-CN" altLang="en-US"/>
              <a:t>小組敬拜用</a:t>
            </a:r>
            <a:endParaRPr lang="zh-CN" altLang="en-US"/>
          </a:p>
          <a:p>
            <a:r>
              <a:rPr lang="zh-CN" altLang="en-US"/>
              <a:t>生命河</a:t>
            </a:r>
            <a:r>
              <a:rPr lang="en-US" altLang="en-US"/>
              <a:t> ROLCCmedia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1028" name="Picture 4" descr="所羅門王建造聖殿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240" y="773430"/>
            <a:ext cx="4808855" cy="569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1802</Words>
  <Application>WPS Presentation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DFKai-SB</vt:lpstr>
      <vt:lpstr>MingLiU-ExtB</vt:lpstr>
      <vt:lpstr>Roboto</vt:lpstr>
      <vt:lpstr>Times New Roman</vt:lpstr>
      <vt:lpstr>Roboto</vt:lpstr>
      <vt:lpstr>Helvetica Neue</vt:lpstr>
      <vt:lpstr>Microsoft YaHei</vt:lpstr>
      <vt:lpstr>Arial Unicode MS</vt:lpstr>
      <vt:lpstr>Calibri</vt:lpstr>
      <vt:lpstr>MS Gothic</vt:lpstr>
      <vt:lpstr>Orange Waves</vt:lpstr>
      <vt:lpstr>列王紀上 第六章14-28節-1</vt:lpstr>
      <vt:lpstr>列王紀上 6:14-28 12/11 S</vt:lpstr>
      <vt:lpstr>Solomon's Temple 3D</vt:lpstr>
      <vt:lpstr>所羅門聖殿</vt:lpstr>
      <vt:lpstr>所羅門聖殿</vt:lpstr>
      <vt:lpstr>PowerPoint 演示文稿</vt:lpstr>
      <vt:lpstr>經文釋意：1.聖殿的屬靈意義</vt:lpstr>
      <vt:lpstr>  個人反思 &amp; 教養智慧： </vt:lpstr>
      <vt:lpstr>Solomon's Temple 3D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約書亞記四章19-24節</dc:title>
  <dc:creator>STEVE LIN</dc:creator>
  <cp:lastModifiedBy>Betty Lu</cp:lastModifiedBy>
  <cp:revision>149</cp:revision>
  <dcterms:created xsi:type="dcterms:W3CDTF">2024-01-10T14:09:00Z</dcterms:created>
  <dcterms:modified xsi:type="dcterms:W3CDTF">2024-12-12T12:53:45Z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5AD9887E9F1D4C108E6D22449321744C_13</vt:lpwstr>
  </property>
  <property fmtid="{D5CDD505-2E9C-101B-9397-08002B2CF9AE}" pid="3" name="KSOProductBuildVer">
    <vt:lpwstr>1033-12.2.0.19307</vt:lpwstr>
  </property>
</Properties>
</file>