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1684" r:id="rId4"/>
    <p:sldId id="1686" r:id="rId5"/>
    <p:sldId id="1687" r:id="rId6"/>
    <p:sldId id="1688" r:id="rId8"/>
    <p:sldId id="1709" r:id="rId9"/>
    <p:sldId id="1725" r:id="rId10"/>
    <p:sldId id="1727" r:id="rId11"/>
    <p:sldId id="1693" r:id="rId12"/>
    <p:sldId id="169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86" d="100"/>
          <a:sy n="86" d="100"/>
        </p:scale>
        <p:origin x="51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a:t>Click to edit Master title style</a:t>
            </a:r>
            <a:endParaRPr lang="en-US" altLang="zh-CN" noProof="0"/>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a:t>Click to edit Master subtitle style</a:t>
            </a:r>
            <a:endParaRPr lang="en-US" altLang="zh-CN" noProof="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p:txBody>
          <a:bodyPr wrap="square" lIns="0" tIns="0" rIns="0" bIns="0">
            <a:normAutofit/>
          </a:bodyPr>
          <a:lstStyle>
            <a:lvl1pPr algn="l" fontAlgn="base">
              <a:defRPr sz="3200">
                <a:solidFill>
                  <a:schemeClr val="tx1">
                    <a:lumMod val="85000"/>
                    <a:lumOff val="15000"/>
                  </a:schemeClr>
                </a:solidFill>
                <a:latin typeface="Arial" panose="020B0604020202020204" pitchFamily="34" charset="0"/>
                <a:sym typeface="Arial" panose="020B0604020202020204" pitchFamily="34" charset="0"/>
              </a:defRPr>
            </a:lvl1pPr>
          </a:lstStyle>
          <a:p>
            <a:r>
              <a:rPr lang="en-US"/>
              <a:t>Click to add title</a:t>
            </a:r>
            <a:endParaRPr lang="en-US"/>
          </a:p>
        </p:txBody>
      </p:sp>
      <p:sp>
        <p:nvSpPr>
          <p:cNvPr id="3" name="日期占位符 2"/>
          <p:cNvSpPr>
            <a:spLocks noGrp="1"/>
          </p:cNvSpPr>
          <p:nvPr>
            <p:ph type="dt" sz="half" idx="10"/>
            <p:custDataLst>
              <p:tags r:id="rId3"/>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4" name="页脚占位符 3"/>
          <p:cNvSpPr>
            <a:spLocks noGrp="1"/>
          </p:cNvSpPr>
          <p:nvPr>
            <p:ph type="ftr" sz="quarter" idx="11"/>
            <p:custDataLst>
              <p:tags r:id="rId4"/>
            </p:custDataLst>
          </p:nvPr>
        </p:nvSpPr>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5" name="灯片编号占位符 4"/>
          <p:cNvSpPr>
            <a:spLocks noGrp="1"/>
          </p:cNvSpPr>
          <p:nvPr>
            <p:ph type="sldNum" sz="quarter" idx="12"/>
            <p:custDataLst>
              <p:tags r:id="rId5"/>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fld id="{49AE70B2-8BF9-45C0-BB95-33D1B9D3A854}" type="slidenum">
              <a:rPr lang="en-US" smtClean="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Text Placeholder 2"/>
          <p:cNvSpPr>
            <a:spLocks noGrp="1"/>
          </p:cNvSpPr>
          <p:nvPr>
            <p:ph type="body"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2.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p:cNvPicPr>
          <p:nvPr/>
        </p:nvPicPr>
        <p:blipFill>
          <a:blip r:embed="rId14"/>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jpeg"/><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4205" y="621030"/>
            <a:ext cx="10942955" cy="1717040"/>
          </a:xfrm>
        </p:spPr>
        <p:txBody>
          <a:bodyPr/>
          <a:lstStyle/>
          <a:p>
            <a:pPr algn="ctr"/>
            <a:r>
              <a:rPr lang="zh-CN" altLang="en-US" sz="5400" dirty="0"/>
              <a:t>列王紀上 第章八</a:t>
            </a:r>
            <a:r>
              <a:rPr lang="en-US" altLang="zh-CN" sz="5400" dirty="0"/>
              <a:t>1-11</a:t>
            </a:r>
            <a:r>
              <a:rPr lang="zh-CN" altLang="en-US" sz="5400" dirty="0"/>
              <a:t>節</a:t>
            </a:r>
            <a:endParaRPr lang="en-US" altLang="zh-CN" sz="5400" dirty="0"/>
          </a:p>
        </p:txBody>
      </p:sp>
      <p:sp>
        <p:nvSpPr>
          <p:cNvPr id="3" name="Subtitle 2"/>
          <p:cNvSpPr>
            <a:spLocks noGrp="1"/>
          </p:cNvSpPr>
          <p:nvPr>
            <p:ph type="subTitle" idx="1"/>
          </p:nvPr>
        </p:nvSpPr>
        <p:spPr>
          <a:xfrm>
            <a:off x="3870960" y="3523615"/>
            <a:ext cx="4448810" cy="2465705"/>
          </a:xfrm>
        </p:spPr>
        <p:txBody>
          <a:bodyPr/>
          <a:lstStyle/>
          <a:p>
            <a:pPr algn="ctr"/>
            <a:r>
              <a:rPr lang="en-US" dirty="0">
                <a:sym typeface="+mn-ea"/>
              </a:rPr>
              <a:t>ACCC</a:t>
            </a:r>
            <a:endParaRPr lang="en-US" dirty="0">
              <a:solidFill>
                <a:schemeClr val="tx1"/>
              </a:solidFill>
            </a:endParaRPr>
          </a:p>
          <a:p>
            <a:pPr algn="ctr"/>
            <a:r>
              <a:rPr lang="zh-CN" dirty="0">
                <a:sym typeface="+mn-ea"/>
              </a:rPr>
              <a:t>早禱靈修</a:t>
            </a:r>
            <a:endParaRPr lang="zh-CN" dirty="0">
              <a:solidFill>
                <a:schemeClr val="tx1"/>
              </a:solidFill>
              <a:sym typeface="+mn-ea"/>
            </a:endParaRPr>
          </a:p>
          <a:p>
            <a:pPr algn="ctr"/>
            <a:r>
              <a:rPr lang="zh-CN" altLang="en-US" dirty="0">
                <a:sym typeface="+mn-ea"/>
              </a:rPr>
              <a:t>王淑雲</a:t>
            </a:r>
            <a:r>
              <a:rPr lang="en-US" altLang="zh-CN" dirty="0">
                <a:sym typeface="+mn-ea"/>
              </a:rPr>
              <a:t>DD</a:t>
            </a:r>
            <a:r>
              <a:rPr lang="zh-CN" altLang="en-US" dirty="0">
                <a:sym typeface="+mn-ea"/>
              </a:rPr>
              <a:t>分享</a:t>
            </a:r>
            <a:endParaRPr lang="en-US" dirty="0">
              <a:solidFill>
                <a:schemeClr val="tx1"/>
              </a:solidFill>
            </a:endParaRPr>
          </a:p>
          <a:p>
            <a:pPr algn="ctr"/>
            <a:r>
              <a:rPr lang="en-US" dirty="0">
                <a:sym typeface="+mn-ea"/>
              </a:rPr>
              <a:t>12-20-2024</a:t>
            </a:r>
            <a:endParaRPr lang="en-US" dirty="0"/>
          </a:p>
        </p:txBody>
      </p:sp>
      <p:sp>
        <p:nvSpPr>
          <p:cNvPr id="8" name="Text Box 7"/>
          <p:cNvSpPr txBox="1"/>
          <p:nvPr/>
        </p:nvSpPr>
        <p:spPr>
          <a:xfrm>
            <a:off x="876300" y="2642235"/>
            <a:ext cx="4064000" cy="368300"/>
          </a:xfrm>
          <a:prstGeom prst="rect">
            <a:avLst/>
          </a:prstGeom>
          <a:noFill/>
        </p:spPr>
        <p:txBody>
          <a:bodyPr wrap="square" rtlCol="0">
            <a:spAutoFit/>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p>
            <a:endParaRPr lang="en-US"/>
          </a:p>
        </p:txBody>
      </p:sp>
      <p:sp>
        <p:nvSpPr>
          <p:cNvPr id="3" name="Content Placeholder 2"/>
          <p:cNvSpPr>
            <a:spLocks noGrp="1"/>
          </p:cNvSpPr>
          <p:nvPr>
            <p:ph sz="half" idx="1"/>
          </p:nvPr>
        </p:nvSpPr>
        <p:spPr>
          <a:xfrm>
            <a:off x="792480" y="2139950"/>
            <a:ext cx="5384800" cy="3591560"/>
          </a:xfrm>
        </p:spPr>
        <p:txBody>
          <a:bodyPr/>
          <a:lstStyle/>
          <a:p>
            <a:pPr marL="0" indent="0" algn="ctr">
              <a:buNone/>
            </a:pPr>
            <a:r>
              <a:rPr lang="zh-CN" altLang="en-US" sz="3600"/>
              <a:t>默想詩歌：</a:t>
            </a:r>
            <a:endParaRPr lang="zh-CN" altLang="en-US" sz="3600"/>
          </a:p>
          <a:p>
            <a:pPr marL="0" indent="0" algn="ctr">
              <a:buNone/>
            </a:pPr>
            <a:r>
              <a:rPr lang="en-US" altLang="en-US" sz="3600"/>
              <a:t>https://www.youtube.com/watch?v=2WQ6DqiR_2k</a:t>
            </a:r>
            <a:endParaRPr lang="en-US" altLang="en-US" sz="3600"/>
          </a:p>
          <a:p>
            <a:pPr marL="0" indent="0" algn="ctr">
              <a:buNone/>
            </a:pPr>
            <a:r>
              <a:rPr lang="zh-CN" altLang="en-US" sz="3600"/>
              <a:t>詩歌</a:t>
            </a:r>
            <a:r>
              <a:rPr lang="en-US" altLang="en-US" sz="3600"/>
              <a:t>ShiGe-</a:t>
            </a:r>
            <a:r>
              <a:rPr lang="zh-CN" altLang="en-US" sz="3600"/>
              <a:t>約櫃（歌詞）</a:t>
            </a:r>
            <a:endParaRPr lang="zh-CN" altLang="en-US" sz="3600"/>
          </a:p>
          <a:p>
            <a:pPr marL="0" indent="0" algn="ctr">
              <a:buNone/>
            </a:pPr>
            <a:endParaRPr lang="en-US" altLang="en-US" sz="3600"/>
          </a:p>
        </p:txBody>
      </p:sp>
      <p:pic>
        <p:nvPicPr>
          <p:cNvPr id="10" name="Content Placeholder 9"/>
          <p:cNvPicPr>
            <a:picLocks noGrp="1" noChangeAspect="1"/>
          </p:cNvPicPr>
          <p:nvPr>
            <p:ph sz="half" idx="2"/>
          </p:nvPr>
        </p:nvPicPr>
        <p:blipFill>
          <a:blip r:embed="rId1"/>
          <a:stretch>
            <a:fillRect/>
          </a:stretch>
        </p:blipFill>
        <p:spPr>
          <a:xfrm>
            <a:off x="6573520" y="1583690"/>
            <a:ext cx="5008880" cy="4225925"/>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5440" y="96520"/>
            <a:ext cx="5513705" cy="776605"/>
          </a:xfrm>
        </p:spPr>
        <p:txBody>
          <a:bodyPr/>
          <a:lstStyle/>
          <a:p>
            <a:pPr algn="ctr"/>
            <a:br>
              <a:rPr lang="zh-CN" altLang="en-US" dirty="0">
                <a:sym typeface="+mn-ea"/>
              </a:rPr>
            </a:br>
            <a:r>
              <a:rPr lang="zh-CN" altLang="en-US" dirty="0">
                <a:sym typeface="+mn-ea"/>
              </a:rPr>
              <a:t>列王紀上第八章</a:t>
            </a:r>
            <a:r>
              <a:rPr lang="en-US" altLang="zh-CN" dirty="0">
                <a:sym typeface="+mn-ea"/>
              </a:rPr>
              <a:t>1-11</a:t>
            </a:r>
            <a:r>
              <a:rPr lang="zh-CN" altLang="en-US" dirty="0">
                <a:sym typeface="+mn-ea"/>
              </a:rPr>
              <a:t>節</a:t>
            </a:r>
            <a:br>
              <a:rPr lang="zh-CN" altLang="en-US" dirty="0">
                <a:sym typeface="+mn-ea"/>
              </a:rPr>
            </a:br>
            <a:endParaRPr lang="zh-CN" altLang="en-US" sz="1800" dirty="0">
              <a:sym typeface="+mn-ea"/>
            </a:endParaRPr>
          </a:p>
        </p:txBody>
      </p:sp>
      <p:sp>
        <p:nvSpPr>
          <p:cNvPr id="3" name="Content Placeholder 2"/>
          <p:cNvSpPr>
            <a:spLocks noGrp="1"/>
          </p:cNvSpPr>
          <p:nvPr>
            <p:ph sz="half" idx="1"/>
          </p:nvPr>
        </p:nvSpPr>
        <p:spPr>
          <a:xfrm>
            <a:off x="1095375" y="1527810"/>
            <a:ext cx="9553575" cy="2475230"/>
          </a:xfrm>
        </p:spPr>
        <p:txBody>
          <a:bodyPr/>
          <a:lstStyle/>
          <a:p>
            <a:pPr marL="0" indent="0">
              <a:buNone/>
            </a:pPr>
            <a:endParaRPr lang="en-US" altLang="zh-CN" dirty="0"/>
          </a:p>
          <a:p>
            <a:pPr marL="0" indent="0" algn="ctr">
              <a:buNone/>
            </a:pPr>
            <a:r>
              <a:rPr lang="zh-CN" altLang="en-US" dirty="0"/>
              <a:t>內容綱要</a:t>
            </a:r>
            <a:r>
              <a:rPr lang="en-US" altLang="zh-CN" dirty="0"/>
              <a:t> </a:t>
            </a:r>
            <a:endParaRPr lang="zh-CN" altLang="en-US" dirty="0"/>
          </a:p>
          <a:p>
            <a:pPr marL="0" indent="0" algn="ctr">
              <a:buNone/>
            </a:pPr>
            <a:r>
              <a:rPr lang="en-US" altLang="zh-CN" dirty="0"/>
              <a:t>【</a:t>
            </a:r>
            <a:r>
              <a:rPr lang="zh-CN" altLang="en-US" dirty="0"/>
              <a:t>約櫃運入聖殿】</a:t>
            </a:r>
            <a:endParaRPr lang="zh-CN" altLang="en-US" dirty="0"/>
          </a:p>
          <a:p>
            <a:pPr marL="914400" lvl="2" indent="0" algn="ctr">
              <a:buNone/>
            </a:pPr>
            <a:r>
              <a:rPr lang="zh-CN" altLang="en-US" sz="3600" dirty="0"/>
              <a:t>搬運並安放約櫃於至聖所</a:t>
            </a:r>
            <a:r>
              <a:rPr lang="en-US" altLang="en-US" sz="3600" dirty="0"/>
              <a:t>(1~11</a:t>
            </a:r>
            <a:r>
              <a:rPr lang="zh-CN" altLang="en-US" sz="3600" dirty="0"/>
              <a:t>節</a:t>
            </a:r>
            <a:r>
              <a:rPr lang="en-US" altLang="en-US" sz="3600" dirty="0"/>
              <a:t>)</a:t>
            </a:r>
            <a:endParaRPr lang="en-US" altLang="en-US" sz="3600" dirty="0"/>
          </a:p>
        </p:txBody>
      </p:sp>
      <p:sp>
        <p:nvSpPr>
          <p:cNvPr id="4" name="Text Box 3"/>
          <p:cNvSpPr txBox="1"/>
          <p:nvPr/>
        </p:nvSpPr>
        <p:spPr>
          <a:xfrm>
            <a:off x="3163570" y="1031875"/>
            <a:ext cx="3877945" cy="337185"/>
          </a:xfrm>
          <a:prstGeom prst="rect">
            <a:avLst/>
          </a:prstGeom>
          <a:noFill/>
        </p:spPr>
        <p:txBody>
          <a:bodyPr wrap="square" rtlCol="0" anchor="t">
            <a:spAutoFit/>
          </a:bodyPr>
          <a:lstStyle/>
          <a:p>
            <a:pPr marL="0" indent="0" algn="ctr">
              <a:buNone/>
            </a:pPr>
            <a:r>
              <a:rPr lang="zh-CN" altLang="en-US" sz="1600">
                <a:sym typeface="+mn-ea"/>
              </a:rPr>
              <a:t>摘自（</a:t>
            </a:r>
            <a:r>
              <a:rPr lang="en-US" altLang="en-US" sz="1600">
                <a:sym typeface="+mn-ea"/>
              </a:rPr>
              <a:t>11BT01 </a:t>
            </a:r>
            <a:r>
              <a:rPr lang="zh-CN" altLang="en-US" sz="1600">
                <a:sym typeface="+mn-ea"/>
              </a:rPr>
              <a:t>列王紀上註解（黃迦勒）</a:t>
            </a:r>
            <a:endParaRPr lang="zh-CN" altLang="en-US" sz="1600">
              <a:sym typeface="+mn-ea"/>
            </a:endParaRPr>
          </a:p>
        </p:txBody>
      </p:sp>
      <p:sp>
        <p:nvSpPr>
          <p:cNvPr id="5" name="Text Box 4"/>
          <p:cNvSpPr txBox="1"/>
          <p:nvPr/>
        </p:nvSpPr>
        <p:spPr>
          <a:xfrm>
            <a:off x="3146425" y="4557395"/>
            <a:ext cx="5252720" cy="829945"/>
          </a:xfrm>
          <a:prstGeom prst="rect">
            <a:avLst/>
          </a:prstGeom>
        </p:spPr>
        <p:txBody>
          <a:bodyPr wrap="square">
            <a:spAutoFit/>
          </a:bodyPr>
          <a:lstStyle/>
          <a:p>
            <a:pPr marL="0" indent="0" algn="ctr">
              <a:spcBef>
                <a:spcPct val="0"/>
              </a:spcBef>
              <a:spcAft>
                <a:spcPct val="0"/>
              </a:spcAft>
            </a:pPr>
            <a:r>
              <a:rPr lang="zh-CN" sz="1600" b="1" i="0">
                <a:solidFill>
                  <a:srgbClr val="0F0F0F"/>
                </a:solidFill>
                <a:latin typeface="Roboto"/>
                <a:ea typeface="Roboto"/>
              </a:rPr>
              <a:t>推薦聆聽：</a:t>
            </a:r>
            <a:r>
              <a:rPr lang="en-US" altLang="en-US" sz="1600" b="1" i="0">
                <a:solidFill>
                  <a:srgbClr val="0F0F0F"/>
                </a:solidFill>
                <a:latin typeface="Roboto"/>
                <a:ea typeface="Roboto"/>
              </a:rPr>
              <a:t>https://www.youtube.com/live/9B_2uzjPGJc</a:t>
            </a:r>
            <a:endParaRPr lang="en-US" altLang="en-US" sz="1600" b="1" i="0">
              <a:solidFill>
                <a:srgbClr val="0F0F0F"/>
              </a:solidFill>
              <a:latin typeface="Roboto"/>
              <a:ea typeface="Roboto"/>
            </a:endParaRPr>
          </a:p>
          <a:p>
            <a:pPr marL="0" indent="0" algn="ctr">
              <a:spcBef>
                <a:spcPct val="0"/>
              </a:spcBef>
              <a:spcAft>
                <a:spcPct val="0"/>
              </a:spcAft>
            </a:pPr>
            <a:r>
              <a:rPr sz="1600" b="1" i="0">
                <a:solidFill>
                  <a:srgbClr val="0F0F0F"/>
                </a:solidFill>
                <a:latin typeface="Roboto"/>
                <a:ea typeface="Roboto"/>
              </a:rPr>
              <a:t>2024-04-18【清晨 QT 敬拜禱告時刻】抬神約櫃進入神的殿中充滿榮光〔列王紀上EP18〕</a:t>
            </a:r>
            <a:endParaRPr sz="1600" b="1" i="0">
              <a:solidFill>
                <a:srgbClr val="0F0F0F"/>
              </a:solidFill>
              <a:latin typeface="Roboto"/>
              <a:ea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custDataLst>
              <p:tags r:id="rId1"/>
            </p:custDataLst>
          </p:nvPr>
        </p:nvGraphicFramePr>
        <p:xfrm>
          <a:off x="308610" y="250825"/>
          <a:ext cx="10972800" cy="5821045"/>
        </p:xfrm>
        <a:graphic>
          <a:graphicData uri="http://schemas.openxmlformats.org/drawingml/2006/table">
            <a:tbl>
              <a:tblPr firstRow="1" bandRow="1">
                <a:tableStyleId>{5C22544A-7EE6-4342-B048-85BDC9FD1C3A}</a:tableStyleId>
              </a:tblPr>
              <a:tblGrid>
                <a:gridCol w="8466455"/>
                <a:gridCol w="2506345"/>
              </a:tblGrid>
              <a:tr h="501650">
                <a:tc>
                  <a:txBody>
                    <a:bodyPr/>
                    <a:lstStyle/>
                    <a:p>
                      <a:pPr>
                        <a:buNone/>
                      </a:pPr>
                      <a:r>
                        <a:rPr lang="zh-CN" altLang="en-US" sz="2400">
                          <a:solidFill>
                            <a:schemeClr val="bg1"/>
                          </a:solidFill>
                          <a:sym typeface="+mn-ea"/>
                        </a:rPr>
                        <a:t>閲讀經文：</a:t>
                      </a:r>
                      <a:r>
                        <a:rPr lang="zh-CN" altLang="en-US" sz="2400">
                          <a:solidFill>
                            <a:schemeClr val="tx1"/>
                          </a:solidFill>
                          <a:sym typeface="+mn-ea"/>
                        </a:rPr>
                        <a:t>王上</a:t>
                      </a:r>
                      <a:r>
                        <a:rPr lang="en-US" altLang="zh-CN" sz="2400">
                          <a:solidFill>
                            <a:schemeClr val="tx1"/>
                          </a:solidFill>
                          <a:sym typeface="+mn-ea"/>
                        </a:rPr>
                        <a:t>8: 1-11--  </a:t>
                      </a:r>
                      <a:r>
                        <a:rPr lang="zh-CN" altLang="en-US" sz="2400">
                          <a:sym typeface="+mn-ea"/>
                        </a:rPr>
                        <a:t>所羅門</a:t>
                      </a:r>
                      <a:endParaRPr lang="en-US" altLang="zh-CN" sz="2400">
                        <a:solidFill>
                          <a:schemeClr val="tx1"/>
                        </a:solidFill>
                        <a:sym typeface="+mn-ea"/>
                      </a:endParaRPr>
                    </a:p>
                  </a:txBody>
                  <a:tcPr/>
                </a:tc>
                <a:tc>
                  <a:txBody>
                    <a:bodyPr/>
                    <a:lstStyle/>
                    <a:p>
                      <a:pPr algn="ctr">
                        <a:buNone/>
                      </a:pPr>
                      <a:r>
                        <a:rPr lang="zh-CN" altLang="en-US" sz="2400">
                          <a:solidFill>
                            <a:schemeClr val="bg1"/>
                          </a:solidFill>
                          <a:sym typeface="+mn-ea"/>
                        </a:rPr>
                        <a:t>原文字義</a:t>
                      </a:r>
                      <a:r>
                        <a:rPr lang="en-US" altLang="zh-CN" sz="2400">
                          <a:solidFill>
                            <a:schemeClr val="bg1"/>
                          </a:solidFill>
                          <a:sym typeface="+mn-ea"/>
                        </a:rPr>
                        <a:t> </a:t>
                      </a:r>
                      <a:endParaRPr lang="zh-CN" altLang="en-US" sz="2400">
                        <a:solidFill>
                          <a:schemeClr val="bg1"/>
                        </a:solidFill>
                        <a:sym typeface="+mn-ea"/>
                      </a:endParaRPr>
                    </a:p>
                  </a:txBody>
                  <a:tcPr/>
                </a:tc>
              </a:tr>
              <a:tr h="5319395">
                <a:tc>
                  <a:txBody>
                    <a:bodyPr/>
                    <a:lstStyle/>
                    <a:p>
                      <a:pPr marL="770255" indent="-770255" algn="l" defTabSz="914400">
                        <a:lnSpc>
                          <a:spcPct val="100000"/>
                        </a:lnSpc>
                        <a:spcBef>
                          <a:spcPts val="0"/>
                        </a:spcBef>
                        <a:spcAft>
                          <a:spcPts val="0"/>
                        </a:spcAft>
                        <a:buNone/>
                        <a:tabLst>
                          <a:tab pos="685800" algn="l"/>
                        </a:tabLst>
                      </a:pPr>
                      <a:endParaRPr lang="zh-CN" altLang="en-US" sz="2400"/>
                    </a:p>
                  </a:txBody>
                  <a:tcPr/>
                </a:tc>
                <a:tc>
                  <a:txBody>
                    <a:bodyPr/>
                    <a:lstStyle/>
                    <a:p>
                      <a:pPr>
                        <a:buNone/>
                      </a:pPr>
                      <a:r>
                        <a:rPr lang="zh-CN" altLang="en-US" sz="1800" dirty="0">
                          <a:sym typeface="+mn-ea"/>
                        </a:rPr>
                        <a:t>「</a:t>
                      </a:r>
                      <a:r>
                        <a:rPr lang="zh-CN" altLang="en-US" sz="1800" b="1" dirty="0">
                          <a:solidFill>
                            <a:srgbClr val="00B050"/>
                          </a:solidFill>
                          <a:sym typeface="+mn-ea"/>
                        </a:rPr>
                        <a:t>招聚</a:t>
                      </a:r>
                      <a:r>
                        <a:rPr lang="zh-CN" altLang="en-US" sz="1800" dirty="0">
                          <a:sym typeface="+mn-ea"/>
                        </a:rPr>
                        <a:t>」聚集，集合；</a:t>
                      </a:r>
                      <a:endParaRPr lang="zh-CN" altLang="en-US" sz="1800" dirty="0">
                        <a:sym typeface="+mn-ea"/>
                      </a:endParaRPr>
                    </a:p>
                    <a:p>
                      <a:pPr>
                        <a:buNone/>
                      </a:pPr>
                      <a:r>
                        <a:rPr lang="zh-CN" altLang="en-US" sz="1800" dirty="0">
                          <a:sym typeface="+mn-ea"/>
                        </a:rPr>
                        <a:t>「</a:t>
                      </a:r>
                      <a:r>
                        <a:rPr lang="zh-CN" altLang="en-US" sz="1800" b="1" dirty="0">
                          <a:solidFill>
                            <a:srgbClr val="00B050"/>
                          </a:solidFill>
                          <a:sym typeface="+mn-ea"/>
                        </a:rPr>
                        <a:t>錫安</a:t>
                      </a:r>
                      <a:r>
                        <a:rPr lang="zh-CN" altLang="en-US" sz="1800" dirty="0">
                          <a:sym typeface="+mn-ea"/>
                        </a:rPr>
                        <a:t>」乾枯之地。</a:t>
                      </a:r>
                      <a:endParaRPr lang="zh-CN" altLang="en-US" sz="1800" dirty="0">
                        <a:sym typeface="+mn-ea"/>
                      </a:endParaRPr>
                    </a:p>
                    <a:p>
                      <a:pPr>
                        <a:buNone/>
                      </a:pPr>
                      <a:endParaRPr lang="zh-CN" altLang="en-US" sz="1800" b="1" dirty="0">
                        <a:solidFill>
                          <a:schemeClr val="tx1"/>
                        </a:solidFill>
                        <a:sym typeface="+mn-ea"/>
                      </a:endParaRPr>
                    </a:p>
                    <a:p>
                      <a:pPr>
                        <a:buNone/>
                      </a:pPr>
                      <a:endParaRPr lang="zh-CN" altLang="en-US" sz="1800" b="1" dirty="0">
                        <a:solidFill>
                          <a:schemeClr val="tx1"/>
                        </a:solidFill>
                        <a:sym typeface="+mn-ea"/>
                      </a:endParaRPr>
                    </a:p>
                    <a:p>
                      <a:pPr>
                        <a:buNone/>
                      </a:pPr>
                      <a:r>
                        <a:rPr lang="zh-CN" altLang="en-US" sz="1800" b="1" dirty="0">
                          <a:solidFill>
                            <a:srgbClr val="00B050"/>
                          </a:solidFill>
                          <a:sym typeface="+mn-ea"/>
                        </a:rPr>
                        <a:t>「以他念」</a:t>
                      </a:r>
                      <a:r>
                        <a:rPr lang="zh-CN" altLang="en-US" sz="1800" dirty="0">
                          <a:solidFill>
                            <a:schemeClr val="tx1"/>
                          </a:solidFill>
                          <a:sym typeface="+mn-ea"/>
                        </a:rPr>
                        <a:t>永久的。</a:t>
                      </a:r>
                      <a:endParaRPr lang="zh-CN" altLang="en-US" sz="1800" dirty="0">
                        <a:solidFill>
                          <a:srgbClr val="00B050"/>
                        </a:solidFill>
                      </a:endParaRPr>
                    </a:p>
                    <a:p>
                      <a:pPr>
                        <a:buNone/>
                      </a:pPr>
                      <a:endParaRPr lang="zh-CN" altLang="en-US" sz="1800" b="1" dirty="0">
                        <a:solidFill>
                          <a:schemeClr val="tx1"/>
                        </a:solidFill>
                        <a:sym typeface="+mn-ea"/>
                      </a:endParaRPr>
                    </a:p>
                    <a:p>
                      <a:pPr>
                        <a:buNone/>
                      </a:pPr>
                      <a:endParaRPr lang="zh-CN" altLang="en-US" sz="1800" b="1" dirty="0">
                        <a:solidFill>
                          <a:schemeClr val="tx1"/>
                        </a:solidFill>
                        <a:sym typeface="+mn-ea"/>
                      </a:endParaRPr>
                    </a:p>
                    <a:p>
                      <a:pPr>
                        <a:buNone/>
                      </a:pPr>
                      <a:endParaRPr lang="zh-CN" altLang="en-US" sz="1800" b="1" dirty="0">
                        <a:solidFill>
                          <a:schemeClr val="tx1"/>
                        </a:solidFill>
                        <a:sym typeface="+mn-ea"/>
                      </a:endParaRPr>
                    </a:p>
                    <a:p>
                      <a:pPr>
                        <a:buNone/>
                      </a:pPr>
                      <a:r>
                        <a:rPr lang="zh-CN" altLang="en-US" sz="1800" dirty="0">
                          <a:solidFill>
                            <a:srgbClr val="00B050"/>
                          </a:solidFill>
                          <a:sym typeface="+mn-ea"/>
                        </a:rPr>
                        <a:t>「</a:t>
                      </a:r>
                      <a:r>
                        <a:rPr lang="zh-CN" altLang="en-US" sz="1800" b="1" dirty="0">
                          <a:solidFill>
                            <a:srgbClr val="00B050"/>
                          </a:solidFill>
                          <a:sym typeface="+mn-ea"/>
                        </a:rPr>
                        <a:t>抬起</a:t>
                      </a:r>
                      <a:r>
                        <a:rPr lang="zh-CN" altLang="en-US" sz="1800" dirty="0">
                          <a:solidFill>
                            <a:srgbClr val="00B050"/>
                          </a:solidFill>
                          <a:sym typeface="+mn-ea"/>
                        </a:rPr>
                        <a:t>」</a:t>
                      </a:r>
                      <a:r>
                        <a:rPr lang="zh-CN" altLang="en-US" sz="1800" dirty="0">
                          <a:solidFill>
                            <a:srgbClr val="002060"/>
                          </a:solidFill>
                          <a:sym typeface="+mn-ea"/>
                        </a:rPr>
                        <a:t>舉起，承擔</a:t>
                      </a:r>
                      <a:r>
                        <a:rPr lang="zh-CN" altLang="en-US" sz="1800" dirty="0">
                          <a:solidFill>
                            <a:srgbClr val="00B050"/>
                          </a:solidFill>
                          <a:sym typeface="+mn-ea"/>
                        </a:rPr>
                        <a:t>。</a:t>
                      </a:r>
                      <a:endParaRPr lang="zh-CN" altLang="en-US" sz="1800" dirty="0">
                        <a:solidFill>
                          <a:srgbClr val="00B050"/>
                        </a:solidFill>
                      </a:endParaRPr>
                    </a:p>
                    <a:p>
                      <a:pPr>
                        <a:buNone/>
                      </a:pPr>
                      <a:endParaRPr lang="zh-CN" altLang="en-US" sz="1800" b="1" dirty="0">
                        <a:solidFill>
                          <a:schemeClr val="tx1"/>
                        </a:solidFill>
                        <a:sym typeface="+mn-ea"/>
                      </a:endParaRPr>
                    </a:p>
                    <a:p>
                      <a:pPr>
                        <a:buNone/>
                      </a:pPr>
                      <a:r>
                        <a:rPr lang="zh-CN" altLang="en-US" sz="1800" dirty="0">
                          <a:solidFill>
                            <a:srgbClr val="00B050"/>
                          </a:solidFill>
                          <a:sym typeface="+mn-ea"/>
                        </a:rPr>
                        <a:t>「</a:t>
                      </a:r>
                      <a:r>
                        <a:rPr lang="zh-CN" altLang="en-US" sz="1800" b="1" dirty="0">
                          <a:solidFill>
                            <a:srgbClr val="00B050"/>
                          </a:solidFill>
                          <a:sym typeface="+mn-ea"/>
                        </a:rPr>
                        <a:t>運上來</a:t>
                      </a:r>
                      <a:r>
                        <a:rPr lang="zh-CN" altLang="en-US" sz="1800" dirty="0">
                          <a:solidFill>
                            <a:srgbClr val="00B050"/>
                          </a:solidFill>
                          <a:sym typeface="+mn-ea"/>
                        </a:rPr>
                        <a:t>」上升，攀登；「帶上來」</a:t>
                      </a:r>
                      <a:r>
                        <a:rPr lang="en-US" altLang="en-US" sz="1800" dirty="0">
                          <a:solidFill>
                            <a:srgbClr val="00B050"/>
                          </a:solidFill>
                          <a:sym typeface="+mn-ea"/>
                        </a:rPr>
                        <a:t>(</a:t>
                      </a:r>
                      <a:r>
                        <a:rPr lang="zh-CN" altLang="en-US" sz="1800" dirty="0">
                          <a:solidFill>
                            <a:srgbClr val="00B050"/>
                          </a:solidFill>
                          <a:sym typeface="+mn-ea"/>
                        </a:rPr>
                        <a:t>與「</a:t>
                      </a:r>
                      <a:r>
                        <a:rPr lang="zh-CN" altLang="en-US" sz="1800" b="1" dirty="0">
                          <a:solidFill>
                            <a:srgbClr val="00B050"/>
                          </a:solidFill>
                          <a:sym typeface="+mn-ea"/>
                        </a:rPr>
                        <a:t>運上來</a:t>
                      </a:r>
                      <a:r>
                        <a:rPr lang="zh-CN" altLang="en-US" sz="1800" dirty="0">
                          <a:solidFill>
                            <a:srgbClr val="00B050"/>
                          </a:solidFill>
                          <a:sym typeface="+mn-ea"/>
                        </a:rPr>
                        <a:t>」同字</a:t>
                      </a:r>
                      <a:r>
                        <a:rPr lang="en-US" altLang="en-US" sz="1800" dirty="0">
                          <a:solidFill>
                            <a:srgbClr val="00B050"/>
                          </a:solidFill>
                          <a:sym typeface="+mn-ea"/>
                        </a:rPr>
                        <a:t>)</a:t>
                      </a:r>
                      <a:r>
                        <a:rPr lang="zh-CN" altLang="en-US" sz="1800" dirty="0">
                          <a:solidFill>
                            <a:srgbClr val="00B050"/>
                          </a:solidFill>
                          <a:sym typeface="+mn-ea"/>
                        </a:rPr>
                        <a:t>。</a:t>
                      </a:r>
                      <a:endParaRPr lang="zh-CN" altLang="en-US" sz="1800" dirty="0">
                        <a:solidFill>
                          <a:srgbClr val="00B050"/>
                        </a:solidFill>
                        <a:sym typeface="+mn-ea"/>
                      </a:endParaRPr>
                    </a:p>
                    <a:p>
                      <a:pPr>
                        <a:buNone/>
                      </a:pPr>
                      <a:endParaRPr lang="zh-CN" altLang="en-US" sz="1800" b="1" dirty="0">
                        <a:solidFill>
                          <a:schemeClr val="tx1"/>
                        </a:solidFill>
                        <a:highlight>
                          <a:srgbClr val="FFFF00"/>
                        </a:highlight>
                        <a:sym typeface="+mn-ea"/>
                      </a:endParaRPr>
                    </a:p>
                    <a:p>
                      <a:pPr>
                        <a:buNone/>
                      </a:pPr>
                      <a:endParaRPr lang="zh-CN" altLang="en-US" sz="1800" b="1" dirty="0">
                        <a:solidFill>
                          <a:schemeClr val="tx1"/>
                        </a:solidFill>
                        <a:sym typeface="+mn-ea"/>
                      </a:endParaRPr>
                    </a:p>
                    <a:p>
                      <a:pPr>
                        <a:buNone/>
                      </a:pPr>
                      <a:endParaRPr lang="zh-CN" altLang="en-US" sz="1800" b="1" dirty="0">
                        <a:solidFill>
                          <a:schemeClr val="tx1"/>
                        </a:solidFill>
                        <a:sym typeface="+mn-ea"/>
                      </a:endParaRPr>
                    </a:p>
                  </a:txBody>
                  <a:tcPr/>
                </a:tc>
              </a:tr>
            </a:tbl>
          </a:graphicData>
        </a:graphic>
      </p:graphicFrame>
      <p:sp>
        <p:nvSpPr>
          <p:cNvPr id="3" name="Text Box 2"/>
          <p:cNvSpPr txBox="1"/>
          <p:nvPr/>
        </p:nvSpPr>
        <p:spPr>
          <a:xfrm>
            <a:off x="7742555" y="6130925"/>
            <a:ext cx="3877945" cy="337185"/>
          </a:xfrm>
          <a:prstGeom prst="rect">
            <a:avLst/>
          </a:prstGeom>
          <a:noFill/>
        </p:spPr>
        <p:txBody>
          <a:bodyPr wrap="square" rtlCol="0" anchor="t">
            <a:spAutoFit/>
          </a:bodyPr>
          <a:lstStyle/>
          <a:p>
            <a:pPr marL="0" indent="0" algn="ctr">
              <a:buNone/>
            </a:pPr>
            <a:r>
              <a:rPr lang="zh-CN" altLang="en-US" sz="1600">
                <a:sym typeface="+mn-ea"/>
              </a:rPr>
              <a:t>摘自（</a:t>
            </a:r>
            <a:r>
              <a:rPr lang="en-US" altLang="en-US" sz="1600">
                <a:sym typeface="+mn-ea"/>
              </a:rPr>
              <a:t>11BT01 </a:t>
            </a:r>
            <a:r>
              <a:rPr lang="zh-CN" altLang="en-US" sz="1600">
                <a:sym typeface="+mn-ea"/>
              </a:rPr>
              <a:t>列王紀上註解（黃迦勒）</a:t>
            </a:r>
            <a:endParaRPr lang="zh-CN" altLang="en-US" sz="1600">
              <a:sym typeface="+mn-ea"/>
            </a:endParaRPr>
          </a:p>
        </p:txBody>
      </p:sp>
      <p:sp>
        <p:nvSpPr>
          <p:cNvPr id="2" name="Text Box 1"/>
          <p:cNvSpPr txBox="1"/>
          <p:nvPr/>
        </p:nvSpPr>
        <p:spPr>
          <a:xfrm>
            <a:off x="1948815" y="6071870"/>
            <a:ext cx="5559425" cy="617220"/>
          </a:xfrm>
          <a:prstGeom prst="rect">
            <a:avLst/>
          </a:prstGeom>
          <a:noFill/>
        </p:spPr>
        <p:txBody>
          <a:bodyPr wrap="square" rtlCol="0" anchor="t">
            <a:noAutofit/>
          </a:bodyPr>
          <a:lstStyle/>
          <a:p>
            <a:pPr algn="ctr"/>
            <a:r>
              <a:rPr lang="zh-CN" altLang="en-US"/>
              <a:t>摘自：</a:t>
            </a:r>
            <a:endParaRPr lang="zh-CN" altLang="en-US"/>
          </a:p>
          <a:p>
            <a:pPr algn="ctr"/>
            <a:r>
              <a:rPr lang="en-US" altLang="en-US"/>
              <a:t>https://springbible.fhl.net/Bible2/cgic201/read201.cgi</a:t>
            </a:r>
            <a:endParaRPr lang="zh-CN" altLang="en-US"/>
          </a:p>
          <a:p>
            <a:pPr algn="ctr"/>
            <a:endParaRPr lang="en-US"/>
          </a:p>
        </p:txBody>
      </p:sp>
      <p:sp>
        <p:nvSpPr>
          <p:cNvPr id="5" name="Text Box 4"/>
          <p:cNvSpPr txBox="1"/>
          <p:nvPr/>
        </p:nvSpPr>
        <p:spPr>
          <a:xfrm>
            <a:off x="308610" y="964565"/>
            <a:ext cx="8139430" cy="5107305"/>
          </a:xfrm>
          <a:prstGeom prst="rect">
            <a:avLst/>
          </a:prstGeom>
        </p:spPr>
        <p:txBody>
          <a:bodyPr wrap="square">
            <a:noAutofit/>
          </a:bodyPr>
          <a:lstStyle/>
          <a:p>
            <a:pPr marL="847725" indent="-813435" algn="l">
              <a:buNone/>
            </a:pPr>
            <a:r>
              <a:rPr lang="en-US" altLang="en-US" sz="2800" b="0" i="0">
                <a:solidFill>
                  <a:srgbClr val="000050"/>
                </a:solidFill>
                <a:latin typeface="Times New Roman" panose="02020603050405020304"/>
                <a:ea typeface="Times New Roman" panose="02020603050405020304"/>
              </a:rPr>
              <a:t>8:1 </a:t>
            </a:r>
            <a:r>
              <a:rPr lang="zh-CN" altLang="en-US" sz="2800" b="0" i="0">
                <a:solidFill>
                  <a:srgbClr val="000050"/>
                </a:solidFill>
                <a:latin typeface="Times New Roman" panose="02020603050405020304"/>
                <a:ea typeface="Times New Roman" panose="02020603050405020304"/>
              </a:rPr>
              <a:t>那時，所羅門將以色列的長老和各支派的首領</a:t>
            </a:r>
            <a:r>
              <a:rPr lang="en-US" altLang="en-US" sz="2800" b="0" i="0">
                <a:solidFill>
                  <a:srgbClr val="000050"/>
                </a:solidFill>
                <a:latin typeface="Times New Roman" panose="02020603050405020304"/>
                <a:ea typeface="Times New Roman" panose="02020603050405020304"/>
              </a:rPr>
              <a:t>, </a:t>
            </a:r>
            <a:r>
              <a:rPr lang="zh-CN" altLang="en-US" sz="2800" b="0" i="0">
                <a:solidFill>
                  <a:srgbClr val="000050"/>
                </a:solidFill>
                <a:latin typeface="Times New Roman" panose="02020603050405020304"/>
                <a:ea typeface="Times New Roman" panose="02020603050405020304"/>
              </a:rPr>
              <a:t>並以色列的族長</a:t>
            </a:r>
            <a:r>
              <a:rPr lang="en-US" altLang="en-US" sz="2800" b="0" i="0">
                <a:solidFill>
                  <a:srgbClr val="000050"/>
                </a:solidFill>
                <a:latin typeface="Times New Roman" panose="02020603050405020304"/>
                <a:ea typeface="Times New Roman" panose="02020603050405020304"/>
              </a:rPr>
              <a:t>,</a:t>
            </a:r>
            <a:r>
              <a:rPr lang="zh-CN" altLang="en-US" sz="2800" b="1" i="0">
                <a:solidFill>
                  <a:srgbClr val="00B050"/>
                </a:solidFill>
                <a:latin typeface="Times New Roman" panose="02020603050405020304"/>
                <a:ea typeface="Times New Roman" panose="02020603050405020304"/>
              </a:rPr>
              <a:t>招聚</a:t>
            </a:r>
            <a:r>
              <a:rPr lang="zh-CN" altLang="en-US" sz="2800" b="0" i="0">
                <a:solidFill>
                  <a:srgbClr val="000050"/>
                </a:solidFill>
                <a:latin typeface="Times New Roman" panose="02020603050405020304"/>
                <a:ea typeface="Times New Roman" panose="02020603050405020304"/>
              </a:rPr>
              <a:t>到耶路撒冷</a:t>
            </a:r>
            <a:r>
              <a:rPr lang="en-US" altLang="en-US" sz="2800" b="0" i="0">
                <a:solidFill>
                  <a:srgbClr val="000050"/>
                </a:solidFill>
                <a:latin typeface="Times New Roman" panose="02020603050405020304"/>
                <a:ea typeface="Times New Roman" panose="02020603050405020304"/>
              </a:rPr>
              <a:t>,</a:t>
            </a:r>
            <a:r>
              <a:rPr lang="zh-CN" altLang="en-US" sz="2800" b="0" i="0">
                <a:solidFill>
                  <a:srgbClr val="000050"/>
                </a:solidFill>
                <a:latin typeface="Times New Roman" panose="02020603050405020304"/>
                <a:ea typeface="Times New Roman" panose="02020603050405020304"/>
              </a:rPr>
              <a:t>要把耶和華的約櫃從大衛城</a:t>
            </a:r>
            <a:r>
              <a:rPr lang="en-US" altLang="en-US" sz="2800" b="0" i="0">
                <a:solidFill>
                  <a:srgbClr val="000050"/>
                </a:solidFill>
                <a:latin typeface="Times New Roman" panose="02020603050405020304"/>
                <a:ea typeface="Times New Roman" panose="02020603050405020304"/>
              </a:rPr>
              <a:t>─</a:t>
            </a:r>
            <a:r>
              <a:rPr lang="zh-CN" altLang="en-US" sz="2800" b="0" i="0">
                <a:solidFill>
                  <a:srgbClr val="000050"/>
                </a:solidFill>
                <a:latin typeface="Times New Roman" panose="02020603050405020304"/>
                <a:ea typeface="Times New Roman" panose="02020603050405020304"/>
              </a:rPr>
              <a:t>就是</a:t>
            </a:r>
            <a:r>
              <a:rPr lang="zh-CN" altLang="en-US" sz="2800" b="1" i="0">
                <a:solidFill>
                  <a:srgbClr val="00B050"/>
                </a:solidFill>
                <a:latin typeface="Times New Roman" panose="02020603050405020304"/>
                <a:ea typeface="Times New Roman" panose="02020603050405020304"/>
              </a:rPr>
              <a:t>錫安</a:t>
            </a:r>
            <a:r>
              <a:rPr lang="en-US" altLang="en-US" sz="2800" b="0" i="0">
                <a:solidFill>
                  <a:srgbClr val="000050"/>
                </a:solidFill>
                <a:latin typeface="Times New Roman" panose="02020603050405020304"/>
                <a:ea typeface="Times New Roman" panose="02020603050405020304"/>
              </a:rPr>
              <a:t>─</a:t>
            </a:r>
            <a:r>
              <a:rPr lang="zh-CN" altLang="en-US" sz="2800" b="0" i="0">
                <a:solidFill>
                  <a:srgbClr val="000050"/>
                </a:solidFill>
                <a:latin typeface="Times New Roman" panose="02020603050405020304"/>
                <a:ea typeface="Times New Roman" panose="02020603050405020304"/>
              </a:rPr>
              <a:t>運上來</a:t>
            </a:r>
            <a:r>
              <a:rPr lang="en-US" altLang="en-US" sz="2800" b="0" i="0">
                <a:solidFill>
                  <a:srgbClr val="000050"/>
                </a:solidFill>
                <a:latin typeface="Times New Roman" panose="02020603050405020304"/>
                <a:ea typeface="Times New Roman" panose="02020603050405020304"/>
              </a:rPr>
              <a:t>.</a:t>
            </a:r>
            <a:endParaRPr lang="en-US" altLang="en-US" sz="2800" b="0" i="0">
              <a:solidFill>
                <a:srgbClr val="000050"/>
              </a:solidFill>
              <a:latin typeface="Times New Roman" panose="02020603050405020304"/>
              <a:ea typeface="Times New Roman" panose="02020603050405020304"/>
            </a:endParaRPr>
          </a:p>
          <a:p>
            <a:pPr marL="847725" indent="-813435" algn="l">
              <a:buNone/>
            </a:pPr>
            <a:r>
              <a:rPr lang="en-US" altLang="en-US" sz="2800" b="0" i="0">
                <a:solidFill>
                  <a:srgbClr val="000050"/>
                </a:solidFill>
                <a:latin typeface="Times New Roman" panose="02020603050405020304"/>
                <a:ea typeface="Times New Roman" panose="02020603050405020304"/>
              </a:rPr>
              <a:t>2 </a:t>
            </a:r>
            <a:r>
              <a:rPr lang="zh-CN" altLang="en-US" sz="2800" b="0" i="0">
                <a:solidFill>
                  <a:srgbClr val="00B050"/>
                </a:solidFill>
                <a:latin typeface="Times New Roman" panose="02020603050405020304"/>
                <a:ea typeface="Times New Roman" panose="02020603050405020304"/>
              </a:rPr>
              <a:t>以他念</a:t>
            </a:r>
            <a:r>
              <a:rPr lang="zh-CN" altLang="en-US" sz="2800" b="0" i="0">
                <a:solidFill>
                  <a:srgbClr val="000050"/>
                </a:solidFill>
                <a:latin typeface="Times New Roman" panose="02020603050405020304"/>
                <a:ea typeface="Times New Roman" panose="02020603050405020304"/>
              </a:rPr>
              <a:t>月</a:t>
            </a:r>
            <a:r>
              <a:rPr lang="en-US" altLang="en-US" sz="2800" b="0" i="0">
                <a:solidFill>
                  <a:srgbClr val="000050"/>
                </a:solidFill>
                <a:latin typeface="Times New Roman" panose="02020603050405020304"/>
                <a:ea typeface="Times New Roman" panose="02020603050405020304"/>
              </a:rPr>
              <a:t>,</a:t>
            </a:r>
            <a:r>
              <a:rPr lang="zh-CN" altLang="en-US" sz="2800" b="0" i="0">
                <a:solidFill>
                  <a:srgbClr val="000050"/>
                </a:solidFill>
                <a:latin typeface="Times New Roman" panose="02020603050405020304"/>
                <a:ea typeface="Times New Roman" panose="02020603050405020304"/>
              </a:rPr>
              <a:t>就是七月</a:t>
            </a:r>
            <a:r>
              <a:rPr lang="en-US" altLang="en-US" sz="2800" b="0" i="0">
                <a:solidFill>
                  <a:srgbClr val="000050"/>
                </a:solidFill>
                <a:latin typeface="Times New Roman" panose="02020603050405020304"/>
                <a:ea typeface="Times New Roman" panose="02020603050405020304"/>
              </a:rPr>
              <a:t>,</a:t>
            </a:r>
            <a:r>
              <a:rPr lang="zh-CN" altLang="en-US" sz="2800" b="0" i="0">
                <a:solidFill>
                  <a:srgbClr val="000050"/>
                </a:solidFill>
                <a:latin typeface="Times New Roman" panose="02020603050405020304"/>
                <a:ea typeface="Times New Roman" panose="02020603050405020304"/>
              </a:rPr>
              <a:t>在節前</a:t>
            </a:r>
            <a:r>
              <a:rPr lang="en-US" altLang="en-US" sz="2800" b="0" i="0">
                <a:solidFill>
                  <a:srgbClr val="000050"/>
                </a:solidFill>
                <a:latin typeface="Times New Roman" panose="02020603050405020304"/>
                <a:ea typeface="Times New Roman" panose="02020603050405020304"/>
              </a:rPr>
              <a:t>,</a:t>
            </a:r>
            <a:r>
              <a:rPr lang="zh-CN" altLang="en-US" sz="2800" b="0" i="0">
                <a:solidFill>
                  <a:srgbClr val="000050"/>
                </a:solidFill>
                <a:latin typeface="Times New Roman" panose="02020603050405020304"/>
                <a:ea typeface="Times New Roman" panose="02020603050405020304"/>
              </a:rPr>
              <a:t>以色列人都聚集到所羅門王那裡</a:t>
            </a:r>
            <a:r>
              <a:rPr lang="en-US" altLang="en-US" sz="2800" b="0" i="0">
                <a:solidFill>
                  <a:srgbClr val="000050"/>
                </a:solidFill>
                <a:latin typeface="Times New Roman" panose="02020603050405020304"/>
                <a:ea typeface="Times New Roman" panose="02020603050405020304"/>
              </a:rPr>
              <a:t>.</a:t>
            </a:r>
            <a:endParaRPr lang="en-US" altLang="en-US" sz="2800" b="0" i="0">
              <a:solidFill>
                <a:srgbClr val="000050"/>
              </a:solidFill>
              <a:latin typeface="Times New Roman" panose="02020603050405020304"/>
              <a:ea typeface="Times New Roman" panose="02020603050405020304"/>
            </a:endParaRPr>
          </a:p>
          <a:p>
            <a:pPr marL="868045" indent="-834390" algn="l">
              <a:buNone/>
            </a:pPr>
            <a:r>
              <a:rPr lang="en-US" altLang="en-US" sz="2800" b="0" i="0">
                <a:solidFill>
                  <a:srgbClr val="000050"/>
                </a:solidFill>
                <a:latin typeface="Times New Roman" panose="02020603050405020304"/>
                <a:ea typeface="Times New Roman" panose="02020603050405020304"/>
              </a:rPr>
              <a:t>3 </a:t>
            </a:r>
            <a:r>
              <a:rPr lang="zh-CN" altLang="en-US" sz="2800" b="0" i="0">
                <a:solidFill>
                  <a:srgbClr val="000050"/>
                </a:solidFill>
                <a:latin typeface="Times New Roman" panose="02020603050405020304"/>
                <a:ea typeface="Times New Roman" panose="02020603050405020304"/>
              </a:rPr>
              <a:t>以色列長老來到</a:t>
            </a:r>
            <a:r>
              <a:rPr lang="en-US" altLang="en-US" sz="2800" b="0" i="0">
                <a:solidFill>
                  <a:srgbClr val="000050"/>
                </a:solidFill>
                <a:latin typeface="Times New Roman" panose="02020603050405020304"/>
                <a:ea typeface="Times New Roman" panose="02020603050405020304"/>
              </a:rPr>
              <a:t>,</a:t>
            </a:r>
            <a:r>
              <a:rPr lang="zh-CN" altLang="en-US" sz="2800" b="0" i="0">
                <a:solidFill>
                  <a:srgbClr val="000050"/>
                </a:solidFill>
                <a:latin typeface="Times New Roman" panose="02020603050405020304"/>
                <a:ea typeface="Times New Roman" panose="02020603050405020304"/>
              </a:rPr>
              <a:t>祭司便</a:t>
            </a:r>
            <a:r>
              <a:rPr lang="zh-CN" altLang="en-US" sz="2800" b="1" i="0">
                <a:solidFill>
                  <a:srgbClr val="00B050"/>
                </a:solidFill>
                <a:latin typeface="Times New Roman" panose="02020603050405020304"/>
                <a:ea typeface="Times New Roman" panose="02020603050405020304"/>
              </a:rPr>
              <a:t>抬起</a:t>
            </a:r>
            <a:r>
              <a:rPr lang="zh-CN" altLang="en-US" sz="2800" b="0" i="0">
                <a:solidFill>
                  <a:srgbClr val="000050"/>
                </a:solidFill>
                <a:latin typeface="Times New Roman" panose="02020603050405020304"/>
                <a:ea typeface="Times New Roman" panose="02020603050405020304"/>
              </a:rPr>
              <a:t>約櫃</a:t>
            </a:r>
            <a:r>
              <a:rPr lang="en-US" altLang="en-US" sz="2800" b="0" i="0">
                <a:solidFill>
                  <a:srgbClr val="000050"/>
                </a:solidFill>
                <a:latin typeface="Times New Roman" panose="02020603050405020304"/>
                <a:ea typeface="Times New Roman" panose="02020603050405020304"/>
              </a:rPr>
              <a:t>,</a:t>
            </a:r>
            <a:endParaRPr lang="en-US" altLang="en-US" sz="2800" b="0" i="0">
              <a:solidFill>
                <a:srgbClr val="000050"/>
              </a:solidFill>
              <a:latin typeface="Times New Roman" panose="02020603050405020304"/>
              <a:ea typeface="Times New Roman" panose="02020603050405020304"/>
            </a:endParaRPr>
          </a:p>
          <a:p>
            <a:pPr marL="868045" indent="-834390" algn="l">
              <a:buNone/>
            </a:pPr>
            <a:r>
              <a:rPr lang="en-US" altLang="en-US" sz="2800" b="0" i="0">
                <a:solidFill>
                  <a:srgbClr val="000050"/>
                </a:solidFill>
                <a:latin typeface="Times New Roman" panose="02020603050405020304"/>
                <a:ea typeface="Times New Roman" panose="02020603050405020304"/>
              </a:rPr>
              <a:t>4 </a:t>
            </a:r>
            <a:r>
              <a:rPr lang="zh-CN" altLang="en-US" sz="2800" b="0" i="0">
                <a:solidFill>
                  <a:srgbClr val="000050"/>
                </a:solidFill>
                <a:latin typeface="Times New Roman" panose="02020603050405020304"/>
                <a:ea typeface="Times New Roman" panose="02020603050405020304"/>
              </a:rPr>
              <a:t>祭司和利未人將耶和華的約櫃</a:t>
            </a:r>
            <a:r>
              <a:rPr lang="zh-CN" altLang="en-US" sz="2800" b="1" i="0">
                <a:solidFill>
                  <a:srgbClr val="00B050"/>
                </a:solidFill>
                <a:latin typeface="Times New Roman" panose="02020603050405020304"/>
                <a:ea typeface="Times New Roman" panose="02020603050405020304"/>
              </a:rPr>
              <a:t>運上來</a:t>
            </a:r>
            <a:r>
              <a:rPr lang="en-US" altLang="en-US" sz="2800" b="1" i="0">
                <a:solidFill>
                  <a:srgbClr val="00B050"/>
                </a:solidFill>
                <a:latin typeface="Times New Roman" panose="02020603050405020304"/>
                <a:ea typeface="Times New Roman" panose="02020603050405020304"/>
              </a:rPr>
              <a:t>,</a:t>
            </a:r>
            <a:r>
              <a:rPr lang="zh-CN" altLang="en-US" sz="2800" b="0" i="0">
                <a:solidFill>
                  <a:srgbClr val="000050"/>
                </a:solidFill>
                <a:latin typeface="Times New Roman" panose="02020603050405020304"/>
                <a:ea typeface="Times New Roman" panose="02020603050405020304"/>
              </a:rPr>
              <a:t>又將會幕和會幕的一切聖器具都</a:t>
            </a:r>
            <a:r>
              <a:rPr lang="zh-CN" altLang="en-US" sz="2800" b="0" i="0">
                <a:solidFill>
                  <a:srgbClr val="00B050"/>
                </a:solidFill>
                <a:latin typeface="Times New Roman" panose="02020603050405020304"/>
                <a:ea typeface="Times New Roman" panose="02020603050405020304"/>
              </a:rPr>
              <a:t>帶上來</a:t>
            </a:r>
            <a:r>
              <a:rPr lang="en-US" altLang="en-US" sz="2800" b="0" i="0">
                <a:solidFill>
                  <a:srgbClr val="000050"/>
                </a:solidFill>
                <a:latin typeface="Times New Roman" panose="02020603050405020304"/>
                <a:ea typeface="Times New Roman" panose="02020603050405020304"/>
              </a:rPr>
              <a:t>.</a:t>
            </a:r>
            <a:endParaRPr lang="en-US" altLang="en-US" sz="2800" b="0" i="0">
              <a:solidFill>
                <a:srgbClr val="000050"/>
              </a:solidFill>
              <a:latin typeface="Times New Roman" panose="02020603050405020304"/>
              <a:ea typeface="Times New Roman" panose="02020603050405020304"/>
            </a:endParaRPr>
          </a:p>
          <a:p>
            <a:pPr marL="868045" indent="-834390" algn="l">
              <a:buNone/>
            </a:pPr>
            <a:r>
              <a:rPr lang="en-US" altLang="en-US" sz="2800" b="0" i="0">
                <a:solidFill>
                  <a:srgbClr val="000050"/>
                </a:solidFill>
                <a:latin typeface="Times New Roman" panose="02020603050405020304"/>
                <a:ea typeface="Times New Roman" panose="02020603050405020304"/>
              </a:rPr>
              <a:t>5 </a:t>
            </a:r>
            <a:r>
              <a:rPr lang="zh-CN" altLang="en-US" sz="2800" b="0" i="0">
                <a:solidFill>
                  <a:srgbClr val="000050"/>
                </a:solidFill>
                <a:latin typeface="Times New Roman" panose="02020603050405020304"/>
                <a:ea typeface="Times New Roman" panose="02020603050405020304"/>
              </a:rPr>
              <a:t>所羅門王和聚集到他那裡的以色列全會眾</a:t>
            </a:r>
            <a:r>
              <a:rPr lang="en-US" altLang="en-US" sz="2800" b="0" i="0">
                <a:solidFill>
                  <a:srgbClr val="000050"/>
                </a:solidFill>
                <a:latin typeface="Times New Roman" panose="02020603050405020304"/>
                <a:ea typeface="Times New Roman" panose="02020603050405020304"/>
              </a:rPr>
              <a:t>,</a:t>
            </a:r>
            <a:r>
              <a:rPr lang="zh-CN" altLang="en-US" sz="2800" b="0" i="0">
                <a:solidFill>
                  <a:srgbClr val="000050"/>
                </a:solidFill>
                <a:latin typeface="Times New Roman" panose="02020603050405020304"/>
                <a:ea typeface="Times New Roman" panose="02020603050405020304"/>
              </a:rPr>
              <a:t>一同在約櫃前獻牛羊為祭</a:t>
            </a:r>
            <a:r>
              <a:rPr lang="en-US" altLang="en-US" sz="2800" b="0" i="0">
                <a:solidFill>
                  <a:srgbClr val="000050"/>
                </a:solidFill>
                <a:latin typeface="Times New Roman" panose="02020603050405020304"/>
                <a:ea typeface="Times New Roman" panose="02020603050405020304"/>
              </a:rPr>
              <a:t>,</a:t>
            </a:r>
            <a:r>
              <a:rPr lang="zh-CN" altLang="en-US" sz="2800" b="0" i="0">
                <a:solidFill>
                  <a:srgbClr val="000050"/>
                </a:solidFill>
                <a:latin typeface="Times New Roman" panose="02020603050405020304"/>
                <a:ea typeface="Times New Roman" panose="02020603050405020304"/>
              </a:rPr>
              <a:t>多得不可勝數</a:t>
            </a:r>
            <a:r>
              <a:rPr lang="en-US" altLang="en-US" sz="2800" b="0" i="0">
                <a:solidFill>
                  <a:srgbClr val="000050"/>
                </a:solidFill>
                <a:latin typeface="Times New Roman" panose="02020603050405020304"/>
                <a:ea typeface="Times New Roman" panose="02020603050405020304"/>
              </a:rPr>
              <a:t>.</a:t>
            </a:r>
            <a:endParaRPr lang="en-US" altLang="en-US" sz="2800" b="0" i="0">
              <a:solidFill>
                <a:srgbClr val="000050"/>
              </a:solidFill>
              <a:latin typeface="Times New Roman" panose="02020603050405020304"/>
              <a:ea typeface="Times New Roman" panose="02020603050405020304"/>
            </a:endParaRPr>
          </a:p>
          <a:p>
            <a:pPr marL="868045" indent="-834390" algn="l">
              <a:buNone/>
            </a:pPr>
            <a:r>
              <a:rPr lang="en-US" altLang="en-US" sz="2800" b="0" i="0">
                <a:solidFill>
                  <a:srgbClr val="000050"/>
                </a:solidFill>
                <a:latin typeface="Times New Roman" panose="02020603050405020304"/>
                <a:ea typeface="Times New Roman" panose="02020603050405020304"/>
              </a:rPr>
              <a:t>6 </a:t>
            </a:r>
            <a:r>
              <a:rPr lang="zh-CN" altLang="en-US" sz="2800" b="0" i="0">
                <a:solidFill>
                  <a:srgbClr val="000050"/>
                </a:solidFill>
                <a:latin typeface="Times New Roman" panose="02020603050405020304"/>
                <a:ea typeface="Times New Roman" panose="02020603050405020304"/>
              </a:rPr>
              <a:t>祭司將耶和華的約櫃抬進內殿</a:t>
            </a:r>
            <a:r>
              <a:rPr lang="en-US" altLang="en-US" sz="2800" b="0" i="0">
                <a:solidFill>
                  <a:srgbClr val="000050"/>
                </a:solidFill>
                <a:latin typeface="Times New Roman" panose="02020603050405020304"/>
                <a:ea typeface="Times New Roman" panose="02020603050405020304"/>
              </a:rPr>
              <a:t>,</a:t>
            </a:r>
            <a:r>
              <a:rPr lang="zh-CN" altLang="en-US" sz="2800" b="0" i="0">
                <a:solidFill>
                  <a:srgbClr val="000050"/>
                </a:solidFill>
                <a:latin typeface="Times New Roman" panose="02020603050405020304"/>
                <a:ea typeface="Times New Roman" panose="02020603050405020304"/>
              </a:rPr>
              <a:t>就是</a:t>
            </a:r>
            <a:r>
              <a:rPr lang="zh-CN" altLang="en-US" sz="2800" b="1" i="0">
                <a:solidFill>
                  <a:srgbClr val="00B050"/>
                </a:solidFill>
                <a:latin typeface="Times New Roman" panose="02020603050405020304"/>
                <a:ea typeface="Times New Roman" panose="02020603050405020304"/>
              </a:rPr>
              <a:t>至聖所</a:t>
            </a:r>
            <a:r>
              <a:rPr lang="en-US" altLang="en-US" sz="2800" b="0" i="0">
                <a:solidFill>
                  <a:srgbClr val="000050"/>
                </a:solidFill>
                <a:latin typeface="Times New Roman" panose="02020603050405020304"/>
                <a:ea typeface="Times New Roman" panose="02020603050405020304"/>
              </a:rPr>
              <a:t>,</a:t>
            </a:r>
            <a:r>
              <a:rPr lang="zh-CN" altLang="en-US" sz="2800" b="0" i="0">
                <a:solidFill>
                  <a:srgbClr val="000050"/>
                </a:solidFill>
                <a:latin typeface="Times New Roman" panose="02020603050405020304"/>
                <a:ea typeface="Times New Roman" panose="02020603050405020304"/>
              </a:rPr>
              <a:t>放在兩個基路伯的翅膀底下</a:t>
            </a:r>
            <a:r>
              <a:rPr lang="en-US" altLang="en-US" sz="2800" b="0" i="0">
                <a:solidFill>
                  <a:srgbClr val="000050"/>
                </a:solidFill>
                <a:latin typeface="Times New Roman" panose="02020603050405020304"/>
                <a:ea typeface="Times New Roman" panose="02020603050405020304"/>
              </a:rPr>
              <a:t>.</a:t>
            </a:r>
            <a:endParaRPr lang="en-US" altLang="en-US" sz="2800" b="0" i="0">
              <a:solidFill>
                <a:srgbClr val="000050"/>
              </a:solidFill>
              <a:latin typeface="Times New Roman" panose="02020603050405020304"/>
              <a:ea typeface="Times New Roman" panose="02020603050405020304"/>
            </a:endParaRPr>
          </a:p>
          <a:p>
            <a:pPr marL="868045" indent="-834390" algn="l">
              <a:buNone/>
            </a:pPr>
            <a:endParaRPr lang="zh-CN" altLang="en-US" sz="2800" b="0" i="0">
              <a:solidFill>
                <a:srgbClr val="000050"/>
              </a:solidFill>
              <a:latin typeface="Times New Roman" panose="02020603050405020304"/>
              <a:ea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custDataLst>
              <p:tags r:id="rId1"/>
            </p:custDataLst>
          </p:nvPr>
        </p:nvGraphicFramePr>
        <p:xfrm>
          <a:off x="308610" y="250825"/>
          <a:ext cx="10972800" cy="5857240"/>
        </p:xfrm>
        <a:graphic>
          <a:graphicData uri="http://schemas.openxmlformats.org/drawingml/2006/table">
            <a:tbl>
              <a:tblPr firstRow="1" bandRow="1">
                <a:tableStyleId>{5C22544A-7EE6-4342-B048-85BDC9FD1C3A}</a:tableStyleId>
              </a:tblPr>
              <a:tblGrid>
                <a:gridCol w="8154670"/>
                <a:gridCol w="2818130"/>
              </a:tblGrid>
              <a:tr h="537845">
                <a:tc>
                  <a:txBody>
                    <a:bodyPr/>
                    <a:lstStyle/>
                    <a:p>
                      <a:pPr>
                        <a:buNone/>
                      </a:pPr>
                      <a:r>
                        <a:rPr lang="zh-CN" altLang="en-US" sz="2400">
                          <a:solidFill>
                            <a:schemeClr val="bg1"/>
                          </a:solidFill>
                          <a:sym typeface="+mn-ea"/>
                        </a:rPr>
                        <a:t>閲讀經文：</a:t>
                      </a:r>
                      <a:r>
                        <a:rPr lang="zh-CN" altLang="en-US" sz="2400">
                          <a:solidFill>
                            <a:schemeClr val="tx1"/>
                          </a:solidFill>
                          <a:sym typeface="+mn-ea"/>
                        </a:rPr>
                        <a:t>王上</a:t>
                      </a:r>
                      <a:r>
                        <a:rPr lang="en-US" altLang="zh-CN" sz="2400">
                          <a:solidFill>
                            <a:schemeClr val="tx1"/>
                          </a:solidFill>
                          <a:sym typeface="+mn-ea"/>
                        </a:rPr>
                        <a:t> 8:1-11--</a:t>
                      </a:r>
                      <a:r>
                        <a:rPr lang="zh-CN" altLang="en-US" sz="2400">
                          <a:sym typeface="+mn-ea"/>
                        </a:rPr>
                        <a:t>所羅門</a:t>
                      </a:r>
                      <a:endParaRPr lang="en-US" altLang="zh-CN" sz="2400">
                        <a:solidFill>
                          <a:schemeClr val="tx1"/>
                        </a:solidFill>
                        <a:sym typeface="+mn-ea"/>
                      </a:endParaRPr>
                    </a:p>
                  </a:txBody>
                  <a:tcPr/>
                </a:tc>
                <a:tc>
                  <a:txBody>
                    <a:bodyPr/>
                    <a:lstStyle/>
                    <a:p>
                      <a:pPr algn="ctr">
                        <a:buNone/>
                      </a:pPr>
                      <a:r>
                        <a:rPr lang="zh-CN" altLang="en-US" sz="2400">
                          <a:solidFill>
                            <a:schemeClr val="bg1"/>
                          </a:solidFill>
                          <a:sym typeface="+mn-ea"/>
                        </a:rPr>
                        <a:t>原文字義</a:t>
                      </a:r>
                      <a:r>
                        <a:rPr lang="en-US" altLang="zh-CN" sz="2400">
                          <a:solidFill>
                            <a:schemeClr val="bg1"/>
                          </a:solidFill>
                          <a:sym typeface="+mn-ea"/>
                        </a:rPr>
                        <a:t> </a:t>
                      </a:r>
                      <a:endParaRPr lang="zh-CN" altLang="en-US" sz="2400">
                        <a:solidFill>
                          <a:schemeClr val="bg1"/>
                        </a:solidFill>
                        <a:sym typeface="+mn-ea"/>
                      </a:endParaRPr>
                    </a:p>
                  </a:txBody>
                  <a:tcPr/>
                </a:tc>
              </a:tr>
              <a:tr h="5319395">
                <a:tc>
                  <a:txBody>
                    <a:bodyPr/>
                    <a:lstStyle/>
                    <a:p>
                      <a:pPr marL="868045" indent="-834390" algn="l">
                        <a:buNone/>
                      </a:pPr>
                      <a:r>
                        <a:rPr lang="en-US" altLang="en-US" sz="2600" dirty="0">
                          <a:solidFill>
                            <a:srgbClr val="000050"/>
                          </a:solidFill>
                          <a:latin typeface="Times New Roman" panose="02020603050405020304"/>
                          <a:ea typeface="Times New Roman" panose="02020603050405020304"/>
                          <a:sym typeface="+mn-ea"/>
                        </a:rPr>
                        <a:t>7 </a:t>
                      </a:r>
                      <a:r>
                        <a:rPr lang="zh-CN" altLang="en-US" sz="2600" dirty="0">
                          <a:solidFill>
                            <a:srgbClr val="000050"/>
                          </a:solidFill>
                          <a:latin typeface="Times New Roman" panose="02020603050405020304"/>
                          <a:ea typeface="Times New Roman" panose="02020603050405020304"/>
                          <a:sym typeface="+mn-ea"/>
                        </a:rPr>
                        <a:t>基路伯</a:t>
                      </a:r>
                      <a:r>
                        <a:rPr lang="zh-CN" altLang="en-US" sz="2600" b="1" dirty="0">
                          <a:solidFill>
                            <a:srgbClr val="000050"/>
                          </a:solidFill>
                          <a:highlight>
                            <a:srgbClr val="00FF00"/>
                          </a:highlight>
                          <a:latin typeface="Times New Roman" panose="02020603050405020304"/>
                          <a:ea typeface="Times New Roman" panose="02020603050405020304"/>
                          <a:sym typeface="+mn-ea"/>
                        </a:rPr>
                        <a:t>張著</a:t>
                      </a:r>
                      <a:r>
                        <a:rPr lang="zh-CN" altLang="en-US" sz="2600" dirty="0">
                          <a:solidFill>
                            <a:srgbClr val="000050"/>
                          </a:solidFill>
                          <a:latin typeface="Times New Roman" panose="02020603050405020304"/>
                          <a:ea typeface="Times New Roman" panose="02020603050405020304"/>
                          <a:sym typeface="+mn-ea"/>
                        </a:rPr>
                        <a:t>翅膀在約櫃之上</a:t>
                      </a:r>
                      <a:r>
                        <a:rPr lang="en-US" altLang="en-US" sz="2600" dirty="0">
                          <a:solidFill>
                            <a:srgbClr val="000050"/>
                          </a:solidFill>
                          <a:latin typeface="Times New Roman" panose="02020603050405020304"/>
                          <a:ea typeface="Times New Roman" panose="02020603050405020304"/>
                          <a:sym typeface="+mn-ea"/>
                        </a:rPr>
                        <a:t>,</a:t>
                      </a:r>
                      <a:r>
                        <a:rPr lang="zh-CN" altLang="en-US" sz="2600" b="1" dirty="0">
                          <a:solidFill>
                            <a:srgbClr val="000050"/>
                          </a:solidFill>
                          <a:highlight>
                            <a:srgbClr val="00FF00"/>
                          </a:highlight>
                          <a:latin typeface="Times New Roman" panose="02020603050405020304"/>
                          <a:ea typeface="Times New Roman" panose="02020603050405020304"/>
                          <a:sym typeface="+mn-ea"/>
                        </a:rPr>
                        <a:t>遮掩</a:t>
                      </a:r>
                      <a:r>
                        <a:rPr lang="zh-CN" altLang="en-US" sz="2600" dirty="0">
                          <a:solidFill>
                            <a:srgbClr val="000050"/>
                          </a:solidFill>
                          <a:latin typeface="Times New Roman" panose="02020603050405020304"/>
                          <a:ea typeface="Times New Roman" panose="02020603050405020304"/>
                          <a:sym typeface="+mn-ea"/>
                        </a:rPr>
                        <a:t>約櫃和抬櫃的槓</a:t>
                      </a:r>
                      <a:r>
                        <a:rPr lang="en-US" altLang="en-US" sz="2600" dirty="0">
                          <a:solidFill>
                            <a:srgbClr val="000050"/>
                          </a:solidFill>
                          <a:latin typeface="Times New Roman" panose="02020603050405020304"/>
                          <a:ea typeface="Times New Roman" panose="02020603050405020304"/>
                          <a:sym typeface="+mn-ea"/>
                        </a:rPr>
                        <a:t>.</a:t>
                      </a:r>
                      <a:endParaRPr lang="en-US" altLang="en-US" sz="2600" b="0" i="0" dirty="0">
                        <a:solidFill>
                          <a:srgbClr val="000050"/>
                        </a:solidFill>
                        <a:latin typeface="Times New Roman" panose="02020603050405020304"/>
                        <a:ea typeface="Times New Roman" panose="02020603050405020304"/>
                      </a:endParaRPr>
                    </a:p>
                    <a:p>
                      <a:pPr marL="868045" indent="-834390" algn="l">
                        <a:buNone/>
                      </a:pPr>
                      <a:r>
                        <a:rPr lang="en-US" altLang="en-US" sz="2600" dirty="0">
                          <a:solidFill>
                            <a:srgbClr val="000050"/>
                          </a:solidFill>
                          <a:latin typeface="Times New Roman" panose="02020603050405020304"/>
                          <a:ea typeface="Times New Roman" panose="02020603050405020304"/>
                          <a:sym typeface="+mn-ea"/>
                        </a:rPr>
                        <a:t>8  </a:t>
                      </a:r>
                      <a:r>
                        <a:rPr lang="zh-CN" altLang="en-US" sz="2600" dirty="0">
                          <a:solidFill>
                            <a:srgbClr val="000050"/>
                          </a:solidFill>
                          <a:latin typeface="Times New Roman" panose="02020603050405020304"/>
                          <a:ea typeface="Times New Roman" panose="02020603050405020304"/>
                          <a:sym typeface="+mn-ea"/>
                        </a:rPr>
                        <a:t>這槓</a:t>
                      </a:r>
                      <a:r>
                        <a:rPr lang="zh-CN" altLang="en-US" sz="2600" b="1" dirty="0">
                          <a:solidFill>
                            <a:srgbClr val="000050"/>
                          </a:solidFill>
                          <a:highlight>
                            <a:srgbClr val="00FF00"/>
                          </a:highlight>
                          <a:latin typeface="Times New Roman" panose="02020603050405020304"/>
                          <a:ea typeface="Times New Roman" panose="02020603050405020304"/>
                          <a:sym typeface="+mn-ea"/>
                        </a:rPr>
                        <a:t>甚長</a:t>
                      </a:r>
                      <a:r>
                        <a:rPr lang="zh-CN" altLang="en-US" sz="2600" dirty="0">
                          <a:solidFill>
                            <a:srgbClr val="000050"/>
                          </a:solidFill>
                          <a:latin typeface="Times New Roman" panose="02020603050405020304"/>
                          <a:ea typeface="Times New Roman" panose="02020603050405020304"/>
                          <a:sym typeface="+mn-ea"/>
                        </a:rPr>
                        <a:t>，槓頭在內殿前的聖所可以看見</a:t>
                      </a:r>
                      <a:r>
                        <a:rPr lang="en-US" altLang="en-US" sz="2600" dirty="0">
                          <a:solidFill>
                            <a:srgbClr val="000050"/>
                          </a:solidFill>
                          <a:latin typeface="Times New Roman" panose="02020603050405020304"/>
                          <a:ea typeface="Times New Roman" panose="02020603050405020304"/>
                          <a:sym typeface="+mn-ea"/>
                        </a:rPr>
                        <a:t>,</a:t>
                      </a:r>
                      <a:r>
                        <a:rPr lang="zh-CN" altLang="en-US" sz="2600" dirty="0">
                          <a:solidFill>
                            <a:srgbClr val="000050"/>
                          </a:solidFill>
                          <a:latin typeface="Times New Roman" panose="02020603050405020304"/>
                          <a:ea typeface="Times New Roman" panose="02020603050405020304"/>
                          <a:sym typeface="+mn-ea"/>
                        </a:rPr>
                        <a:t>在殿外卻不能看見</a:t>
                      </a:r>
                      <a:r>
                        <a:rPr lang="en-US" altLang="en-US" sz="2600" dirty="0">
                          <a:solidFill>
                            <a:srgbClr val="000050"/>
                          </a:solidFill>
                          <a:latin typeface="Times New Roman" panose="02020603050405020304"/>
                          <a:ea typeface="Times New Roman" panose="02020603050405020304"/>
                          <a:sym typeface="+mn-ea"/>
                        </a:rPr>
                        <a:t>,</a:t>
                      </a:r>
                      <a:r>
                        <a:rPr lang="zh-CN" altLang="en-US" sz="2600" dirty="0">
                          <a:solidFill>
                            <a:srgbClr val="000050"/>
                          </a:solidFill>
                          <a:latin typeface="Times New Roman" panose="02020603050405020304"/>
                          <a:ea typeface="Times New Roman" panose="02020603050405020304"/>
                          <a:sym typeface="+mn-ea"/>
                        </a:rPr>
                        <a:t>直到如今還在那裡</a:t>
                      </a:r>
                      <a:r>
                        <a:rPr lang="en-US" altLang="en-US" sz="2600" dirty="0">
                          <a:solidFill>
                            <a:srgbClr val="000050"/>
                          </a:solidFill>
                          <a:latin typeface="Times New Roman" panose="02020603050405020304"/>
                          <a:ea typeface="Times New Roman" panose="02020603050405020304"/>
                          <a:sym typeface="+mn-ea"/>
                        </a:rPr>
                        <a:t>.</a:t>
                      </a:r>
                      <a:endParaRPr lang="en-US" altLang="en-US" sz="2600" b="0" i="0" dirty="0">
                        <a:solidFill>
                          <a:srgbClr val="000050"/>
                        </a:solidFill>
                        <a:latin typeface="Times New Roman" panose="02020603050405020304"/>
                        <a:ea typeface="Times New Roman" panose="02020603050405020304"/>
                      </a:endParaRPr>
                    </a:p>
                    <a:p>
                      <a:pPr marL="868045" indent="-834390" algn="l">
                        <a:buNone/>
                      </a:pPr>
                      <a:endParaRPr lang="en-US" altLang="en-US" sz="2600" b="0" i="0" dirty="0">
                        <a:solidFill>
                          <a:srgbClr val="000050"/>
                        </a:solidFill>
                        <a:latin typeface="Times New Roman" panose="02020603050405020304"/>
                        <a:ea typeface="Times New Roman" panose="02020603050405020304"/>
                      </a:endParaRPr>
                    </a:p>
                    <a:p>
                      <a:pPr marL="868045" indent="-834390" algn="l">
                        <a:buNone/>
                      </a:pPr>
                      <a:endParaRPr lang="en-US" altLang="en-US" sz="2600" dirty="0">
                        <a:solidFill>
                          <a:srgbClr val="000050"/>
                        </a:solidFill>
                        <a:latin typeface="Times New Roman" panose="02020603050405020304"/>
                        <a:ea typeface="Times New Roman" panose="02020603050405020304"/>
                        <a:sym typeface="+mn-ea"/>
                      </a:endParaRPr>
                    </a:p>
                    <a:p>
                      <a:pPr marL="868045" indent="-834390" algn="l">
                        <a:buNone/>
                      </a:pPr>
                      <a:r>
                        <a:rPr lang="en-US" altLang="en-US" sz="2600" dirty="0">
                          <a:solidFill>
                            <a:srgbClr val="000050"/>
                          </a:solidFill>
                          <a:latin typeface="Times New Roman" panose="02020603050405020304"/>
                          <a:ea typeface="Times New Roman" panose="02020603050405020304"/>
                          <a:sym typeface="+mn-ea"/>
                        </a:rPr>
                        <a:t>9  </a:t>
                      </a:r>
                      <a:r>
                        <a:rPr lang="zh-CN" altLang="en-US" sz="2600" dirty="0">
                          <a:solidFill>
                            <a:srgbClr val="000050"/>
                          </a:solidFill>
                          <a:latin typeface="Times New Roman" panose="02020603050405020304"/>
                          <a:ea typeface="Times New Roman" panose="02020603050405020304"/>
                          <a:sym typeface="+mn-ea"/>
                        </a:rPr>
                        <a:t>約櫃裡惟有兩塊石版，就是以色列人出埃及地後</a:t>
                      </a:r>
                      <a:r>
                        <a:rPr lang="en-US" altLang="en-US" sz="2600" dirty="0">
                          <a:solidFill>
                            <a:srgbClr val="000050"/>
                          </a:solidFill>
                          <a:latin typeface="Times New Roman" panose="02020603050405020304"/>
                          <a:ea typeface="Times New Roman" panose="02020603050405020304"/>
                          <a:sym typeface="+mn-ea"/>
                        </a:rPr>
                        <a:t>, </a:t>
                      </a:r>
                      <a:r>
                        <a:rPr lang="zh-CN" altLang="en-US" sz="2600" dirty="0">
                          <a:solidFill>
                            <a:srgbClr val="000050"/>
                          </a:solidFill>
                          <a:latin typeface="Times New Roman" panose="02020603050405020304"/>
                          <a:ea typeface="Times New Roman" panose="02020603050405020304"/>
                          <a:sym typeface="+mn-ea"/>
                        </a:rPr>
                        <a:t>耶和華與他們立約的時候摩西在</a:t>
                      </a:r>
                      <a:r>
                        <a:rPr lang="zh-CN" altLang="en-US" sz="2600" dirty="0">
                          <a:solidFill>
                            <a:srgbClr val="000050"/>
                          </a:solidFill>
                          <a:highlight>
                            <a:srgbClr val="00FF00"/>
                          </a:highlight>
                          <a:latin typeface="Times New Roman" panose="02020603050405020304"/>
                          <a:ea typeface="Times New Roman" panose="02020603050405020304"/>
                          <a:sym typeface="+mn-ea"/>
                        </a:rPr>
                        <a:t>何烈</a:t>
                      </a:r>
                      <a:r>
                        <a:rPr lang="zh-CN" altLang="en-US" sz="2600" dirty="0">
                          <a:solidFill>
                            <a:srgbClr val="000050"/>
                          </a:solidFill>
                          <a:latin typeface="Times New Roman" panose="02020603050405020304"/>
                          <a:ea typeface="Times New Roman" panose="02020603050405020304"/>
                          <a:sym typeface="+mn-ea"/>
                        </a:rPr>
                        <a:t>山所放的</a:t>
                      </a:r>
                      <a:r>
                        <a:rPr lang="en-US" altLang="en-US" sz="2600" dirty="0">
                          <a:solidFill>
                            <a:srgbClr val="000050"/>
                          </a:solidFill>
                          <a:latin typeface="Times New Roman" panose="02020603050405020304"/>
                          <a:ea typeface="Times New Roman" panose="02020603050405020304"/>
                          <a:sym typeface="+mn-ea"/>
                        </a:rPr>
                        <a:t>.</a:t>
                      </a:r>
                      <a:r>
                        <a:rPr lang="zh-CN" altLang="en-US" sz="2600" dirty="0">
                          <a:solidFill>
                            <a:srgbClr val="000050"/>
                          </a:solidFill>
                          <a:latin typeface="Times New Roman" panose="02020603050405020304"/>
                          <a:ea typeface="Times New Roman" panose="02020603050405020304"/>
                          <a:sym typeface="+mn-ea"/>
                        </a:rPr>
                        <a:t>除此以外，並無別物</a:t>
                      </a:r>
                      <a:r>
                        <a:rPr lang="en-US" altLang="en-US" sz="2600" dirty="0">
                          <a:solidFill>
                            <a:srgbClr val="000050"/>
                          </a:solidFill>
                          <a:latin typeface="Times New Roman" panose="02020603050405020304"/>
                          <a:ea typeface="Times New Roman" panose="02020603050405020304"/>
                          <a:sym typeface="+mn-ea"/>
                        </a:rPr>
                        <a:t>.</a:t>
                      </a:r>
                      <a:endParaRPr lang="en-US" altLang="en-US" sz="2600" b="0" i="0" dirty="0">
                        <a:solidFill>
                          <a:srgbClr val="000050"/>
                        </a:solidFill>
                        <a:latin typeface="Times New Roman" panose="02020603050405020304"/>
                        <a:ea typeface="Times New Roman" panose="02020603050405020304"/>
                      </a:endParaRPr>
                    </a:p>
                    <a:p>
                      <a:pPr marL="868045" indent="-834390" algn="l">
                        <a:buNone/>
                      </a:pPr>
                      <a:r>
                        <a:rPr lang="en-US" altLang="en-US" sz="2600" dirty="0">
                          <a:solidFill>
                            <a:srgbClr val="000050"/>
                          </a:solidFill>
                          <a:latin typeface="Times New Roman" panose="02020603050405020304"/>
                          <a:ea typeface="Times New Roman" panose="02020603050405020304"/>
                          <a:sym typeface="+mn-ea"/>
                        </a:rPr>
                        <a:t>10 </a:t>
                      </a:r>
                      <a:r>
                        <a:rPr lang="zh-CN" altLang="en-US" sz="2600" dirty="0">
                          <a:solidFill>
                            <a:srgbClr val="000050"/>
                          </a:solidFill>
                          <a:latin typeface="Times New Roman" panose="02020603050405020304"/>
                          <a:ea typeface="Times New Roman" panose="02020603050405020304"/>
                          <a:sym typeface="+mn-ea"/>
                        </a:rPr>
                        <a:t>祭司從聖所出來的時候，有雲充滿耶和華的殿；</a:t>
                      </a:r>
                      <a:endParaRPr lang="zh-CN" altLang="en-US" sz="2600" b="0" i="0" dirty="0">
                        <a:solidFill>
                          <a:srgbClr val="000050"/>
                        </a:solidFill>
                        <a:latin typeface="Times New Roman" panose="02020603050405020304"/>
                        <a:ea typeface="Times New Roman" panose="02020603050405020304"/>
                      </a:endParaRPr>
                    </a:p>
                    <a:p>
                      <a:pPr marL="868045" indent="-834390" algn="l">
                        <a:buNone/>
                      </a:pPr>
                      <a:endParaRPr lang="en-US" altLang="en-US" sz="2600" b="0" i="0" dirty="0">
                        <a:solidFill>
                          <a:srgbClr val="000050"/>
                        </a:solidFill>
                        <a:latin typeface="Times New Roman" panose="02020603050405020304"/>
                        <a:ea typeface="Times New Roman" panose="02020603050405020304"/>
                      </a:endParaRPr>
                    </a:p>
                    <a:p>
                      <a:pPr marL="868045" indent="-834390" algn="l">
                        <a:buNone/>
                      </a:pPr>
                      <a:r>
                        <a:rPr lang="en-US" altLang="en-US" sz="2600" dirty="0">
                          <a:solidFill>
                            <a:srgbClr val="000050"/>
                          </a:solidFill>
                          <a:latin typeface="Times New Roman" panose="02020603050405020304"/>
                          <a:ea typeface="Times New Roman" panose="02020603050405020304"/>
                          <a:sym typeface="+mn-ea"/>
                        </a:rPr>
                        <a:t>11 </a:t>
                      </a:r>
                      <a:r>
                        <a:rPr lang="zh-CN" altLang="en-US" sz="2600" dirty="0">
                          <a:solidFill>
                            <a:srgbClr val="000050"/>
                          </a:solidFill>
                          <a:latin typeface="Times New Roman" panose="02020603050405020304"/>
                          <a:ea typeface="Times New Roman" panose="02020603050405020304"/>
                          <a:sym typeface="+mn-ea"/>
                        </a:rPr>
                        <a:t>甚至祭司不能站立供職，因為耶和華的榮光充滿了殿。</a:t>
                      </a:r>
                      <a:endParaRPr lang="zh-CN" altLang="en-US" sz="2600" dirty="0"/>
                    </a:p>
                  </a:txBody>
                  <a:tcPr/>
                </a:tc>
                <a:tc>
                  <a:txBody>
                    <a:bodyPr/>
                    <a:lstStyle/>
                    <a:p>
                      <a:pPr>
                        <a:buNone/>
                      </a:pPr>
                      <a:r>
                        <a:rPr sz="1800" dirty="0">
                          <a:sym typeface="+mn-ea"/>
                        </a:rPr>
                        <a:t>「</a:t>
                      </a:r>
                      <a:r>
                        <a:rPr sz="1800" dirty="0" err="1">
                          <a:highlight>
                            <a:srgbClr val="00FF00"/>
                          </a:highlight>
                          <a:sym typeface="+mn-ea"/>
                        </a:rPr>
                        <a:t>張著</a:t>
                      </a:r>
                      <a:r>
                        <a:rPr sz="1800" dirty="0" err="1">
                          <a:sym typeface="+mn-ea"/>
                        </a:rPr>
                        <a:t>」鋪，攤開</a:t>
                      </a:r>
                      <a:r>
                        <a:rPr sz="1800" dirty="0">
                          <a:sym typeface="+mn-ea"/>
                        </a:rPr>
                        <a:t>；</a:t>
                      </a:r>
                      <a:endParaRPr sz="1800" dirty="0">
                        <a:sym typeface="+mn-ea"/>
                      </a:endParaRPr>
                    </a:p>
                    <a:p>
                      <a:pPr>
                        <a:buNone/>
                      </a:pPr>
                      <a:r>
                        <a:rPr sz="1800" dirty="0">
                          <a:sym typeface="+mn-ea"/>
                        </a:rPr>
                        <a:t>「</a:t>
                      </a:r>
                      <a:r>
                        <a:rPr sz="1800" dirty="0" err="1">
                          <a:highlight>
                            <a:srgbClr val="00FF00"/>
                          </a:highlight>
                          <a:sym typeface="+mn-ea"/>
                        </a:rPr>
                        <a:t>遮掩</a:t>
                      </a:r>
                      <a:r>
                        <a:rPr sz="1800" dirty="0" err="1">
                          <a:sym typeface="+mn-ea"/>
                        </a:rPr>
                        <a:t>」掩蔽，遮蓋</a:t>
                      </a:r>
                      <a:r>
                        <a:rPr sz="1800" dirty="0">
                          <a:sym typeface="+mn-ea"/>
                        </a:rPr>
                        <a:t>。 </a:t>
                      </a:r>
                      <a:endParaRPr lang="zh-CN" altLang="en-US" sz="1800" b="1" dirty="0">
                        <a:solidFill>
                          <a:schemeClr val="tx1"/>
                        </a:solidFill>
                        <a:sym typeface="+mn-ea"/>
                      </a:endParaRPr>
                    </a:p>
                    <a:p>
                      <a:pPr>
                        <a:buNone/>
                      </a:pPr>
                      <a:endParaRPr lang="zh-CN" altLang="en-US" sz="1800" b="1" dirty="0">
                        <a:solidFill>
                          <a:schemeClr val="tx1"/>
                        </a:solidFill>
                        <a:sym typeface="+mn-ea"/>
                      </a:endParaRPr>
                    </a:p>
                    <a:p>
                      <a:pPr>
                        <a:buNone/>
                      </a:pPr>
                      <a:r>
                        <a:rPr sz="1800" dirty="0" err="1">
                          <a:sym typeface="+mn-ea"/>
                        </a:rPr>
                        <a:t>甚長」變長</a:t>
                      </a:r>
                      <a:r>
                        <a:rPr sz="1800" dirty="0">
                          <a:sym typeface="+mn-ea"/>
                        </a:rPr>
                        <a:t>。 </a:t>
                      </a:r>
                      <a:endParaRPr sz="1800" dirty="0">
                        <a:sym typeface="+mn-ea"/>
                      </a:endParaRPr>
                    </a:p>
                    <a:p>
                      <a:pPr>
                        <a:buNone/>
                      </a:pPr>
                      <a:endParaRPr lang="zh-CN" altLang="en-US" sz="1800" b="1" dirty="0">
                        <a:solidFill>
                          <a:schemeClr val="tx1"/>
                        </a:solidFill>
                        <a:sym typeface="+mn-ea"/>
                      </a:endParaRPr>
                    </a:p>
                    <a:p>
                      <a:pPr>
                        <a:buNone/>
                      </a:pPr>
                      <a:endParaRPr lang="zh-CN" altLang="en-US" sz="1800" b="1" dirty="0">
                        <a:solidFill>
                          <a:schemeClr val="tx1"/>
                        </a:solidFill>
                        <a:sym typeface="+mn-ea"/>
                      </a:endParaRPr>
                    </a:p>
                    <a:p>
                      <a:pPr>
                        <a:buNone/>
                      </a:pPr>
                      <a:endParaRPr lang="zh-CN" altLang="en-US" sz="1800" b="1" dirty="0">
                        <a:sym typeface="+mn-ea"/>
                      </a:endParaRPr>
                    </a:p>
                    <a:p>
                      <a:pPr>
                        <a:buNone/>
                      </a:pPr>
                      <a:endParaRPr lang="zh-CN" altLang="en-US" sz="1800" b="1" dirty="0">
                        <a:sym typeface="+mn-ea"/>
                      </a:endParaRPr>
                    </a:p>
                    <a:p>
                      <a:pPr>
                        <a:buNone/>
                      </a:pPr>
                      <a:r>
                        <a:rPr lang="zh-CN" altLang="en-US" sz="1800" b="1" dirty="0">
                          <a:sym typeface="+mn-ea"/>
                        </a:rPr>
                        <a:t>「</a:t>
                      </a:r>
                      <a:r>
                        <a:rPr lang="zh-CN" altLang="en-US" sz="1800" b="0" dirty="0">
                          <a:highlight>
                            <a:srgbClr val="00FF00"/>
                          </a:highlight>
                          <a:sym typeface="+mn-ea"/>
                        </a:rPr>
                        <a:t>何烈</a:t>
                      </a:r>
                      <a:r>
                        <a:rPr lang="zh-CN" altLang="en-US" sz="1800" b="1" dirty="0">
                          <a:sym typeface="+mn-ea"/>
                        </a:rPr>
                        <a:t>」沙漠。</a:t>
                      </a:r>
                      <a:endParaRPr lang="zh-CN" altLang="en-US" sz="1800" b="1" dirty="0">
                        <a:highlight>
                          <a:srgbClr val="00FF00"/>
                        </a:highlight>
                      </a:endParaRPr>
                    </a:p>
                    <a:p>
                      <a:pPr>
                        <a:buNone/>
                      </a:pPr>
                      <a:endParaRPr lang="zh-CN" altLang="en-US" sz="1800" b="1" dirty="0">
                        <a:solidFill>
                          <a:schemeClr val="tx1"/>
                        </a:solidFill>
                        <a:sym typeface="+mn-ea"/>
                      </a:endParaRPr>
                    </a:p>
                    <a:p>
                      <a:pPr>
                        <a:buNone/>
                      </a:pPr>
                      <a:endParaRPr lang="zh-CN" altLang="en-US" sz="1800" b="1" dirty="0">
                        <a:solidFill>
                          <a:schemeClr val="tx1"/>
                        </a:solidFill>
                        <a:sym typeface="+mn-ea"/>
                      </a:endParaRPr>
                    </a:p>
                    <a:p>
                      <a:pPr>
                        <a:buNone/>
                      </a:pPr>
                      <a:endParaRPr lang="zh-CN" altLang="en-US" sz="1800" b="1" dirty="0">
                        <a:solidFill>
                          <a:schemeClr val="tx1"/>
                        </a:solidFill>
                        <a:sym typeface="+mn-ea"/>
                      </a:endParaRPr>
                    </a:p>
                    <a:p>
                      <a:pPr>
                        <a:buNone/>
                      </a:pPr>
                      <a:r>
                        <a:rPr lang="zh-CN" altLang="en-US" sz="1800" b="1" dirty="0">
                          <a:solidFill>
                            <a:schemeClr val="tx1"/>
                          </a:solidFill>
                          <a:sym typeface="+mn-ea"/>
                        </a:rPr>
                        <a:t>。。。</a:t>
                      </a:r>
                      <a:endParaRPr lang="zh-CN" altLang="en-US" sz="1800" b="1" dirty="0">
                        <a:solidFill>
                          <a:schemeClr val="tx1"/>
                        </a:solidFill>
                        <a:sym typeface="+mn-ea"/>
                      </a:endParaRPr>
                    </a:p>
                    <a:p>
                      <a:pPr>
                        <a:buNone/>
                      </a:pPr>
                      <a:endParaRPr lang="zh-CN" altLang="en-US" sz="1800" b="1" dirty="0">
                        <a:solidFill>
                          <a:schemeClr val="tx1"/>
                        </a:solidFill>
                        <a:sym typeface="+mn-ea"/>
                      </a:endParaRPr>
                    </a:p>
                    <a:p>
                      <a:pPr>
                        <a:buNone/>
                      </a:pPr>
                      <a:endParaRPr lang="zh-CN" altLang="en-US" sz="1800" b="1" dirty="0">
                        <a:solidFill>
                          <a:schemeClr val="tx1"/>
                        </a:solidFill>
                        <a:sym typeface="+mn-ea"/>
                      </a:endParaRPr>
                    </a:p>
                    <a:p>
                      <a:pPr>
                        <a:buNone/>
                      </a:pPr>
                      <a:endParaRPr lang="zh-CN" altLang="en-US" sz="1800" b="1" dirty="0">
                        <a:solidFill>
                          <a:schemeClr val="tx1"/>
                        </a:solidFill>
                        <a:sym typeface="+mn-ea"/>
                      </a:endParaRPr>
                    </a:p>
                    <a:p>
                      <a:pPr>
                        <a:buNone/>
                      </a:pPr>
                      <a:endParaRPr lang="zh-CN" altLang="en-US" sz="1800" b="1" dirty="0">
                        <a:solidFill>
                          <a:schemeClr val="tx1"/>
                        </a:solidFill>
                        <a:sym typeface="+mn-ea"/>
                      </a:endParaRPr>
                    </a:p>
                    <a:p>
                      <a:pPr>
                        <a:buNone/>
                      </a:pPr>
                      <a:endParaRPr lang="zh-CN" altLang="en-US" sz="1800" b="1" dirty="0">
                        <a:solidFill>
                          <a:schemeClr val="tx1"/>
                        </a:solidFill>
                        <a:sym typeface="+mn-ea"/>
                      </a:endParaRPr>
                    </a:p>
                  </a:txBody>
                  <a:tcPr/>
                </a:tc>
              </a:tr>
            </a:tbl>
          </a:graphicData>
        </a:graphic>
      </p:graphicFrame>
      <p:sp>
        <p:nvSpPr>
          <p:cNvPr id="3" name="Text Box 2"/>
          <p:cNvSpPr txBox="1"/>
          <p:nvPr/>
        </p:nvSpPr>
        <p:spPr>
          <a:xfrm>
            <a:off x="7966075" y="5561330"/>
            <a:ext cx="3399790" cy="306705"/>
          </a:xfrm>
          <a:prstGeom prst="rect">
            <a:avLst/>
          </a:prstGeom>
          <a:noFill/>
        </p:spPr>
        <p:txBody>
          <a:bodyPr wrap="square" rtlCol="0" anchor="t">
            <a:spAutoFit/>
          </a:bodyPr>
          <a:lstStyle/>
          <a:p>
            <a:pPr marL="0" indent="0" algn="ctr">
              <a:buNone/>
            </a:pPr>
            <a:r>
              <a:rPr lang="zh-CN" altLang="en-US" sz="1400">
                <a:sym typeface="+mn-ea"/>
              </a:rPr>
              <a:t>摘自（</a:t>
            </a:r>
            <a:r>
              <a:rPr lang="en-US" altLang="en-US" sz="1400">
                <a:sym typeface="+mn-ea"/>
              </a:rPr>
              <a:t>11BT01 </a:t>
            </a:r>
            <a:r>
              <a:rPr lang="zh-CN" altLang="en-US" sz="1400">
                <a:sym typeface="+mn-ea"/>
              </a:rPr>
              <a:t>列王紀上註解（黃迦勒）</a:t>
            </a:r>
            <a:endParaRPr lang="zh-CN" altLang="en-US" sz="1400">
              <a:sym typeface="+mn-ea"/>
            </a:endParaRPr>
          </a:p>
        </p:txBody>
      </p:sp>
      <p:sp>
        <p:nvSpPr>
          <p:cNvPr id="2" name="Text Box 1"/>
          <p:cNvSpPr txBox="1"/>
          <p:nvPr/>
        </p:nvSpPr>
        <p:spPr>
          <a:xfrm>
            <a:off x="940435" y="5561330"/>
            <a:ext cx="6210300" cy="617855"/>
          </a:xfrm>
          <a:prstGeom prst="rect">
            <a:avLst/>
          </a:prstGeom>
          <a:noFill/>
        </p:spPr>
        <p:txBody>
          <a:bodyPr wrap="square" rtlCol="0" anchor="t">
            <a:noAutofit/>
          </a:bodyPr>
          <a:lstStyle/>
          <a:p>
            <a:pPr algn="ctr"/>
            <a:r>
              <a:rPr lang="zh-CN" altLang="en-US"/>
              <a:t>摘自：</a:t>
            </a:r>
            <a:r>
              <a:rPr lang="en-US" altLang="zh-CN"/>
              <a:t> </a:t>
            </a:r>
            <a:r>
              <a:rPr lang="en-US" altLang="en-US"/>
              <a:t>https://springbible.fhl.net/Bible2/cgic201/read201.cgi</a:t>
            </a:r>
            <a:endParaRPr lang="zh-CN" altLang="en-US"/>
          </a:p>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31875" y="869950"/>
            <a:ext cx="4124960" cy="582930"/>
          </a:xfrm>
        </p:spPr>
        <p:txBody>
          <a:bodyPr/>
          <a:lstStyle/>
          <a:p>
            <a:pPr algn="ctr"/>
            <a:r>
              <a:rPr lang="zh-CN" altLang="en-US"/>
              <a:t>約櫃</a:t>
            </a:r>
            <a:endParaRPr lang="zh-CN" altLang="en-US"/>
          </a:p>
        </p:txBody>
      </p:sp>
      <p:sp>
        <p:nvSpPr>
          <p:cNvPr id="6" name="Text Box 5"/>
          <p:cNvSpPr txBox="1"/>
          <p:nvPr/>
        </p:nvSpPr>
        <p:spPr>
          <a:xfrm>
            <a:off x="1031875" y="5744845"/>
            <a:ext cx="3596640" cy="601980"/>
          </a:xfrm>
          <a:prstGeom prst="rect">
            <a:avLst/>
          </a:prstGeom>
          <a:noFill/>
        </p:spPr>
        <p:txBody>
          <a:bodyPr wrap="square" rtlCol="0" anchor="t">
            <a:noAutofit/>
          </a:bodyPr>
          <a:lstStyle/>
          <a:p>
            <a:pPr algn="ctr"/>
            <a:r>
              <a:rPr lang="en-US" altLang="en-US" sz="800"/>
              <a:t>https://riverflowing2012.com/wp-content/uploads/2021/07/20210627_%E7%B4%84%E6%AB%83%E7%9A%84%E4%BF%A1%E4%BB%B0%E7%B6%93%E6%AD%B7.jpg</a:t>
            </a:r>
            <a:endParaRPr lang="en-US" altLang="en-US" sz="800"/>
          </a:p>
        </p:txBody>
      </p:sp>
      <p:sp>
        <p:nvSpPr>
          <p:cNvPr id="3" name="Title 1"/>
          <p:cNvSpPr>
            <a:spLocks noGrp="1"/>
          </p:cNvSpPr>
          <p:nvPr/>
        </p:nvSpPr>
        <p:spPr>
          <a:xfrm>
            <a:off x="6096000" y="191135"/>
            <a:ext cx="2698750" cy="582930"/>
          </a:xfrm>
          <a:prstGeom prst="rect">
            <a:avLst/>
          </a:prstGeom>
          <a:noFill/>
          <a:ln w="9525">
            <a:no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endParaRPr lang="zh-CN" altLang="en-US"/>
          </a:p>
        </p:txBody>
      </p:sp>
      <p:sp>
        <p:nvSpPr>
          <p:cNvPr id="8" name="Text Box 7"/>
          <p:cNvSpPr txBox="1"/>
          <p:nvPr/>
        </p:nvSpPr>
        <p:spPr>
          <a:xfrm>
            <a:off x="6846570" y="5683250"/>
            <a:ext cx="3706495" cy="663575"/>
          </a:xfrm>
          <a:prstGeom prst="rect">
            <a:avLst/>
          </a:prstGeom>
        </p:spPr>
        <p:txBody>
          <a:bodyPr wrap="square">
            <a:noAutofit/>
          </a:bodyPr>
          <a:lstStyle/>
          <a:p>
            <a:pPr marL="0" indent="0" algn="l"/>
            <a:r>
              <a:rPr lang="en-US" altLang="en-US" sz="1600" b="0" i="0">
                <a:solidFill>
                  <a:srgbClr val="222222"/>
                </a:solidFill>
                <a:latin typeface="Arial" panose="020B0604020202020204"/>
                <a:ea typeface="Arial" panose="020B0604020202020204"/>
              </a:rPr>
              <a:t>www.faogyo.org.hk</a:t>
            </a:r>
            <a:endParaRPr lang="en-US" altLang="en-US" sz="1600" b="0" i="0">
              <a:solidFill>
                <a:srgbClr val="222222"/>
              </a:solidFill>
              <a:latin typeface="Arial" panose="020B0604020202020204"/>
              <a:ea typeface="Arial" panose="020B0604020202020204"/>
            </a:endParaRPr>
          </a:p>
          <a:p>
            <a:pPr marL="0" indent="0" algn="l"/>
            <a:r>
              <a:rPr lang="zh-CN" altLang="en-US" sz="1600" b="0" i="0">
                <a:solidFill>
                  <a:srgbClr val="222222"/>
                </a:solidFill>
                <a:latin typeface="Arial" panose="020B0604020202020204"/>
                <a:ea typeface="Arial" panose="020B0604020202020204"/>
              </a:rPr>
              <a:t>列王紀上第八章</a:t>
            </a:r>
            <a:r>
              <a:rPr lang="en-US" altLang="en-US" sz="1600" b="0" i="0">
                <a:solidFill>
                  <a:srgbClr val="222222"/>
                </a:solidFill>
                <a:latin typeface="Arial" panose="020B0604020202020204"/>
                <a:ea typeface="Arial" panose="020B0604020202020204"/>
              </a:rPr>
              <a:t>1-21</a:t>
            </a:r>
            <a:r>
              <a:rPr lang="zh-CN" altLang="en-US" sz="1600" b="0" i="0">
                <a:solidFill>
                  <a:srgbClr val="222222"/>
                </a:solidFill>
                <a:latin typeface="Arial" panose="020B0604020202020204"/>
                <a:ea typeface="Arial" panose="020B0604020202020204"/>
              </a:rPr>
              <a:t>節</a:t>
            </a:r>
            <a:r>
              <a:rPr lang="en-US" altLang="en-US" sz="1600" b="0" i="0">
                <a:solidFill>
                  <a:srgbClr val="222222"/>
                </a:solidFill>
                <a:latin typeface="Arial" panose="020B0604020202020204"/>
                <a:ea typeface="Arial" panose="020B0604020202020204"/>
              </a:rPr>
              <a:t> - </a:t>
            </a:r>
            <a:r>
              <a:rPr lang="zh-CN" altLang="en-US" sz="1600" b="0" i="0">
                <a:solidFill>
                  <a:srgbClr val="222222"/>
                </a:solidFill>
                <a:latin typeface="Arial" panose="020B0604020202020204"/>
                <a:ea typeface="Arial" panose="020B0604020202020204"/>
              </a:rPr>
              <a:t>運約櫃入聖殿</a:t>
            </a:r>
            <a:endParaRPr lang="zh-CN" altLang="en-US" sz="1600" b="0" i="0">
              <a:solidFill>
                <a:srgbClr val="222222"/>
              </a:solidFill>
              <a:latin typeface="Arial" panose="020B0604020202020204"/>
              <a:ea typeface="Arial" panose="020B0604020202020204"/>
            </a:endParaRPr>
          </a:p>
          <a:p>
            <a:pPr marL="0" indent="0" algn="l"/>
            <a:endParaRPr lang="zh-CN" sz="1600" b="0" i="0">
              <a:solidFill>
                <a:srgbClr val="222222"/>
              </a:solidFill>
              <a:latin typeface="Arial" panose="020B0604020202020204"/>
              <a:ea typeface="SimSun" panose="02010600030101010101" pitchFamily="2" charset="-122"/>
            </a:endParaRPr>
          </a:p>
        </p:txBody>
      </p:sp>
      <p:pic>
        <p:nvPicPr>
          <p:cNvPr id="10" name="Content Placeholder 9"/>
          <p:cNvPicPr>
            <a:picLocks noGrp="1" noChangeAspect="1"/>
          </p:cNvPicPr>
          <p:nvPr>
            <p:ph sz="half" idx="1"/>
          </p:nvPr>
        </p:nvPicPr>
        <p:blipFill>
          <a:blip r:embed="rId1"/>
          <a:stretch>
            <a:fillRect/>
          </a:stretch>
        </p:blipFill>
        <p:spPr>
          <a:xfrm>
            <a:off x="386080" y="2014855"/>
            <a:ext cx="5384800" cy="3547110"/>
          </a:xfrm>
          <a:prstGeom prst="rect">
            <a:avLst/>
          </a:prstGeom>
        </p:spPr>
      </p:pic>
      <p:pic>
        <p:nvPicPr>
          <p:cNvPr id="11" name="Content Placeholder 10"/>
          <p:cNvPicPr>
            <a:picLocks noGrp="1" noChangeAspect="1"/>
          </p:cNvPicPr>
          <p:nvPr>
            <p:ph sz="half" idx="2"/>
          </p:nvPr>
        </p:nvPicPr>
        <p:blipFill>
          <a:blip r:embed="rId2"/>
          <a:stretch>
            <a:fillRect/>
          </a:stretch>
        </p:blipFill>
        <p:spPr>
          <a:xfrm>
            <a:off x="6812280" y="1890395"/>
            <a:ext cx="4301490" cy="367157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0870" y="582930"/>
            <a:ext cx="10972800" cy="582613"/>
          </a:xfrm>
        </p:spPr>
        <p:txBody>
          <a:bodyPr/>
          <a:lstStyle/>
          <a:p>
            <a:r>
              <a:rPr lang="zh-CN" altLang="en-US" dirty="0">
                <a:solidFill>
                  <a:srgbClr val="FF0000"/>
                </a:solidFill>
                <a:sym typeface="+mn-ea"/>
              </a:rPr>
              <a:t>今日信息</a:t>
            </a:r>
            <a:r>
              <a:rPr lang="en-US" altLang="zh-CN" dirty="0">
                <a:solidFill>
                  <a:srgbClr val="FF0000"/>
                </a:solidFill>
                <a:sym typeface="+mn-ea"/>
              </a:rPr>
              <a:t>–</a:t>
            </a:r>
            <a:r>
              <a:rPr lang="zh-CN" altLang="en-US" dirty="0">
                <a:solidFill>
                  <a:srgbClr val="FF0000"/>
                </a:solidFill>
                <a:sym typeface="+mn-ea"/>
              </a:rPr>
              <a:t> </a:t>
            </a:r>
            <a:r>
              <a:rPr lang="en-US" altLang="zh-CN" dirty="0">
                <a:solidFill>
                  <a:srgbClr val="FF0000"/>
                </a:solidFill>
                <a:sym typeface="+mn-ea"/>
              </a:rPr>
              <a:t> (</a:t>
            </a:r>
            <a:r>
              <a:rPr lang="zh-CN" altLang="en-US" dirty="0">
                <a:sym typeface="+mn-ea"/>
              </a:rPr>
              <a:t>王上</a:t>
            </a:r>
            <a:r>
              <a:rPr lang="en-US" altLang="zh-CN" dirty="0">
                <a:sym typeface="+mn-ea"/>
              </a:rPr>
              <a:t>8: 1-8 </a:t>
            </a:r>
            <a:r>
              <a:rPr lang="zh-CN" altLang="en-US" dirty="0">
                <a:sym typeface="+mn-ea"/>
              </a:rPr>
              <a:t>節</a:t>
            </a:r>
            <a:r>
              <a:rPr lang="en-US" altLang="zh-CN" dirty="0">
                <a:solidFill>
                  <a:schemeClr val="accent6"/>
                </a:solidFill>
                <a:sym typeface="+mn-ea"/>
              </a:rPr>
              <a:t>)--</a:t>
            </a:r>
            <a:r>
              <a:rPr lang="zh-CN" altLang="en-US" dirty="0">
                <a:solidFill>
                  <a:schemeClr val="accent6"/>
                </a:solidFill>
                <a:sym typeface="+mn-ea"/>
              </a:rPr>
              <a:t>約櫃與</a:t>
            </a:r>
            <a:r>
              <a:rPr lang="zh-CN" altLang="en-US" dirty="0">
                <a:solidFill>
                  <a:schemeClr val="accent6"/>
                </a:solidFill>
                <a:sym typeface="+mn-ea"/>
              </a:rPr>
              <a:t>施恩座</a:t>
            </a:r>
            <a:endParaRPr lang="zh-CN" altLang="en-US" dirty="0">
              <a:solidFill>
                <a:schemeClr val="accent6"/>
              </a:solidFill>
              <a:sym typeface="+mn-ea"/>
            </a:endParaRPr>
          </a:p>
        </p:txBody>
      </p:sp>
      <p:sp>
        <p:nvSpPr>
          <p:cNvPr id="3" name="Content Placeholder 2"/>
          <p:cNvSpPr>
            <a:spLocks noGrp="1"/>
          </p:cNvSpPr>
          <p:nvPr>
            <p:ph idx="1"/>
          </p:nvPr>
        </p:nvSpPr>
        <p:spPr>
          <a:xfrm>
            <a:off x="610870" y="1322070"/>
            <a:ext cx="10541635" cy="4745990"/>
          </a:xfrm>
        </p:spPr>
        <p:txBody>
          <a:bodyPr/>
          <a:lstStyle/>
          <a:p>
            <a:pPr marL="654050" indent="-654050" defTabSz="914400">
              <a:buNone/>
            </a:pPr>
            <a:r>
              <a:rPr lang="en-US" altLang="zh-CN" sz="2400" dirty="0">
                <a:sym typeface="+mn-ea"/>
              </a:rPr>
              <a:t>1.  </a:t>
            </a:r>
            <a:r>
              <a:rPr lang="zh-CN" altLang="en-US" sz="2400" dirty="0">
                <a:solidFill>
                  <a:srgbClr val="FF0000"/>
                </a:solidFill>
                <a:sym typeface="+mn-ea"/>
              </a:rPr>
              <a:t>約櫃</a:t>
            </a:r>
            <a:r>
              <a:rPr lang="en-US" altLang="zh-CN" sz="2400" dirty="0">
                <a:solidFill>
                  <a:srgbClr val="FF0000"/>
                </a:solidFill>
                <a:sym typeface="+mn-ea"/>
              </a:rPr>
              <a:t> </a:t>
            </a:r>
            <a:r>
              <a:rPr lang="en-US" altLang="zh-CN" sz="2400" dirty="0">
                <a:sym typeface="+mn-ea"/>
              </a:rPr>
              <a:t>    </a:t>
            </a:r>
            <a:r>
              <a:rPr lang="zh-CN" altLang="en-US" sz="2400" dirty="0">
                <a:sym typeface="+mn-ea"/>
              </a:rPr>
              <a:t>所羅門王吩咐</a:t>
            </a:r>
            <a:r>
              <a:rPr lang="zh-CN" altLang="en-US" sz="2400"/>
              <a:t>祭司和利未人將耶和華的</a:t>
            </a:r>
            <a:r>
              <a:rPr lang="zh-CN" altLang="en-US" sz="2400">
                <a:solidFill>
                  <a:srgbClr val="FF0000"/>
                </a:solidFill>
              </a:rPr>
              <a:t>約櫃</a:t>
            </a:r>
            <a:r>
              <a:rPr lang="zh-CN" altLang="en-US" sz="2400"/>
              <a:t>，</a:t>
            </a:r>
            <a:r>
              <a:rPr lang="zh-CN" altLang="en-US" sz="2400">
                <a:solidFill>
                  <a:srgbClr val="000050"/>
                </a:solidFill>
                <a:latin typeface="Times New Roman" panose="02020603050405020304"/>
                <a:ea typeface="Times New Roman" panose="02020603050405020304"/>
                <a:sym typeface="+mn-ea"/>
              </a:rPr>
              <a:t>從大衛城</a:t>
            </a:r>
            <a:r>
              <a:rPr lang="en-US" altLang="en-US" sz="2400">
                <a:solidFill>
                  <a:srgbClr val="000050"/>
                </a:solidFill>
                <a:latin typeface="Times New Roman" panose="02020603050405020304"/>
                <a:ea typeface="Times New Roman" panose="02020603050405020304"/>
                <a:sym typeface="+mn-ea"/>
              </a:rPr>
              <a:t>─</a:t>
            </a:r>
            <a:r>
              <a:rPr lang="zh-CN" altLang="en-US" sz="2400">
                <a:solidFill>
                  <a:srgbClr val="000050"/>
                </a:solidFill>
                <a:latin typeface="Times New Roman" panose="02020603050405020304"/>
                <a:ea typeface="Times New Roman" panose="02020603050405020304"/>
                <a:sym typeface="+mn-ea"/>
              </a:rPr>
              <a:t>就是</a:t>
            </a:r>
            <a:r>
              <a:rPr lang="zh-CN" altLang="en-US" sz="2400" b="1">
                <a:solidFill>
                  <a:srgbClr val="00B050"/>
                </a:solidFill>
                <a:latin typeface="Times New Roman" panose="02020603050405020304"/>
                <a:ea typeface="Times New Roman" panose="02020603050405020304"/>
                <a:sym typeface="+mn-ea"/>
              </a:rPr>
              <a:t>錫安帶上來、放在新造的聖殿的至聖所中。</a:t>
            </a:r>
            <a:r>
              <a:rPr lang="en-US" altLang="zh-CN" sz="2400" b="1">
                <a:solidFill>
                  <a:srgbClr val="00B050"/>
                </a:solidFill>
                <a:latin typeface="Times New Roman" panose="02020603050405020304"/>
                <a:ea typeface="Times New Roman" panose="02020603050405020304"/>
                <a:sym typeface="+mn-ea"/>
              </a:rPr>
              <a:t> </a:t>
            </a:r>
            <a:r>
              <a:rPr lang="zh-CN" altLang="en-US" sz="2400"/>
              <a:t>約櫃是神吩咐摩西根據祂的設計所作的一個櫃子，裡面置放刻著十誡的兩塊石版。</a:t>
            </a:r>
            <a:r>
              <a:rPr lang="en-US" altLang="en-US" sz="2400"/>
              <a:t> </a:t>
            </a:r>
            <a:r>
              <a:rPr lang="zh-CN" altLang="en-US" sz="2400"/>
              <a:t>這櫃子，或箱子，被稱為</a:t>
            </a:r>
            <a:r>
              <a:rPr lang="en-US" altLang="en-US" sz="2400"/>
              <a:t>“</a:t>
            </a:r>
            <a:r>
              <a:rPr lang="zh-CN" altLang="en-US" sz="2400"/>
              <a:t>約櫃</a:t>
            </a:r>
            <a:r>
              <a:rPr lang="en-US" altLang="en-US" sz="2400"/>
              <a:t>”</a:t>
            </a:r>
            <a:r>
              <a:rPr lang="zh-CN" altLang="en-US" sz="2400"/>
              <a:t>，是用皂莢木做的，並貼上金子。</a:t>
            </a:r>
            <a:r>
              <a:rPr lang="en-US" altLang="en-US" sz="2400"/>
              <a:t> </a:t>
            </a:r>
            <a:r>
              <a:rPr lang="zh-CN" altLang="en-US" sz="2400"/>
              <a:t>漂流時期，約櫃被安置在會幕的內室，而今，所羅門王將它迎放在新建的聖殿中。這箱子就是約櫃。</a:t>
            </a:r>
            <a:r>
              <a:rPr lang="en-US" altLang="zh-CN" sz="2400"/>
              <a:t> </a:t>
            </a:r>
            <a:r>
              <a:rPr lang="zh-CN" altLang="en-US" sz="2000"/>
              <a:t>（參：</a:t>
            </a:r>
            <a:r>
              <a:rPr lang="en-US" altLang="en-US" sz="2000"/>
              <a:t>https://www.gotquestions.org/T-Chinese/T-Chinese-ark-of-the-covenant.html</a:t>
            </a:r>
            <a:r>
              <a:rPr lang="zh-CN" altLang="en-US" sz="2000"/>
              <a:t>）</a:t>
            </a:r>
            <a:endParaRPr lang="zh-CN" altLang="en-US" sz="2000"/>
          </a:p>
          <a:p>
            <a:pPr marL="654050" indent="-654050" algn="l" defTabSz="914400">
              <a:buNone/>
            </a:pPr>
            <a:r>
              <a:rPr lang="en-US" altLang="zh-CN" sz="2400">
                <a:solidFill>
                  <a:srgbClr val="FF0000"/>
                </a:solidFill>
              </a:rPr>
              <a:t>2.  </a:t>
            </a:r>
            <a:r>
              <a:rPr lang="zh-CN" altLang="en-US" sz="2400">
                <a:solidFill>
                  <a:srgbClr val="FF0000"/>
                </a:solidFill>
              </a:rPr>
              <a:t>會幕</a:t>
            </a:r>
            <a:r>
              <a:rPr lang="en-US" altLang="zh-CN" sz="2400">
                <a:solidFill>
                  <a:srgbClr val="FF0000"/>
                </a:solidFill>
              </a:rPr>
              <a:t> </a:t>
            </a:r>
            <a:r>
              <a:rPr lang="en-US" altLang="zh-CN" sz="2400"/>
              <a:t>  </a:t>
            </a:r>
            <a:r>
              <a:rPr lang="zh-TW" altLang="en-US" sz="2400" dirty="0">
                <a:sym typeface="+mn-ea"/>
              </a:rPr>
              <a:t>會幕</a:t>
            </a:r>
            <a:r>
              <a:rPr lang="en-US" altLang="zh-TW" sz="2400" dirty="0">
                <a:sym typeface="+mn-ea"/>
              </a:rPr>
              <a:t>(AV </a:t>
            </a:r>
            <a:r>
              <a:rPr lang="zh-TW" altLang="en-US" sz="2400" dirty="0">
                <a:sym typeface="+mn-ea"/>
              </a:rPr>
              <a:t>譯為「帳幕」；</a:t>
            </a:r>
            <a:r>
              <a:rPr lang="en-US" altLang="zh-TW" sz="2400" dirty="0">
                <a:sym typeface="+mn-ea"/>
              </a:rPr>
              <a:t>NEB </a:t>
            </a:r>
            <a:r>
              <a:rPr lang="zh-TW" altLang="en-US" sz="2400" dirty="0">
                <a:sym typeface="+mn-ea"/>
              </a:rPr>
              <a:t>譯為「同在的帳幕」</a:t>
            </a:r>
            <a:r>
              <a:rPr lang="zh-CN" altLang="zh-TW" sz="2400" dirty="0">
                <a:sym typeface="+mn-ea"/>
              </a:rPr>
              <a:t>（</a:t>
            </a:r>
            <a:r>
              <a:rPr lang="zh-TW" altLang="en-US" sz="2400" dirty="0">
                <a:sym typeface="+mn-ea"/>
              </a:rPr>
              <a:t>出三十三</a:t>
            </a:r>
            <a:r>
              <a:rPr lang="en-US" altLang="zh-TW" sz="2400" dirty="0">
                <a:sym typeface="+mn-ea"/>
              </a:rPr>
              <a:t>7~11)</a:t>
            </a:r>
            <a:r>
              <a:rPr lang="zh-CN" altLang="en-US" sz="2400" dirty="0">
                <a:sym typeface="+mn-ea"/>
              </a:rPr>
              <a:t>。</a:t>
            </a:r>
            <a:r>
              <a:rPr lang="zh-TW" altLang="en-US" sz="2400" dirty="0">
                <a:sym typeface="+mn-ea"/>
              </a:rPr>
              <a:t> </a:t>
            </a:r>
            <a:endParaRPr lang="zh-TW" altLang="en-US" sz="2400" dirty="0">
              <a:sym typeface="+mn-ea"/>
            </a:endParaRPr>
          </a:p>
          <a:p>
            <a:pPr marL="654050" indent="-654050" algn="l" defTabSz="914400">
              <a:buNone/>
            </a:pPr>
            <a:r>
              <a:rPr lang="zh-TW" altLang="en-US" sz="2400" dirty="0">
                <a:sym typeface="+mn-ea"/>
              </a:rPr>
              <a:t> </a:t>
            </a:r>
            <a:r>
              <a:rPr lang="en-US" altLang="zh-TW" sz="2400" dirty="0">
                <a:sym typeface="+mn-ea"/>
              </a:rPr>
              <a:t>      </a:t>
            </a:r>
            <a:r>
              <a:rPr lang="zh-CN" altLang="en-US" sz="2400" dirty="0">
                <a:sym typeface="+mn-ea"/>
              </a:rPr>
              <a:t>所羅門也吩咐</a:t>
            </a:r>
            <a:r>
              <a:rPr lang="zh-CN" altLang="en-US" sz="2400" b="1">
                <a:solidFill>
                  <a:srgbClr val="00B050"/>
                </a:solidFill>
                <a:latin typeface="Times New Roman" panose="02020603050405020304"/>
                <a:ea typeface="Times New Roman" panose="02020603050405020304"/>
                <a:sym typeface="+mn-ea"/>
              </a:rPr>
              <a:t>把那些原本放在</a:t>
            </a:r>
            <a:r>
              <a:rPr lang="zh-CN" altLang="en-US" sz="2400">
                <a:sym typeface="+mn-ea"/>
              </a:rPr>
              <a:t>基遍的邱壇的</a:t>
            </a:r>
            <a:r>
              <a:rPr lang="zh-CN" altLang="en-US" sz="2400">
                <a:sym typeface="+mn-ea"/>
              </a:rPr>
              <a:t>「會幕和會幕的一切聖器具都帶上來」</a:t>
            </a:r>
            <a:r>
              <a:rPr lang="en-US" altLang="zh-CN" sz="2400">
                <a:sym typeface="+mn-ea"/>
              </a:rPr>
              <a:t>(</a:t>
            </a:r>
            <a:r>
              <a:rPr lang="zh-CN" altLang="en-US" sz="2400">
                <a:sym typeface="+mn-ea"/>
              </a:rPr>
              <a:t>參代下一</a:t>
            </a:r>
            <a:r>
              <a:rPr lang="en-US" altLang="en-US" sz="2400">
                <a:sym typeface="+mn-ea"/>
              </a:rPr>
              <a:t> 3)</a:t>
            </a:r>
            <a:r>
              <a:rPr lang="zh-CN" altLang="en-US" sz="2400">
                <a:sym typeface="+mn-ea"/>
              </a:rPr>
              <a:t>。</a:t>
            </a:r>
            <a:r>
              <a:rPr lang="en-US" altLang="zh-TW" sz="2400" dirty="0">
                <a:sym typeface="+mn-ea"/>
              </a:rPr>
              <a:t> </a:t>
            </a:r>
            <a:r>
              <a:rPr lang="zh-CN" altLang="en-US" sz="2400" dirty="0">
                <a:sym typeface="+mn-ea"/>
              </a:rPr>
              <a:t>然而，</a:t>
            </a:r>
            <a:r>
              <a:rPr lang="zh-TW" altLang="en-US" sz="2400" dirty="0">
                <a:sym typeface="+mn-ea"/>
              </a:rPr>
              <a:t>會幕和會幕</a:t>
            </a:r>
            <a:r>
              <a:rPr lang="zh-CN" altLang="zh-TW" sz="2400" dirty="0">
                <a:sym typeface="+mn-ea"/>
              </a:rPr>
              <a:t>中</a:t>
            </a:r>
            <a:r>
              <a:rPr lang="zh-TW" altLang="en-US" sz="2400" dirty="0">
                <a:sym typeface="+mn-ea"/>
              </a:rPr>
              <a:t>的一切聖器具，都由新的所代替</a:t>
            </a:r>
            <a:r>
              <a:rPr lang="zh-CN" altLang="zh-TW" sz="2400" dirty="0">
                <a:sym typeface="+mn-ea"/>
              </a:rPr>
              <a:t>了</a:t>
            </a:r>
            <a:r>
              <a:rPr lang="en-US" altLang="zh-TW" sz="2400" dirty="0">
                <a:sym typeface="+mn-ea"/>
              </a:rPr>
              <a:t>(</a:t>
            </a:r>
            <a:r>
              <a:rPr lang="zh-TW" altLang="en-US" sz="2400" dirty="0">
                <a:sym typeface="+mn-ea"/>
              </a:rPr>
              <a:t>參</a:t>
            </a:r>
            <a:r>
              <a:rPr lang="en-US" altLang="zh-TW" sz="2400" dirty="0">
                <a:sym typeface="+mn-ea"/>
              </a:rPr>
              <a:t>8:15~51</a:t>
            </a:r>
            <a:r>
              <a:rPr lang="zh-TW" altLang="en-US" sz="2400" dirty="0">
                <a:sym typeface="+mn-ea"/>
              </a:rPr>
              <a:t>節</a:t>
            </a:r>
            <a:r>
              <a:rPr lang="en-US" altLang="zh-TW" sz="2400" dirty="0">
                <a:sym typeface="+mn-ea"/>
              </a:rPr>
              <a:t>)</a:t>
            </a:r>
            <a:r>
              <a:rPr lang="zh-CN" altLang="en-US" sz="2400" dirty="0">
                <a:sym typeface="+mn-ea"/>
              </a:rPr>
              <a:t>。</a:t>
            </a:r>
            <a:r>
              <a:rPr lang="en-US" altLang="zh-CN" sz="2400" dirty="0">
                <a:sym typeface="+mn-ea"/>
              </a:rPr>
              <a:t>           </a:t>
            </a:r>
            <a:r>
              <a:rPr lang="zh-CN" altLang="zh-TW" sz="2400" dirty="0">
                <a:highlight>
                  <a:srgbClr val="FFFF00"/>
                </a:highlight>
                <a:sym typeface="+mn-ea"/>
              </a:rPr>
              <a:t>從</a:t>
            </a:r>
            <a:r>
              <a:rPr lang="zh-TW" altLang="en-US" sz="2400" dirty="0">
                <a:highlight>
                  <a:srgbClr val="FFFF00"/>
                </a:highlight>
                <a:sym typeface="+mn-ea"/>
              </a:rPr>
              <a:t>會幕由聖殿所代替的情景</a:t>
            </a:r>
            <a:r>
              <a:rPr lang="zh-CN" altLang="zh-TW" sz="2400" dirty="0">
                <a:highlight>
                  <a:srgbClr val="FFFF00"/>
                </a:highlight>
                <a:sym typeface="+mn-ea"/>
              </a:rPr>
              <a:t>，和日後耶穌的降生、釘死與復活，</a:t>
            </a:r>
            <a:r>
              <a:rPr lang="zh-TW" altLang="en-US" sz="2400" dirty="0">
                <a:highlight>
                  <a:srgbClr val="FFFF00"/>
                </a:highlight>
                <a:sym typeface="+mn-ea"/>
              </a:rPr>
              <a:t>我們看到了</a:t>
            </a:r>
            <a:r>
              <a:rPr lang="zh-CN" altLang="zh-TW" sz="2400" dirty="0">
                <a:highlight>
                  <a:srgbClr val="FFFF00"/>
                </a:highlight>
                <a:sym typeface="+mn-ea"/>
              </a:rPr>
              <a:t>，上帝透過</a:t>
            </a:r>
            <a:r>
              <a:rPr lang="zh-TW" altLang="en-US" sz="2400" dirty="0">
                <a:highlight>
                  <a:srgbClr val="FFFF00"/>
                </a:highlight>
                <a:sym typeface="+mn-ea"/>
              </a:rPr>
              <a:t>耶穌基督</a:t>
            </a:r>
            <a:r>
              <a:rPr lang="zh-CN" altLang="zh-TW" sz="2400" dirty="0">
                <a:highlight>
                  <a:srgbClr val="FFFF00"/>
                </a:highlight>
                <a:sym typeface="+mn-ea"/>
              </a:rPr>
              <a:t>來</a:t>
            </a:r>
            <a:r>
              <a:rPr lang="zh-TW" altLang="en-US" sz="2400" dirty="0">
                <a:highlight>
                  <a:srgbClr val="FFFF00"/>
                </a:highlight>
                <a:sym typeface="+mn-ea"/>
              </a:rPr>
              <a:t>逐漸成就救贖史的過程</a:t>
            </a:r>
            <a:r>
              <a:rPr lang="en-US" altLang="zh-TW" sz="2400" dirty="0">
                <a:sym typeface="+mn-ea"/>
              </a:rPr>
              <a:t> (</a:t>
            </a:r>
            <a:r>
              <a:rPr lang="zh-TW" altLang="en-US" sz="2400" dirty="0">
                <a:sym typeface="+mn-ea"/>
              </a:rPr>
              <a:t>參來十</a:t>
            </a:r>
            <a:r>
              <a:rPr lang="en-US" altLang="zh-TW" sz="2400" dirty="0">
                <a:sym typeface="+mn-ea"/>
              </a:rPr>
              <a:t>20)</a:t>
            </a:r>
            <a:r>
              <a:rPr lang="zh-TW" altLang="en-US" sz="2400" dirty="0">
                <a:sym typeface="+mn-ea"/>
              </a:rPr>
              <a:t>。</a:t>
            </a:r>
            <a:endParaRPr lang="zh-TW" altLang="en-US" sz="2400" dirty="0">
              <a:sym typeface="+mn-ea"/>
            </a:endParaRPr>
          </a:p>
          <a:p>
            <a:pPr marL="654050" indent="-654050" algn="r" defTabSz="914400">
              <a:buNone/>
            </a:pPr>
            <a:r>
              <a:rPr lang="zh-CN" altLang="en-US" sz="1800" dirty="0">
                <a:sym typeface="+mn-ea"/>
              </a:rPr>
              <a:t>（</a:t>
            </a:r>
            <a:r>
              <a:rPr lang="en-US" altLang="zh-CN" sz="1800" dirty="0">
                <a:sym typeface="+mn-ea"/>
              </a:rPr>
              <a:t> </a:t>
            </a:r>
            <a:r>
              <a:rPr lang="zh-CN" altLang="en-US" sz="1800" dirty="0">
                <a:sym typeface="+mn-ea"/>
              </a:rPr>
              <a:t>參：（</a:t>
            </a:r>
            <a:r>
              <a:rPr lang="en-US" altLang="en-US" sz="1800" dirty="0">
                <a:sym typeface="+mn-ea"/>
              </a:rPr>
              <a:t>11BT01 </a:t>
            </a:r>
            <a:r>
              <a:rPr lang="zh-CN" altLang="en-US" sz="1800" dirty="0">
                <a:sym typeface="+mn-ea"/>
              </a:rPr>
              <a:t>列王紀上註解（黃迦勒）</a:t>
            </a:r>
            <a:endParaRPr lang="zh-TW" altLang="en-US" sz="1800" dirty="0">
              <a:sym typeface="+mn-ea"/>
            </a:endParaRPr>
          </a:p>
          <a:p>
            <a:pPr marL="654050" indent="-654050" algn="l" defTabSz="914400">
              <a:buNone/>
            </a:pPr>
            <a:endParaRPr lang="zh-TW" altLang="en-US" sz="1800" dirty="0">
              <a:sym typeface="+mn-ea"/>
            </a:endParaRPr>
          </a:p>
          <a:p>
            <a:pPr marL="654050" indent="-654050" algn="l" defTabSz="914400">
              <a:buNone/>
            </a:pPr>
            <a:r>
              <a:rPr lang="zh-TW" altLang="en-US" sz="1800" dirty="0">
                <a:sym typeface="+mn-ea"/>
              </a:rPr>
              <a:t>    </a:t>
            </a:r>
            <a:endParaRPr lang="en-US" altLang="zh-CN" sz="2000" dirty="0">
              <a:sym typeface="+mn-ea"/>
            </a:endParaRPr>
          </a:p>
          <a:p>
            <a:pPr marL="654050" indent="-654050" defTabSz="914400">
              <a:buNone/>
            </a:pPr>
            <a:endParaRPr lang="en-US" altLang="zh-CN" sz="2000" dirty="0">
              <a:sym typeface="+mn-ea"/>
            </a:endParaRPr>
          </a:p>
          <a:p>
            <a:pPr marL="654050" indent="-654050" defTabSz="914400">
              <a:buNone/>
            </a:pPr>
            <a:endParaRPr lang="en-US" altLang="zh-CN" sz="2000" dirty="0">
              <a:sym typeface="+mn-ea"/>
            </a:endParaRPr>
          </a:p>
          <a:p>
            <a:pPr marL="654050" indent="-654050" defTabSz="914400">
              <a:buNone/>
            </a:pPr>
            <a:endParaRPr lang="en-US" altLang="zh-CN" sz="2000" dirty="0">
              <a:sym typeface="+mn-ea"/>
            </a:endParaRPr>
          </a:p>
          <a:p>
            <a:pPr marL="654050" indent="-654050" defTabSz="914400">
              <a:buNone/>
            </a:pPr>
            <a:endParaRPr lang="en-US" altLang="zh-CN" sz="2000" dirty="0">
              <a:sym typeface="+mn-ea"/>
            </a:endParaRPr>
          </a:p>
          <a:p>
            <a:pPr marL="654050" indent="-654050" defTabSz="914400">
              <a:buNone/>
            </a:pPr>
            <a:endParaRPr lang="en-US" altLang="zh-CN" sz="2000" dirty="0">
              <a:sym typeface="+mn-ea"/>
            </a:endParaRPr>
          </a:p>
          <a:p>
            <a:pPr marL="654050" indent="-654050" algn="ctr" defTabSz="914400">
              <a:buNone/>
            </a:pPr>
            <a:r>
              <a:rPr lang="en-US" altLang="zh-CN" sz="2000" dirty="0">
                <a:sym typeface="+mn-ea"/>
              </a:rPr>
              <a:t> </a:t>
            </a:r>
            <a:r>
              <a:rPr lang="en-US" altLang="zh-CN" sz="1600" dirty="0">
                <a:sym typeface="+mn-ea"/>
              </a:rPr>
              <a:t>  </a:t>
            </a:r>
            <a:r>
              <a:rPr lang="zh-CN" altLang="en-US" sz="1600" dirty="0">
                <a:sym typeface="+mn-ea"/>
              </a:rPr>
              <a:t>（</a:t>
            </a:r>
            <a:r>
              <a:rPr lang="en-US" altLang="zh-CN" sz="1600" dirty="0">
                <a:sym typeface="+mn-ea"/>
              </a:rPr>
              <a:t> </a:t>
            </a:r>
            <a:r>
              <a:rPr lang="zh-CN" altLang="en-US" sz="1600" dirty="0">
                <a:sym typeface="+mn-ea"/>
              </a:rPr>
              <a:t>參：（</a:t>
            </a:r>
            <a:r>
              <a:rPr lang="en-US" altLang="en-US" sz="1600" dirty="0">
                <a:sym typeface="+mn-ea"/>
              </a:rPr>
              <a:t>11BT01 </a:t>
            </a:r>
            <a:r>
              <a:rPr lang="zh-CN" altLang="en-US" sz="1600" dirty="0">
                <a:sym typeface="+mn-ea"/>
              </a:rPr>
              <a:t>列王紀上註解（黃迦勒）</a:t>
            </a:r>
            <a:endParaRPr lang="zh-CN" altLang="en-US" sz="1600" dirty="0">
              <a:sym typeface="+mn-ea"/>
            </a:endParaRPr>
          </a:p>
          <a:p>
            <a:pPr marL="654050" indent="-654050" algn="ctr" defTabSz="914400">
              <a:buNone/>
            </a:pPr>
            <a:r>
              <a:rPr lang="en-US" altLang="zh-CN" sz="1600" dirty="0">
                <a:sym typeface="+mn-ea"/>
              </a:rPr>
              <a:t>&amp; </a:t>
            </a:r>
            <a:r>
              <a:rPr lang="en-US" altLang="en-US" sz="1600" dirty="0">
                <a:sym typeface="+mn-ea"/>
              </a:rPr>
              <a:t>https://ktcreading.blogspot.com/2019/06/twa7.html   TWA</a:t>
            </a:r>
            <a:r>
              <a:rPr lang="zh-CN" altLang="en-US" sz="1600" dirty="0">
                <a:sym typeface="+mn-ea"/>
              </a:rPr>
              <a:t>經文分享：神的榮耀</a:t>
            </a:r>
            <a:r>
              <a:rPr lang="en-US" altLang="en-US" sz="1600" dirty="0">
                <a:sym typeface="+mn-ea"/>
              </a:rPr>
              <a:t>(</a:t>
            </a:r>
            <a:r>
              <a:rPr lang="zh-CN" altLang="en-US" sz="1600" dirty="0">
                <a:sym typeface="+mn-ea"/>
              </a:rPr>
              <a:t>王上</a:t>
            </a:r>
            <a:r>
              <a:rPr lang="en-US" altLang="en-US" sz="1600" dirty="0">
                <a:sym typeface="+mn-ea"/>
              </a:rPr>
              <a:t>7), </a:t>
            </a:r>
            <a:r>
              <a:rPr lang="zh-CN" altLang="en-US" sz="1600" dirty="0">
                <a:sym typeface="+mn-ea"/>
              </a:rPr>
              <a:t>所整理）</a:t>
            </a:r>
            <a:r>
              <a:rPr lang="en-US" altLang="zh-CN" sz="1600" dirty="0">
                <a:sym typeface="+mn-ea"/>
              </a:rPr>
              <a:t>  </a:t>
            </a:r>
            <a:endParaRPr lang="zh-CN" altLang="en-US" sz="1600" dirty="0"/>
          </a:p>
          <a:p>
            <a:endParaRPr 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470535"/>
            <a:ext cx="10972800" cy="582613"/>
          </a:xfrm>
        </p:spPr>
        <p:txBody>
          <a:bodyPr/>
          <a:p>
            <a:r>
              <a:rPr lang="zh-CN" altLang="en-US" dirty="0">
                <a:solidFill>
                  <a:srgbClr val="FF0000"/>
                </a:solidFill>
                <a:sym typeface="+mn-ea"/>
              </a:rPr>
              <a:t>今日信息</a:t>
            </a:r>
            <a:r>
              <a:rPr lang="en-US" altLang="zh-CN" dirty="0">
                <a:solidFill>
                  <a:srgbClr val="FF0000"/>
                </a:solidFill>
                <a:sym typeface="+mn-ea"/>
              </a:rPr>
              <a:t>–</a:t>
            </a:r>
            <a:r>
              <a:rPr lang="zh-CN" altLang="en-US" dirty="0">
                <a:solidFill>
                  <a:srgbClr val="FF0000"/>
                </a:solidFill>
                <a:sym typeface="+mn-ea"/>
              </a:rPr>
              <a:t> </a:t>
            </a:r>
            <a:r>
              <a:rPr lang="en-US" altLang="zh-CN" dirty="0">
                <a:solidFill>
                  <a:srgbClr val="FF0000"/>
                </a:solidFill>
                <a:sym typeface="+mn-ea"/>
              </a:rPr>
              <a:t>-  (</a:t>
            </a:r>
            <a:r>
              <a:rPr lang="zh-CN" altLang="en-US" dirty="0">
                <a:sym typeface="+mn-ea"/>
              </a:rPr>
              <a:t>王上</a:t>
            </a:r>
            <a:r>
              <a:rPr lang="en-US" altLang="zh-CN" dirty="0">
                <a:sym typeface="+mn-ea"/>
              </a:rPr>
              <a:t>8: 1-8 </a:t>
            </a:r>
            <a:r>
              <a:rPr lang="zh-CN" altLang="en-US" dirty="0">
                <a:sym typeface="+mn-ea"/>
              </a:rPr>
              <a:t>節</a:t>
            </a:r>
            <a:r>
              <a:rPr lang="en-US" altLang="zh-CN" dirty="0">
                <a:solidFill>
                  <a:schemeClr val="accent6"/>
                </a:solidFill>
                <a:sym typeface="+mn-ea"/>
              </a:rPr>
              <a:t>)--</a:t>
            </a:r>
            <a:r>
              <a:rPr lang="zh-CN" altLang="en-US" dirty="0">
                <a:solidFill>
                  <a:schemeClr val="accent6"/>
                </a:solidFill>
                <a:sym typeface="+mn-ea"/>
              </a:rPr>
              <a:t>約櫃與施恩座</a:t>
            </a:r>
            <a:endParaRPr lang="en-US"/>
          </a:p>
        </p:txBody>
      </p:sp>
      <p:sp>
        <p:nvSpPr>
          <p:cNvPr id="3" name="Content Placeholder 2"/>
          <p:cNvSpPr>
            <a:spLocks noGrp="1"/>
          </p:cNvSpPr>
          <p:nvPr>
            <p:ph idx="1"/>
          </p:nvPr>
        </p:nvSpPr>
        <p:spPr/>
        <p:txBody>
          <a:bodyPr/>
          <a:p>
            <a:pPr marL="654050" indent="-654050" algn="l" defTabSz="914400">
              <a:buNone/>
            </a:pPr>
            <a:r>
              <a:rPr lang="en-US" altLang="zh-CN" sz="2600" dirty="0">
                <a:solidFill>
                  <a:srgbClr val="FF0000"/>
                </a:solidFill>
                <a:sym typeface="+mn-ea"/>
              </a:rPr>
              <a:t>3. </a:t>
            </a:r>
            <a:r>
              <a:rPr lang="zh-CN" altLang="en-US" sz="2600">
                <a:solidFill>
                  <a:srgbClr val="FF0000"/>
                </a:solidFill>
                <a:sym typeface="+mn-ea"/>
              </a:rPr>
              <a:t>施恩座</a:t>
            </a:r>
            <a:r>
              <a:rPr lang="en-US" altLang="zh-CN" sz="2600">
                <a:solidFill>
                  <a:srgbClr val="FF0000"/>
                </a:solidFill>
                <a:sym typeface="+mn-ea"/>
              </a:rPr>
              <a:t>  </a:t>
            </a:r>
            <a:r>
              <a:rPr lang="en-US" altLang="zh-CN" sz="2600" dirty="0">
                <a:sym typeface="+mn-ea"/>
              </a:rPr>
              <a:t> </a:t>
            </a:r>
            <a:r>
              <a:rPr lang="zh-TW" altLang="en-US" sz="2600" dirty="0">
                <a:sym typeface="+mn-ea"/>
              </a:rPr>
              <a:t>約櫃被抬進至聖所</a:t>
            </a:r>
            <a:r>
              <a:rPr lang="en-US" altLang="zh-TW" sz="2600" dirty="0">
                <a:sym typeface="+mn-ea"/>
              </a:rPr>
              <a:t>--</a:t>
            </a:r>
            <a:r>
              <a:rPr lang="zh-CN" altLang="zh-TW" sz="2600" dirty="0">
                <a:sym typeface="+mn-ea"/>
              </a:rPr>
              <a:t>内殿之后，被放在</a:t>
            </a:r>
            <a:r>
              <a:rPr lang="zh-TW" altLang="en-US" sz="2600" dirty="0">
                <a:sym typeface="+mn-ea"/>
              </a:rPr>
              <a:t>兩個基路伯</a:t>
            </a:r>
            <a:r>
              <a:rPr lang="zh-CN" altLang="zh-TW" sz="2600" dirty="0">
                <a:sym typeface="+mn-ea"/>
              </a:rPr>
              <a:t>的翅膀底下</a:t>
            </a:r>
            <a:r>
              <a:rPr lang="zh-TW" altLang="en-US" sz="2600" dirty="0">
                <a:sym typeface="+mn-ea"/>
              </a:rPr>
              <a:t>。</a:t>
            </a:r>
            <a:r>
              <a:rPr lang="zh-CN" altLang="zh-TW" sz="2600" dirty="0">
                <a:sym typeface="+mn-ea"/>
              </a:rPr>
              <a:t>而</a:t>
            </a:r>
            <a:r>
              <a:rPr lang="zh-CN" altLang="en-US" sz="2600">
                <a:sym typeface="+mn-ea"/>
              </a:rPr>
              <a:t>在約櫃上面的</a:t>
            </a:r>
            <a:r>
              <a:rPr lang="zh-CN" altLang="en-US" sz="2600">
                <a:solidFill>
                  <a:srgbClr val="FF0000"/>
                </a:solidFill>
                <a:sym typeface="+mn-ea"/>
              </a:rPr>
              <a:t>施恩座</a:t>
            </a:r>
            <a:r>
              <a:rPr lang="zh-CN" altLang="en-US" sz="2600">
                <a:sym typeface="+mn-ea"/>
              </a:rPr>
              <a:t>上，原本就有兩個基路伯</a:t>
            </a:r>
            <a:r>
              <a:rPr lang="en-US" altLang="en-US" sz="2600">
                <a:sym typeface="+mn-ea"/>
              </a:rPr>
              <a:t>(</a:t>
            </a:r>
            <a:r>
              <a:rPr lang="zh-CN" altLang="en-US" sz="2600">
                <a:sym typeface="+mn-ea"/>
              </a:rPr>
              <a:t>參出二十五</a:t>
            </a:r>
            <a:r>
              <a:rPr lang="en-US" altLang="en-US" sz="2600">
                <a:sym typeface="+mn-ea"/>
              </a:rPr>
              <a:t> 19)</a:t>
            </a:r>
            <a:r>
              <a:rPr lang="zh-CN" altLang="en-US" sz="2600">
                <a:sym typeface="+mn-ea"/>
              </a:rPr>
              <a:t>；此處的兩個基路伯是在建造聖殿時所特別製作的兩個大基路伯</a:t>
            </a:r>
            <a:r>
              <a:rPr lang="en-US" altLang="en-US" sz="2600">
                <a:sym typeface="+mn-ea"/>
              </a:rPr>
              <a:t>(</a:t>
            </a:r>
            <a:r>
              <a:rPr lang="zh-CN" altLang="en-US" sz="2600">
                <a:sym typeface="+mn-ea"/>
              </a:rPr>
              <a:t>參王上六</a:t>
            </a:r>
            <a:r>
              <a:rPr lang="en-US" altLang="en-US" sz="2600">
                <a:sym typeface="+mn-ea"/>
              </a:rPr>
              <a:t> 23~28)  </a:t>
            </a:r>
            <a:endParaRPr lang="en-US" altLang="en-US" sz="2600">
              <a:sym typeface="+mn-ea"/>
            </a:endParaRPr>
          </a:p>
          <a:p>
            <a:pPr marL="654050" indent="-654050" algn="l" defTabSz="914400">
              <a:buNone/>
            </a:pPr>
            <a:endParaRPr lang="en-US" altLang="zh-CN" sz="2600">
              <a:sym typeface="+mn-ea"/>
            </a:endParaRPr>
          </a:p>
          <a:p>
            <a:pPr marL="654050" indent="-654050" algn="l" defTabSz="914400">
              <a:buNone/>
            </a:pPr>
            <a:r>
              <a:rPr lang="en-US" altLang="zh-CN" sz="2600">
                <a:sym typeface="+mn-ea"/>
              </a:rPr>
              <a:t>       </a:t>
            </a:r>
            <a:r>
              <a:rPr lang="zh-CN" altLang="en-US" sz="2600">
                <a:sym typeface="+mn-ea"/>
              </a:rPr>
              <a:t>約櫃的真正意義就是在約櫃蓋上，</a:t>
            </a:r>
            <a:r>
              <a:rPr lang="en-US" altLang="en-US" sz="2600">
                <a:solidFill>
                  <a:srgbClr val="FF0000"/>
                </a:solidFill>
                <a:sym typeface="+mn-ea"/>
              </a:rPr>
              <a:t>“</a:t>
            </a:r>
            <a:r>
              <a:rPr lang="zh-CN" altLang="en-US" sz="2600">
                <a:solidFill>
                  <a:srgbClr val="FF0000"/>
                </a:solidFill>
                <a:sym typeface="+mn-ea"/>
              </a:rPr>
              <a:t>施恩座</a:t>
            </a:r>
            <a:r>
              <a:rPr lang="en-US" altLang="en-US" sz="2600">
                <a:solidFill>
                  <a:srgbClr val="FF0000"/>
                </a:solidFill>
                <a:sym typeface="+mn-ea"/>
              </a:rPr>
              <a:t>”</a:t>
            </a:r>
            <a:r>
              <a:rPr lang="zh-CN" altLang="en-US" sz="2600">
                <a:sym typeface="+mn-ea"/>
              </a:rPr>
              <a:t>所進行的事。</a:t>
            </a:r>
            <a:r>
              <a:rPr lang="en-US" altLang="en-US" sz="2600">
                <a:sym typeface="+mn-ea"/>
              </a:rPr>
              <a:t> “</a:t>
            </a:r>
            <a:r>
              <a:rPr lang="zh-CN" altLang="en-US" sz="2600">
                <a:solidFill>
                  <a:srgbClr val="FF0000"/>
                </a:solidFill>
                <a:sym typeface="+mn-ea"/>
              </a:rPr>
              <a:t>施恩座</a:t>
            </a:r>
            <a:r>
              <a:rPr lang="en-US" altLang="en-US" sz="2600">
                <a:sym typeface="+mn-ea"/>
              </a:rPr>
              <a:t>”</a:t>
            </a:r>
            <a:r>
              <a:rPr lang="zh-CN" altLang="en-US" sz="2600">
                <a:sym typeface="+mn-ea"/>
              </a:rPr>
              <a:t>一詞來自希伯來語，意思是</a:t>
            </a:r>
            <a:r>
              <a:rPr lang="en-US" altLang="en-US" sz="2600">
                <a:highlight>
                  <a:srgbClr val="FFFF00"/>
                </a:highlight>
                <a:sym typeface="+mn-ea"/>
              </a:rPr>
              <a:t>“</a:t>
            </a:r>
            <a:r>
              <a:rPr lang="zh-CN" altLang="en-US" sz="2600">
                <a:highlight>
                  <a:srgbClr val="FFFF00"/>
                </a:highlight>
                <a:sym typeface="+mn-ea"/>
              </a:rPr>
              <a:t>遮蓋、安撫、清理、取消或贖罪</a:t>
            </a:r>
            <a:r>
              <a:rPr lang="en-US" altLang="en-US" sz="2600">
                <a:highlight>
                  <a:srgbClr val="FFFF00"/>
                </a:highlight>
                <a:sym typeface="+mn-ea"/>
              </a:rPr>
              <a:t>”</a:t>
            </a:r>
            <a:r>
              <a:rPr lang="zh-CN" altLang="en-US" sz="2600">
                <a:sym typeface="+mn-ea"/>
              </a:rPr>
              <a:t>。</a:t>
            </a:r>
            <a:r>
              <a:rPr lang="en-US" altLang="en-US" sz="2600">
                <a:sym typeface="+mn-ea"/>
              </a:rPr>
              <a:t>   </a:t>
            </a:r>
            <a:r>
              <a:rPr lang="zh-CN" altLang="en-US" sz="2600">
                <a:sym typeface="+mn-ea"/>
              </a:rPr>
              <a:t>大祭司就是在這裡，一年只有一次</a:t>
            </a:r>
            <a:r>
              <a:rPr lang="en-US" altLang="en-US" sz="2600">
                <a:sym typeface="+mn-ea"/>
              </a:rPr>
              <a:t> ( </a:t>
            </a:r>
            <a:r>
              <a:rPr lang="zh-CN" altLang="en-US" sz="2600">
                <a:sym typeface="+mn-ea"/>
              </a:rPr>
              <a:t>利未記</a:t>
            </a:r>
            <a:r>
              <a:rPr lang="en-US" altLang="en-US" sz="2600">
                <a:sym typeface="+mn-ea"/>
              </a:rPr>
              <a:t> 16) </a:t>
            </a:r>
            <a:r>
              <a:rPr lang="zh-CN" altLang="en-US" sz="2600">
                <a:sym typeface="+mn-ea"/>
              </a:rPr>
              <a:t>進入神聖的地方，即放置約櫃的地方，然後為他和以色列人贖罪。</a:t>
            </a:r>
            <a:r>
              <a:rPr lang="en-US" altLang="en-US" sz="2600">
                <a:sym typeface="+mn-ea"/>
              </a:rPr>
              <a:t> </a:t>
            </a:r>
            <a:r>
              <a:rPr lang="zh-CN" altLang="en-US" sz="2600">
                <a:sym typeface="+mn-ea"/>
              </a:rPr>
              <a:t>祭司把祭物的血灑在施恩座上來平息上帝對以前所犯罪孽的忿怒和怒氣。</a:t>
            </a:r>
            <a:r>
              <a:rPr lang="en-US" altLang="en-US" sz="2600">
                <a:sym typeface="+mn-ea"/>
              </a:rPr>
              <a:t> </a:t>
            </a:r>
            <a:r>
              <a:rPr lang="zh-CN" altLang="en-US" sz="2600">
                <a:sym typeface="+mn-ea"/>
              </a:rPr>
              <a:t>這是世界上唯一用來進行這種贖罪的地方。</a:t>
            </a:r>
            <a:endParaRPr lang="zh-CN" altLang="en-US" sz="2600">
              <a:sym typeface="+mn-ea"/>
            </a:endParaRPr>
          </a:p>
          <a:p>
            <a:pPr marL="654050" indent="-654050" algn="r" defTabSz="914400">
              <a:buNone/>
            </a:pPr>
            <a:r>
              <a:rPr lang="zh-CN" altLang="en-US" sz="1800">
                <a:sym typeface="+mn-ea"/>
              </a:rPr>
              <a:t>（參：</a:t>
            </a:r>
            <a:r>
              <a:rPr lang="en-US" altLang="en-US" sz="1800">
                <a:sym typeface="+mn-ea"/>
              </a:rPr>
              <a:t>https://www.gotquestions.org/T-Chinese/T-Chinese-ark-of-the-covenant.html</a:t>
            </a:r>
            <a:r>
              <a:rPr lang="zh-CN" altLang="en-US" sz="1800">
                <a:sym typeface="+mn-ea"/>
              </a:rPr>
              <a:t>）</a:t>
            </a:r>
            <a:endParaRPr lang="zh-CN" altLang="en-US" sz="2400"/>
          </a:p>
          <a:p>
            <a:pPr marL="654050" indent="-654050" algn="r" defTabSz="914400">
              <a:buNone/>
            </a:pPr>
            <a:endParaRPr lang="zh-CN" altLang="en-US" sz="2400"/>
          </a:p>
          <a:p>
            <a:pPr marL="654050" indent="-654050" algn="l" defTabSz="914400">
              <a:buNone/>
            </a:pPr>
            <a:endParaRPr lang="en-US" altLang="zh-CN" sz="2400" dirty="0">
              <a:sym typeface="+mn-ea"/>
            </a:endParaRPr>
          </a:p>
          <a:p>
            <a:endParaRPr lang="en-US" sz="2400"/>
          </a:p>
        </p:txBody>
      </p:sp>
      <p:sp>
        <p:nvSpPr>
          <p:cNvPr id="4" name="Text Box 3"/>
          <p:cNvSpPr txBox="1"/>
          <p:nvPr/>
        </p:nvSpPr>
        <p:spPr>
          <a:xfrm>
            <a:off x="2814955" y="2483485"/>
            <a:ext cx="3877945" cy="337185"/>
          </a:xfrm>
          <a:prstGeom prst="rect">
            <a:avLst/>
          </a:prstGeom>
          <a:noFill/>
        </p:spPr>
        <p:txBody>
          <a:bodyPr wrap="square" rtlCol="0" anchor="t">
            <a:spAutoFit/>
          </a:bodyPr>
          <a:p>
            <a:pPr marL="0" indent="0" algn="ctr">
              <a:buNone/>
            </a:pPr>
            <a:r>
              <a:rPr lang="zh-CN" altLang="en-US" sz="1600">
                <a:sym typeface="+mn-ea"/>
              </a:rPr>
              <a:t>參（</a:t>
            </a:r>
            <a:r>
              <a:rPr lang="en-US" altLang="en-US" sz="1600">
                <a:sym typeface="+mn-ea"/>
              </a:rPr>
              <a:t>11BT01 </a:t>
            </a:r>
            <a:r>
              <a:rPr lang="zh-CN" altLang="en-US" sz="1600">
                <a:sym typeface="+mn-ea"/>
              </a:rPr>
              <a:t>列王紀上註解（黃迦勒）</a:t>
            </a:r>
            <a:endParaRPr lang="zh-CN" altLang="en-US" sz="160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312420"/>
            <a:ext cx="10972800" cy="582613"/>
          </a:xfrm>
        </p:spPr>
        <p:txBody>
          <a:bodyPr/>
          <a:p>
            <a:r>
              <a:rPr lang="zh-CN" altLang="en-US" dirty="0">
                <a:solidFill>
                  <a:srgbClr val="FF0000"/>
                </a:solidFill>
                <a:sym typeface="+mn-ea"/>
              </a:rPr>
              <a:t>今日信息</a:t>
            </a:r>
            <a:r>
              <a:rPr lang="en-US" altLang="zh-CN" dirty="0">
                <a:solidFill>
                  <a:srgbClr val="FF0000"/>
                </a:solidFill>
                <a:sym typeface="+mn-ea"/>
              </a:rPr>
              <a:t>–</a:t>
            </a:r>
            <a:r>
              <a:rPr lang="zh-CN" altLang="en-US" dirty="0">
                <a:solidFill>
                  <a:srgbClr val="FF0000"/>
                </a:solidFill>
                <a:sym typeface="+mn-ea"/>
              </a:rPr>
              <a:t> </a:t>
            </a:r>
            <a:r>
              <a:rPr lang="en-US" altLang="zh-CN" dirty="0">
                <a:solidFill>
                  <a:srgbClr val="FF0000"/>
                </a:solidFill>
                <a:sym typeface="+mn-ea"/>
              </a:rPr>
              <a:t> (</a:t>
            </a:r>
            <a:r>
              <a:rPr lang="zh-CN" altLang="en-US" dirty="0">
                <a:sym typeface="+mn-ea"/>
              </a:rPr>
              <a:t>王上</a:t>
            </a:r>
            <a:r>
              <a:rPr lang="en-US" altLang="zh-CN" dirty="0">
                <a:sym typeface="+mn-ea"/>
              </a:rPr>
              <a:t>8: 1-8 </a:t>
            </a:r>
            <a:r>
              <a:rPr lang="zh-CN" altLang="en-US" dirty="0">
                <a:sym typeface="+mn-ea"/>
              </a:rPr>
              <a:t>節</a:t>
            </a:r>
            <a:r>
              <a:rPr lang="en-US" altLang="zh-CN" dirty="0">
                <a:solidFill>
                  <a:schemeClr val="accent6"/>
                </a:solidFill>
                <a:sym typeface="+mn-ea"/>
              </a:rPr>
              <a:t>)--</a:t>
            </a:r>
            <a:r>
              <a:rPr lang="zh-CN" altLang="en-US" dirty="0">
                <a:solidFill>
                  <a:schemeClr val="accent6"/>
                </a:solidFill>
                <a:sym typeface="+mn-ea"/>
              </a:rPr>
              <a:t>約櫃與施恩座</a:t>
            </a:r>
            <a:endParaRPr lang="en-US"/>
          </a:p>
        </p:txBody>
      </p:sp>
      <p:sp>
        <p:nvSpPr>
          <p:cNvPr id="3" name="Content Placeholder 2"/>
          <p:cNvSpPr>
            <a:spLocks noGrp="1"/>
          </p:cNvSpPr>
          <p:nvPr>
            <p:ph idx="1"/>
          </p:nvPr>
        </p:nvSpPr>
        <p:spPr>
          <a:xfrm>
            <a:off x="533400" y="1022350"/>
            <a:ext cx="11049000" cy="4953000"/>
          </a:xfrm>
        </p:spPr>
        <p:txBody>
          <a:bodyPr/>
          <a:p>
            <a:pPr marL="654050" indent="-654050" algn="l" defTabSz="914400">
              <a:buNone/>
            </a:pPr>
            <a:r>
              <a:rPr lang="en-US" altLang="en-US" sz="2600">
                <a:solidFill>
                  <a:srgbClr val="FF0000"/>
                </a:solidFill>
              </a:rPr>
              <a:t>4. </a:t>
            </a:r>
            <a:r>
              <a:rPr lang="zh-CN" altLang="en-US" sz="2600" b="1">
                <a:solidFill>
                  <a:srgbClr val="FF0000"/>
                </a:solidFill>
                <a:sym typeface="+mn-ea"/>
              </a:rPr>
              <a:t>耶穌基督</a:t>
            </a:r>
            <a:r>
              <a:rPr lang="en-US" altLang="zh-CN" sz="2600" b="1">
                <a:solidFill>
                  <a:srgbClr val="FF0000"/>
                </a:solidFill>
                <a:sym typeface="+mn-ea"/>
              </a:rPr>
              <a:t>--</a:t>
            </a:r>
            <a:r>
              <a:rPr lang="zh-CN" altLang="en-US" sz="2600" b="1">
                <a:solidFill>
                  <a:srgbClr val="FF0000"/>
                </a:solidFill>
                <a:sym typeface="+mn-ea"/>
              </a:rPr>
              <a:t>救恩的挽回祭</a:t>
            </a:r>
            <a:r>
              <a:rPr lang="en-US" altLang="zh-CN" sz="2600" b="1">
                <a:solidFill>
                  <a:srgbClr val="FF0000"/>
                </a:solidFill>
                <a:sym typeface="+mn-ea"/>
              </a:rPr>
              <a:t> &amp;</a:t>
            </a:r>
            <a:r>
              <a:rPr lang="zh-CN" altLang="en-US" sz="2600" b="1">
                <a:solidFill>
                  <a:srgbClr val="FF0000"/>
                </a:solidFill>
                <a:sym typeface="+mn-ea"/>
              </a:rPr>
              <a:t>救贖</a:t>
            </a:r>
            <a:r>
              <a:rPr lang="en-US" altLang="zh-CN" sz="2600">
                <a:solidFill>
                  <a:srgbClr val="FF0000"/>
                </a:solidFill>
                <a:sym typeface="+mn-ea"/>
              </a:rPr>
              <a:t> </a:t>
            </a:r>
            <a:r>
              <a:rPr lang="en-US" altLang="zh-CN" sz="2600">
                <a:sym typeface="+mn-ea"/>
              </a:rPr>
              <a:t>    </a:t>
            </a:r>
            <a:r>
              <a:rPr lang="zh-CN" altLang="en-US" sz="2600">
                <a:highlight>
                  <a:srgbClr val="FFFF00"/>
                </a:highlight>
                <a:sym typeface="+mn-ea"/>
              </a:rPr>
              <a:t>約櫃的施恩座是最終為所有罪作出犧牲的一個具有像徵意義的伏筆</a:t>
            </a:r>
            <a:r>
              <a:rPr lang="en-US" altLang="en-US" sz="2600">
                <a:highlight>
                  <a:srgbClr val="FFFF00"/>
                </a:highlight>
                <a:sym typeface="+mn-ea"/>
              </a:rPr>
              <a:t>——</a:t>
            </a:r>
            <a:r>
              <a:rPr lang="zh-CN" altLang="en-US" sz="2600">
                <a:highlight>
                  <a:srgbClr val="FFFF00"/>
                </a:highlight>
                <a:sym typeface="+mn-ea"/>
              </a:rPr>
              <a:t>為了贖罪，基督在十字架上流出寶血</a:t>
            </a:r>
            <a:r>
              <a:rPr lang="zh-CN" altLang="en-US" sz="2600">
                <a:sym typeface="+mn-ea"/>
              </a:rPr>
              <a:t>。</a:t>
            </a:r>
            <a:r>
              <a:rPr lang="en-US" altLang="en-US" sz="2600">
                <a:sym typeface="+mn-ea"/>
              </a:rPr>
              <a:t> </a:t>
            </a:r>
            <a:endParaRPr lang="en-US" altLang="en-US" sz="2600">
              <a:sym typeface="+mn-ea"/>
            </a:endParaRPr>
          </a:p>
          <a:p>
            <a:pPr marL="654050" indent="-654050" algn="l" defTabSz="914400">
              <a:buNone/>
            </a:pPr>
            <a:r>
              <a:rPr lang="en-US" altLang="en-US" sz="2600">
                <a:sym typeface="+mn-ea"/>
              </a:rPr>
              <a:t>               </a:t>
            </a:r>
            <a:r>
              <a:rPr lang="zh-CN" altLang="en-US" sz="2600">
                <a:sym typeface="+mn-ea"/>
              </a:rPr>
              <a:t>使徒保羅，從前是法利賽人，熟悉舊約律法，當他在羅馬書</a:t>
            </a:r>
            <a:r>
              <a:rPr lang="en-US" altLang="en-US" sz="2600">
                <a:sym typeface="+mn-ea"/>
              </a:rPr>
              <a:t> 3:24-25 </a:t>
            </a:r>
            <a:r>
              <a:rPr lang="zh-CN" altLang="en-US" sz="2600">
                <a:sym typeface="+mn-ea"/>
              </a:rPr>
              <a:t>節中寫到基督遮蓋我們的罪時，他非常了解這個概念：</a:t>
            </a:r>
            <a:r>
              <a:rPr lang="en-US" altLang="en-US" sz="2600">
                <a:sym typeface="+mn-ea"/>
              </a:rPr>
              <a:t>“ ... </a:t>
            </a:r>
            <a:r>
              <a:rPr lang="zh-CN" altLang="en-US" sz="2600">
                <a:sym typeface="+mn-ea"/>
              </a:rPr>
              <a:t>蒙神的恩典，因基督耶穌的救贖，就白白的稱義。神設立耶穌作挽回祭，是憑著耶穌的血，藉著人的信</a:t>
            </a:r>
            <a:r>
              <a:rPr lang="en-US" altLang="en-US" sz="2600">
                <a:sym typeface="+mn-ea"/>
              </a:rPr>
              <a:t>”</a:t>
            </a:r>
            <a:r>
              <a:rPr lang="zh-CN" altLang="en-US" sz="2600">
                <a:sym typeface="+mn-ea"/>
              </a:rPr>
              <a:t>。</a:t>
            </a:r>
            <a:endParaRPr lang="zh-CN" altLang="en-US" sz="2600">
              <a:sym typeface="+mn-ea"/>
            </a:endParaRPr>
          </a:p>
          <a:p>
            <a:pPr marL="654050" indent="-654050" algn="l" defTabSz="914400">
              <a:buNone/>
            </a:pPr>
            <a:r>
              <a:rPr lang="zh-CN" altLang="en-US" sz="2600">
                <a:sym typeface="+mn-ea"/>
              </a:rPr>
              <a:t> </a:t>
            </a:r>
            <a:r>
              <a:rPr lang="en-US" altLang="zh-CN" sz="2600">
                <a:sym typeface="+mn-ea"/>
              </a:rPr>
              <a:t>     </a:t>
            </a:r>
            <a:r>
              <a:rPr lang="en-US" altLang="en-US" sz="2600">
                <a:sym typeface="+mn-ea"/>
              </a:rPr>
              <a:t>         </a:t>
            </a:r>
            <a:r>
              <a:rPr lang="zh-CN" altLang="en-US" sz="2600">
                <a:sym typeface="+mn-ea"/>
              </a:rPr>
              <a:t>正如舊約中只有一個地方可以贖罪</a:t>
            </a:r>
            <a:r>
              <a:rPr lang="en-US" altLang="en-US" sz="2600">
                <a:sym typeface="+mn-ea"/>
              </a:rPr>
              <a:t>——</a:t>
            </a:r>
            <a:r>
              <a:rPr lang="zh-CN" altLang="en-US" sz="2600">
                <a:sym typeface="+mn-ea"/>
              </a:rPr>
              <a:t>約櫃的施恩座</a:t>
            </a:r>
            <a:r>
              <a:rPr lang="en-US" altLang="en-US" sz="2600">
                <a:sym typeface="+mn-ea"/>
              </a:rPr>
              <a:t>——</a:t>
            </a:r>
            <a:r>
              <a:rPr lang="zh-CN" altLang="en-US" sz="2600">
                <a:sym typeface="+mn-ea"/>
              </a:rPr>
              <a:t>所以在新約中以及當下只有一個地方可以贖罪</a:t>
            </a:r>
            <a:r>
              <a:rPr lang="en-US" altLang="en-US" sz="2600">
                <a:sym typeface="+mn-ea"/>
              </a:rPr>
              <a:t>——</a:t>
            </a:r>
            <a:r>
              <a:rPr lang="zh-CN" altLang="en-US" sz="2600">
                <a:sym typeface="+mn-ea"/>
              </a:rPr>
              <a:t>耶穌基督的十字架。</a:t>
            </a:r>
            <a:r>
              <a:rPr lang="en-US" altLang="en-US" sz="2600">
                <a:sym typeface="+mn-ea"/>
              </a:rPr>
              <a:t> </a:t>
            </a:r>
            <a:r>
              <a:rPr lang="zh-CN" altLang="en-US" sz="2600">
                <a:sym typeface="+mn-ea"/>
              </a:rPr>
              <a:t>作為基督徒，我們不再把約櫃，而是</a:t>
            </a:r>
            <a:r>
              <a:rPr lang="zh-CN" altLang="en-US" sz="2600" b="1">
                <a:solidFill>
                  <a:srgbClr val="FF0000"/>
                </a:solidFill>
                <a:sym typeface="+mn-ea"/>
              </a:rPr>
              <a:t>把主耶穌自己作為我們罪的挽回祭和救贖。</a:t>
            </a:r>
            <a:endParaRPr lang="zh-CN" altLang="en-US" sz="2600"/>
          </a:p>
          <a:p>
            <a:pPr marL="0" indent="0" algn="r">
              <a:buNone/>
            </a:pPr>
            <a:r>
              <a:rPr lang="zh-CN" altLang="en-US" sz="1800">
                <a:sym typeface="+mn-ea"/>
              </a:rPr>
              <a:t>（參：</a:t>
            </a:r>
            <a:r>
              <a:rPr lang="en-US" altLang="en-US" sz="1800">
                <a:sym typeface="+mn-ea"/>
              </a:rPr>
              <a:t>https://www.gotquestions.org/T-Chinese/T-Chinese-ark-of-the-covenant.html</a:t>
            </a:r>
            <a:r>
              <a:rPr lang="zh-CN" altLang="en-US" sz="1800">
                <a:sym typeface="+mn-ea"/>
              </a:rPr>
              <a:t>）</a:t>
            </a:r>
            <a:endParaRPr lang="en-US"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210" y="132080"/>
            <a:ext cx="10615295" cy="562610"/>
          </a:xfrm>
        </p:spPr>
        <p:txBody>
          <a:bodyPr/>
          <a:lstStyle/>
          <a:p>
            <a:r>
              <a:rPr lang="zh-CN" altLang="en-US">
                <a:solidFill>
                  <a:srgbClr val="FF0000"/>
                </a:solidFill>
                <a:sym typeface="+mn-ea"/>
              </a:rPr>
              <a:t>個人反思</a:t>
            </a:r>
            <a:r>
              <a:rPr lang="en-US" altLang="zh-CN">
                <a:solidFill>
                  <a:srgbClr val="FF0000"/>
                </a:solidFill>
                <a:sym typeface="+mn-ea"/>
              </a:rPr>
              <a:t> &amp; </a:t>
            </a:r>
            <a:r>
              <a:rPr lang="zh-CN" altLang="en-US">
                <a:solidFill>
                  <a:srgbClr val="FF0000"/>
                </a:solidFill>
                <a:sym typeface="+mn-ea"/>
              </a:rPr>
              <a:t>教養智慧</a:t>
            </a:r>
            <a:r>
              <a:rPr lang="en-US" altLang="zh-CN">
                <a:solidFill>
                  <a:srgbClr val="FF0000"/>
                </a:solidFill>
                <a:sym typeface="+mn-ea"/>
              </a:rPr>
              <a:t>  </a:t>
            </a:r>
            <a:r>
              <a:rPr lang="zh-CN" altLang="en-US">
                <a:solidFill>
                  <a:srgbClr val="FF0000"/>
                </a:solidFill>
                <a:sym typeface="+mn-ea"/>
              </a:rPr>
              <a:t>：</a:t>
            </a:r>
            <a:endParaRPr lang="en-US"/>
          </a:p>
        </p:txBody>
      </p:sp>
      <p:sp>
        <p:nvSpPr>
          <p:cNvPr id="3" name="Content Placeholder 2"/>
          <p:cNvSpPr>
            <a:spLocks noGrp="1"/>
          </p:cNvSpPr>
          <p:nvPr>
            <p:ph sz="half" idx="1"/>
          </p:nvPr>
        </p:nvSpPr>
        <p:spPr>
          <a:xfrm>
            <a:off x="664210" y="1032510"/>
            <a:ext cx="11135995" cy="5146040"/>
          </a:xfrm>
        </p:spPr>
        <p:txBody>
          <a:bodyPr/>
          <a:lstStyle/>
          <a:p>
            <a:pPr marL="0" lvl="2" indent="0" algn="l">
              <a:buNone/>
            </a:pPr>
            <a:r>
              <a:rPr lang="zh-CN" altLang="en-US" sz="2800" b="1" dirty="0">
                <a:solidFill>
                  <a:srgbClr val="FF0000"/>
                </a:solidFill>
                <a:sym typeface="+mn-ea"/>
              </a:rPr>
              <a:t>個人反思：</a:t>
            </a:r>
            <a:r>
              <a:rPr lang="en-US" altLang="zh-CN" sz="2800" b="1" dirty="0">
                <a:solidFill>
                  <a:srgbClr val="FF0000"/>
                </a:solidFill>
                <a:sym typeface="+mn-ea"/>
              </a:rPr>
              <a:t> </a:t>
            </a:r>
            <a:endParaRPr lang="en-US" altLang="zh-CN" sz="2800" b="1" dirty="0">
              <a:solidFill>
                <a:srgbClr val="FF0000"/>
              </a:solidFill>
              <a:sym typeface="+mn-ea"/>
            </a:endParaRPr>
          </a:p>
          <a:p>
            <a:pPr marL="462915" lvl="2" indent="10160" algn="l">
              <a:buNone/>
            </a:pPr>
            <a:r>
              <a:rPr lang="zh-CN" altLang="en-US" sz="2800" b="1" dirty="0">
                <a:solidFill>
                  <a:schemeClr val="tx1"/>
                </a:solidFill>
                <a:sym typeface="+mn-ea"/>
              </a:rPr>
              <a:t>請問您是否已領受耶穌基督所施的恩惠？為您捨己釘死，成為您的</a:t>
            </a:r>
            <a:r>
              <a:rPr lang="zh-CN" altLang="en-US" sz="2800" b="1">
                <a:solidFill>
                  <a:schemeClr val="tx1"/>
                </a:solidFill>
                <a:sym typeface="+mn-ea"/>
              </a:rPr>
              <a:t>罪的挽回祭和救贖主了呢？</a:t>
            </a:r>
            <a:endParaRPr lang="zh-CN" altLang="en-US" sz="2800" b="1">
              <a:solidFill>
                <a:schemeClr val="tx1"/>
              </a:solidFill>
              <a:sym typeface="+mn-ea"/>
            </a:endParaRPr>
          </a:p>
          <a:p>
            <a:pPr marL="462915" lvl="2" indent="10160" algn="l">
              <a:buNone/>
            </a:pPr>
            <a:r>
              <a:rPr lang="zh-CN" altLang="en-US" sz="2800" b="1">
                <a:solidFill>
                  <a:schemeClr val="tx1"/>
                </a:solidFill>
                <a:sym typeface="+mn-ea"/>
              </a:rPr>
              <a:t>若是？請問您常以什麽心態、</a:t>
            </a:r>
            <a:r>
              <a:rPr lang="zh-CN" altLang="en-US" sz="2800" b="1">
                <a:solidFill>
                  <a:schemeClr val="tx1"/>
                </a:solidFill>
                <a:sym typeface="+mn-ea"/>
              </a:rPr>
              <a:t>什麽心境或方法來表達您的感恩呢？</a:t>
            </a:r>
            <a:endParaRPr lang="zh-CN" altLang="en-US" sz="2800">
              <a:solidFill>
                <a:schemeClr val="tx1"/>
              </a:solidFill>
            </a:endParaRPr>
          </a:p>
          <a:p>
            <a:pPr marL="0" lvl="2" indent="0" algn="l">
              <a:buNone/>
            </a:pPr>
            <a:endParaRPr lang="en-US" altLang="zh-CN" sz="2800" b="1" dirty="0">
              <a:solidFill>
                <a:srgbClr val="FF0000"/>
              </a:solidFill>
              <a:sym typeface="+mn-ea"/>
            </a:endParaRPr>
          </a:p>
          <a:p>
            <a:pPr marL="0" lvl="2" indent="0" algn="l">
              <a:buNone/>
            </a:pPr>
            <a:r>
              <a:rPr lang="zh-CN" altLang="en-US" sz="2800" b="1" dirty="0">
                <a:solidFill>
                  <a:srgbClr val="FF0000"/>
                </a:solidFill>
              </a:rPr>
              <a:t>教養智慧：</a:t>
            </a:r>
            <a:endParaRPr lang="zh-CN" altLang="en-US" sz="2800" b="1" dirty="0">
              <a:solidFill>
                <a:srgbClr val="FF0000"/>
              </a:solidFill>
            </a:endParaRPr>
          </a:p>
          <a:p>
            <a:pPr marL="442595" lvl="2" indent="20320" algn="l">
              <a:buNone/>
            </a:pPr>
            <a:r>
              <a:rPr lang="zh-CN" altLang="en-US" sz="2800" dirty="0">
                <a:solidFill>
                  <a:schemeClr val="tx1"/>
                </a:solidFill>
              </a:rPr>
              <a:t>您的寶貝兒女們呢？他們是否也已得著這份寶貴的恩典呢？若得著了？您如何激勵他們繼續活出與所蒙的恩相稱的生活與生命呢？（羅馬書</a:t>
            </a:r>
            <a:r>
              <a:rPr lang="en-US" altLang="zh-CN" sz="2800" dirty="0">
                <a:solidFill>
                  <a:schemeClr val="tx1"/>
                </a:solidFill>
              </a:rPr>
              <a:t>12</a:t>
            </a:r>
            <a:r>
              <a:rPr lang="zh-CN" altLang="en-US" sz="2800" dirty="0">
                <a:solidFill>
                  <a:schemeClr val="tx1"/>
                </a:solidFill>
              </a:rPr>
              <a:t>：</a:t>
            </a:r>
            <a:r>
              <a:rPr lang="en-US" altLang="zh-CN" sz="2800" dirty="0">
                <a:solidFill>
                  <a:schemeClr val="tx1"/>
                </a:solidFill>
              </a:rPr>
              <a:t>1</a:t>
            </a:r>
            <a:r>
              <a:rPr lang="zh-CN" altLang="en-US" sz="2800" dirty="0">
                <a:solidFill>
                  <a:schemeClr val="tx1"/>
                </a:solidFill>
              </a:rPr>
              <a:t>）</a:t>
            </a:r>
            <a:endParaRPr lang="zh-CN" altLang="en-US" sz="2800" dirty="0">
              <a:solidFill>
                <a:schemeClr val="tx1"/>
              </a:solidFill>
            </a:endParaRPr>
          </a:p>
          <a:p>
            <a:pPr marL="442595" lvl="2" indent="20320" algn="l">
              <a:buNone/>
            </a:pPr>
            <a:r>
              <a:rPr lang="zh-CN" altLang="en-US" sz="2800" dirty="0">
                <a:solidFill>
                  <a:schemeClr val="tx1"/>
                </a:solidFill>
              </a:rPr>
              <a:t>若不是，請思想，爲什麽？有什麽您可做、當作的呢？</a:t>
            </a:r>
            <a:endParaRPr lang="en-US" altLang="zh-CN" sz="2600" dirty="0">
              <a:solidFill>
                <a:schemeClr val="tx1"/>
              </a:solidFill>
            </a:endParaRPr>
          </a:p>
          <a:p>
            <a:pPr marL="0" indent="0">
              <a:buNone/>
            </a:pPr>
            <a:endParaRPr lang="en-US" altLang="zh-CN" sz="2600" dirty="0">
              <a:solidFill>
                <a:schemeClr val="tx1"/>
              </a:solidFill>
              <a:highlight>
                <a:srgbClr val="FFFF00"/>
              </a:highlight>
            </a:endParaRPr>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5.xml><?xml version="1.0" encoding="utf-8"?>
<p:tagLst xmlns:p="http://schemas.openxmlformats.org/presentationml/2006/main">
  <p:tag name="TABLE_ENDDRAG_ORIGIN_RECT" val="864*458"/>
  <p:tag name="TABLE_ENDDRAG_RECT" val="40*19*864*458"/>
</p:tagLst>
</file>

<file path=ppt/tags/tag6.xml><?xml version="1.0" encoding="utf-8"?>
<p:tagLst xmlns:p="http://schemas.openxmlformats.org/presentationml/2006/main">
  <p:tag name="TABLE_ENDDRAG_ORIGIN_RECT" val="864*458"/>
  <p:tag name="TABLE_ENDDRAG_RECT" val="40*19*864*458"/>
</p:tagLst>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2767</Words>
  <Application>WPS Presentation</Application>
  <PresentationFormat>Widescreen</PresentationFormat>
  <Paragraphs>148</Paragraphs>
  <Slides>10</Slides>
  <Notes>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vt:i4>
      </vt:variant>
    </vt:vector>
  </HeadingPairs>
  <TitlesOfParts>
    <vt:vector size="21" baseType="lpstr">
      <vt:lpstr>Arial</vt:lpstr>
      <vt:lpstr>SimSun</vt:lpstr>
      <vt:lpstr>Wingdings</vt:lpstr>
      <vt:lpstr>Roboto</vt:lpstr>
      <vt:lpstr>Times New Roman</vt:lpstr>
      <vt:lpstr>Times New Roman</vt:lpstr>
      <vt:lpstr>Arial</vt:lpstr>
      <vt:lpstr>Microsoft YaHei</vt:lpstr>
      <vt:lpstr>Arial Unicode MS</vt:lpstr>
      <vt:lpstr>Calibri</vt:lpstr>
      <vt:lpstr>Orange Waves</vt:lpstr>
      <vt:lpstr>列王紀上 第章八1-11節</vt:lpstr>
      <vt:lpstr> 列王紀上第八章1-11節 </vt:lpstr>
      <vt:lpstr>PowerPoint 演示文稿</vt:lpstr>
      <vt:lpstr>PowerPoint 演示文稿</vt:lpstr>
      <vt:lpstr>約櫃</vt:lpstr>
      <vt:lpstr>今日核心信息– -  (王上8: 1,4)</vt:lpstr>
      <vt:lpstr>PowerPoint 演示文稿</vt:lpstr>
      <vt:lpstr>PowerPoint 演示文稿</vt:lpstr>
      <vt:lpstr>個人反思 &amp; 教養智慧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約書亞記四章19-24節</dc:title>
  <dc:creator>Shu Wang</dc:creator>
  <cp:lastModifiedBy>Betty Lu</cp:lastModifiedBy>
  <cp:revision>196</cp:revision>
  <dcterms:created xsi:type="dcterms:W3CDTF">2024-01-10T14:09:00Z</dcterms:created>
  <dcterms:modified xsi:type="dcterms:W3CDTF">2024-12-20T13:29:51Z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71B0EDB05A384609ABE3765F94A85015_13</vt:lpwstr>
  </property>
  <property fmtid="{D5CDD505-2E9C-101B-9397-08002B2CF9AE}" pid="3" name="KSOProductBuildVer">
    <vt:lpwstr>1033-12.2.0.19307</vt:lpwstr>
  </property>
</Properties>
</file>