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1" r:id="rId5"/>
    <p:sldId id="264" r:id="rId6"/>
    <p:sldId id="265" r:id="rId7"/>
    <p:sldId id="262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列王紀上 第章九</a:t>
            </a:r>
            <a:r>
              <a:rPr lang="en-US" altLang="zh-CN" sz="4800" dirty="0">
                <a:sym typeface="+mn-ea"/>
              </a:rPr>
              <a:t>1-9</a:t>
            </a:r>
            <a:r>
              <a:rPr lang="zh-CN" altLang="en-US" sz="4800" dirty="0">
                <a:sym typeface="+mn-ea"/>
              </a:rPr>
              <a:t>節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53230" y="3634740"/>
            <a:ext cx="4942205" cy="2607310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倪文敏分享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12-21-2024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190" y="426720"/>
            <a:ext cx="7806690" cy="582930"/>
          </a:xfrm>
        </p:spPr>
        <p:txBody>
          <a:bodyPr/>
          <a:p>
            <a:r>
              <a:rPr lang="zh-CN" altLang="en-US">
                <a:sym typeface="+mn-ea"/>
              </a:rPr>
              <a:t>內容綱要</a:t>
            </a:r>
            <a:r>
              <a:rPr lang="en-US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【所羅門的神恩和富強】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689475"/>
          </a:xfrm>
        </p:spPr>
        <p:txBody>
          <a:bodyPr/>
          <a:p>
            <a:pPr marL="0" indent="0">
              <a:buNone/>
            </a:pPr>
            <a:r>
              <a:rPr lang="en-US" altLang="en-US"/>
              <a:t>(</a:t>
            </a:r>
            <a:r>
              <a:rPr lang="zh-CN" altLang="en-US"/>
              <a:t>摘自（</a:t>
            </a:r>
            <a:r>
              <a:rPr lang="en-US" altLang="en-US"/>
              <a:t> 11BT01  </a:t>
            </a:r>
            <a:r>
              <a:rPr lang="zh-CN" altLang="en-US"/>
              <a:t>列王紀上註解（黃迦勒））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625475" indent="-10795">
              <a:buNone/>
            </a:pPr>
            <a:r>
              <a:rPr lang="en-US" altLang="en-US">
                <a:highlight>
                  <a:srgbClr val="FFFF00"/>
                </a:highlight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一、神向所羅門顯現並應允其禱告</a:t>
            </a:r>
            <a:r>
              <a:rPr lang="en-US" altLang="en-US">
                <a:highlight>
                  <a:srgbClr val="FFFF00"/>
                </a:highlight>
              </a:rPr>
              <a:t>(1~9</a:t>
            </a:r>
            <a:r>
              <a:rPr lang="zh-CN" altLang="en-US">
                <a:highlight>
                  <a:srgbClr val="FFFF00"/>
                </a:highlight>
              </a:rPr>
              <a:t>節</a:t>
            </a:r>
            <a:r>
              <a:rPr lang="en-US" altLang="en-US">
                <a:highlight>
                  <a:srgbClr val="FFFF00"/>
                </a:highlight>
              </a:rPr>
              <a:t>) </a:t>
            </a:r>
            <a:endParaRPr lang="en-US" altLang="en-US">
              <a:highlight>
                <a:srgbClr val="FFFF00"/>
              </a:highlight>
            </a:endParaRPr>
          </a:p>
          <a:p>
            <a:pPr marL="625475" indent="-10795">
              <a:buNone/>
            </a:pPr>
            <a:r>
              <a:rPr lang="en-US" altLang="en-US"/>
              <a:t> </a:t>
            </a:r>
            <a:r>
              <a:rPr lang="zh-CN" altLang="en-US"/>
              <a:t>二、所羅門與希蘭互送禮物</a:t>
            </a:r>
            <a:r>
              <a:rPr lang="en-US" altLang="en-US"/>
              <a:t>(10~14</a:t>
            </a:r>
            <a:r>
              <a:rPr lang="zh-CN" altLang="en-US"/>
              <a:t>節</a:t>
            </a:r>
            <a:r>
              <a:rPr lang="en-US" altLang="en-US"/>
              <a:t>) </a:t>
            </a:r>
            <a:endParaRPr lang="en-US" altLang="en-US"/>
          </a:p>
          <a:p>
            <a:pPr marL="625475" indent="-10795">
              <a:buNone/>
            </a:pPr>
            <a:r>
              <a:rPr lang="en-US" altLang="en-US"/>
              <a:t> </a:t>
            </a:r>
            <a:r>
              <a:rPr lang="zh-CN" altLang="en-US"/>
              <a:t>三、所羅門徵用奴工服勞役</a:t>
            </a:r>
            <a:r>
              <a:rPr lang="en-US" altLang="en-US"/>
              <a:t>(15~23</a:t>
            </a:r>
            <a:r>
              <a:rPr lang="zh-CN" altLang="en-US"/>
              <a:t>節</a:t>
            </a:r>
            <a:r>
              <a:rPr lang="en-US" altLang="en-US"/>
              <a:t>) </a:t>
            </a:r>
            <a:endParaRPr lang="en-US" altLang="en-US"/>
          </a:p>
          <a:p>
            <a:pPr marL="625475" indent="-10795">
              <a:buNone/>
            </a:pPr>
            <a:r>
              <a:rPr lang="en-US" altLang="en-US"/>
              <a:t> </a:t>
            </a:r>
            <a:r>
              <a:rPr lang="zh-CN" altLang="en-US"/>
              <a:t>四、所羅門建造米羅並每年三次獻祭</a:t>
            </a:r>
            <a:r>
              <a:rPr lang="en-US" altLang="en-US"/>
              <a:t>(24~25</a:t>
            </a:r>
            <a:r>
              <a:rPr lang="zh-CN" altLang="en-US"/>
              <a:t>節</a:t>
            </a:r>
            <a:r>
              <a:rPr lang="en-US" altLang="en-US"/>
              <a:t>) </a:t>
            </a:r>
            <a:endParaRPr lang="en-US" altLang="en-US"/>
          </a:p>
          <a:p>
            <a:pPr marL="625475" indent="-10795">
              <a:buNone/>
            </a:pPr>
            <a:r>
              <a:rPr lang="en-US" altLang="en-US"/>
              <a:t> </a:t>
            </a:r>
            <a:r>
              <a:rPr lang="zh-CN" altLang="en-US"/>
              <a:t>五、所羅門造船從事海上貿易</a:t>
            </a:r>
            <a:r>
              <a:rPr lang="en-US" altLang="en-US"/>
              <a:t>(26~28</a:t>
            </a:r>
            <a:r>
              <a:rPr lang="zh-CN" altLang="en-US"/>
              <a:t>節</a:t>
            </a:r>
            <a:r>
              <a:rPr lang="en-US" altLang="en-US"/>
              <a:t>)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閲讀經文：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</a:t>
            </a:r>
            <a:r>
              <a:rPr lang="en-US" altLang="en-US" sz="2800">
                <a:sym typeface="+mn-ea"/>
              </a:rPr>
              <a:t>  9: 1-9 -- </a:t>
            </a:r>
            <a:r>
              <a:rPr lang="zh-CN" altLang="en-US" sz="2800">
                <a:sym typeface="+mn-ea"/>
              </a:rPr>
              <a:t>神向所羅門顯現並應允其禱告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9955"/>
            <a:ext cx="10972800" cy="5217795"/>
          </a:xfrm>
        </p:spPr>
        <p:txBody>
          <a:bodyPr/>
          <a:p>
            <a:pPr marL="318770" indent="-318770">
              <a:buNone/>
            </a:pPr>
            <a:r>
              <a:rPr lang="en-US" altLang="en-US" sz="2600"/>
              <a:t>1 </a:t>
            </a:r>
            <a:r>
              <a:rPr lang="zh-CN" altLang="en-US" sz="2600"/>
              <a:t>所罗门建造耶和华殿和王宫，并一切所愿意建造的都完毕了，</a:t>
            </a:r>
            <a:r>
              <a:rPr lang="en-US" altLang="en-US" sz="2600"/>
              <a:t>(</a:t>
            </a:r>
            <a:r>
              <a:rPr lang="zh-CN" altLang="en-US" sz="2600"/>
              <a:t>〔原文字義〕「願意」喜悅，以</a:t>
            </a:r>
            <a:r>
              <a:rPr lang="en-US" altLang="en-US" sz="2600"/>
              <a:t>…</a:t>
            </a:r>
            <a:r>
              <a:rPr lang="zh-CN" altLang="en-US" sz="2600"/>
              <a:t>為樂；「完畢」實現，完成。</a:t>
            </a:r>
            <a:r>
              <a:rPr lang="en-US" altLang="en-US" sz="2600"/>
              <a:t> )</a:t>
            </a:r>
            <a:endParaRPr lang="en-US" altLang="en-US" sz="2600"/>
          </a:p>
          <a:p>
            <a:pPr marL="318770" indent="-318770">
              <a:buNone/>
            </a:pPr>
            <a:r>
              <a:rPr lang="en-US" altLang="en-US" sz="2600"/>
              <a:t>2 </a:t>
            </a:r>
            <a:r>
              <a:rPr lang="zh-CN" altLang="en-US" sz="2600"/>
              <a:t>耶和华就二次向所罗门显现，如先前在基遍向他显现一样，（〔原文字義〕「顯現」察覺，注意；）</a:t>
            </a:r>
            <a:endParaRPr lang="zh-CN" altLang="en-US" sz="2600"/>
          </a:p>
          <a:p>
            <a:pPr marL="318770" indent="-318770">
              <a:buNone/>
            </a:pPr>
            <a:r>
              <a:rPr lang="en-US" altLang="en-US" sz="2600"/>
              <a:t>3 </a:t>
            </a:r>
            <a:r>
              <a:rPr lang="zh-CN" altLang="en-US" sz="2600"/>
              <a:t>对他说：你向我所祷告祈求的，我都应允了。我已将你所建的这殿分别为圣，使我的名永远在其中；我的眼、我的心也必常在那里。</a:t>
            </a:r>
            <a:endParaRPr lang="zh-CN" altLang="en-US" sz="2600"/>
          </a:p>
          <a:p>
            <a:pPr marL="318770" indent="-318770">
              <a:buNone/>
            </a:pPr>
            <a:r>
              <a:rPr lang="en-US" altLang="en-US" sz="2600"/>
              <a:t>4 </a:t>
            </a:r>
            <a:r>
              <a:rPr lang="zh-CN" altLang="en-US" sz="2600"/>
              <a:t>你若效法你父大卫，存诚实正直的心行在我面前，遵行我一切所吩咐你的，谨守我的律例典章，</a:t>
            </a:r>
            <a:endParaRPr lang="zh-CN" altLang="en-US" sz="2600"/>
          </a:p>
          <a:p>
            <a:pPr marL="318770" indent="-318770">
              <a:buNone/>
            </a:pPr>
            <a:r>
              <a:rPr lang="en-US" altLang="en-US" sz="2600"/>
              <a:t>5 </a:t>
            </a:r>
            <a:r>
              <a:rPr lang="zh-CN" altLang="en-US" sz="2600"/>
              <a:t>我就必坚固你的国位在以色列中，直到永远，正如我应许你父大卫说：你的子孙必不断人坐以色列的国位。</a:t>
            </a:r>
            <a:endParaRPr lang="zh-CN" altLang="en-US" sz="2600"/>
          </a:p>
          <a:p>
            <a:endParaRPr lang="en-US" altLang="en-US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</a:t>
            </a:r>
            <a:r>
              <a:rPr lang="en-US" altLang="en-US" sz="2800">
                <a:sym typeface="+mn-ea"/>
              </a:rPr>
              <a:t>  9: 1-9 -- </a:t>
            </a:r>
            <a:r>
              <a:rPr lang="zh-CN" altLang="en-US" sz="2800">
                <a:sym typeface="+mn-ea"/>
              </a:rPr>
              <a:t>神向所羅門顯現並應允其禱告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8056880" cy="4953000"/>
          </a:xfrm>
        </p:spPr>
        <p:txBody>
          <a:bodyPr/>
          <a:p>
            <a:pPr marL="360680" indent="-360680">
              <a:buNone/>
            </a:pPr>
            <a:r>
              <a:rPr lang="en-US" altLang="en-US" sz="2600"/>
              <a:t>6  </a:t>
            </a:r>
            <a:r>
              <a:rPr lang="zh-CN" altLang="en-US" sz="2600"/>
              <a:t>倘若你们和你们的子孙转去不跟从我，不守我指示你们的诫命律例，去事奉敬拜别神</a:t>
            </a:r>
            <a:r>
              <a:rPr lang="en-US" altLang="en-US" sz="2600"/>
              <a:t> </a:t>
            </a:r>
            <a:r>
              <a:rPr lang="zh-CN" altLang="en-US" sz="2600"/>
              <a:t>，</a:t>
            </a:r>
            <a:endParaRPr lang="zh-CN" altLang="en-US" sz="2600"/>
          </a:p>
          <a:p>
            <a:pPr marL="360680" indent="-360680">
              <a:buNone/>
            </a:pPr>
            <a:r>
              <a:rPr lang="en-US" altLang="en-US" sz="2600"/>
              <a:t>7 </a:t>
            </a:r>
            <a:r>
              <a:rPr lang="en-US" altLang="zh-CN" sz="2600"/>
              <a:t> </a:t>
            </a:r>
            <a:r>
              <a:rPr lang="zh-CN" altLang="en-US" sz="2600"/>
              <a:t>就必将以色列人从我赐给他们的地上剪除，并且我为己名所分别为圣的殿也必舍弃不顾，使以色列人在万民中作笑谈，被讥诮。</a:t>
            </a:r>
            <a:endParaRPr lang="zh-CN" altLang="en-US" sz="2600"/>
          </a:p>
          <a:p>
            <a:pPr marL="360680" indent="-360680">
              <a:buNone/>
            </a:pPr>
            <a:r>
              <a:rPr lang="en-US" altLang="en-US" sz="2600"/>
              <a:t>8  </a:t>
            </a:r>
            <a:r>
              <a:rPr lang="zh-CN" altLang="en-US" sz="2600"/>
              <a:t>这殿虽然甚高，将来经过的人必惊讶、嗤笑，说：耶和华为何向这地和这殿如此行呢？</a:t>
            </a:r>
            <a:endParaRPr lang="zh-CN" altLang="en-US" sz="2600"/>
          </a:p>
          <a:p>
            <a:pPr marL="360680" indent="-360680">
              <a:buNone/>
            </a:pPr>
            <a:r>
              <a:rPr lang="en-US" altLang="en-US" sz="2600"/>
              <a:t>9 </a:t>
            </a:r>
            <a:r>
              <a:rPr lang="zh-CN" altLang="en-US" sz="2600"/>
              <a:t>人必回答说：是因此地的人离弃领他们列祖出埃及地之耶和华</a:t>
            </a:r>
            <a:r>
              <a:rPr lang="en-US" altLang="en-US" sz="2600"/>
              <a:t>─</a:t>
            </a:r>
            <a:r>
              <a:rPr lang="zh-CN" altLang="en-US" sz="2600"/>
              <a:t>他们的神，去亲近别神，事奉敬拜他，所以耶和华使这一切灾祸临到他们。</a:t>
            </a:r>
            <a:endParaRPr lang="zh-CN" altLang="en-US" sz="2600"/>
          </a:p>
          <a:p>
            <a:endParaRPr lang="en-US" altLang="en-US" sz="2600"/>
          </a:p>
        </p:txBody>
      </p:sp>
      <p:sp>
        <p:nvSpPr>
          <p:cNvPr id="7" name="Text Box 6"/>
          <p:cNvSpPr txBox="1"/>
          <p:nvPr/>
        </p:nvSpPr>
        <p:spPr>
          <a:xfrm>
            <a:off x="8789670" y="5649595"/>
            <a:ext cx="29832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https://i.pinimg.com/originals/af/cb/8d/afcb8d753d9c8ee6156a152d3357332e.jpg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939530" y="1595755"/>
            <a:ext cx="2833370" cy="3544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經文釋意</a:t>
            </a:r>
            <a:r>
              <a:rPr lang="zh-CN" altLang="en-US">
                <a:sym typeface="+mn-ea"/>
              </a:rPr>
              <a:t>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8840"/>
            <a:ext cx="10972800" cy="5248910"/>
          </a:xfrm>
        </p:spPr>
        <p:txBody>
          <a:bodyPr/>
          <a:p>
            <a:pPr marL="0" indent="0">
              <a:buNone/>
            </a:pPr>
            <a:r>
              <a:rPr lang="en-US" altLang="en-US" sz="2800">
                <a:highlight>
                  <a:srgbClr val="FFFF00"/>
                </a:highlight>
              </a:rPr>
              <a:t>1. </a:t>
            </a:r>
            <a:r>
              <a:rPr lang="zh-CN" altLang="en-US" sz="2800">
                <a:highlight>
                  <a:srgbClr val="FFFF00"/>
                </a:highlight>
              </a:rPr>
              <a:t>所羅門完成各样建造</a:t>
            </a:r>
            <a:r>
              <a:rPr lang="en-US" altLang="zh-CN" sz="2800">
                <a:highlight>
                  <a:srgbClr val="FFFF00"/>
                </a:highlight>
              </a:rPr>
              <a:t> </a:t>
            </a:r>
            <a:r>
              <a:rPr lang="zh-CN" altLang="en-US" sz="2800"/>
              <a:t>（</a:t>
            </a:r>
            <a:r>
              <a:rPr lang="en-US" altLang="zh-CN" sz="2800"/>
              <a:t>vv1-2</a:t>
            </a:r>
            <a:r>
              <a:rPr lang="zh-CN" altLang="en-US" sz="2800"/>
              <a:t>）</a:t>
            </a:r>
            <a:endParaRPr lang="zh-CN" altLang="en-US" sz="2800"/>
          </a:p>
          <a:p>
            <a:pPr marL="296545" indent="-296545">
              <a:buNone/>
            </a:pPr>
            <a:r>
              <a:rPr lang="en-US" altLang="en-US" sz="2800"/>
              <a:t>    --</a:t>
            </a:r>
            <a:r>
              <a:rPr lang="zh-CN" altLang="en-US" sz="2800"/>
              <a:t>『所願意建造的』原文是「所渴望建造的」，指在正常的聖殿和王宮建築之外，所渴想戀慕、全力以赴的利巴嫩林宮、柱廊、台階、審判廊和法老女兒的宮等</a:t>
            </a:r>
            <a:r>
              <a:rPr lang="en-US" altLang="en-US" sz="2800"/>
              <a:t>(</a:t>
            </a:r>
            <a:r>
              <a:rPr lang="zh-CN" altLang="en-US" sz="2800"/>
              <a:t>參王上七</a:t>
            </a:r>
            <a:r>
              <a:rPr lang="en-US" altLang="en-US" sz="2800"/>
              <a:t>2~8)</a:t>
            </a:r>
            <a:r>
              <a:rPr lang="zh-CN" altLang="en-US" sz="2800"/>
              <a:t>，所以才會花了比建造聖殿將近兩倍長的時間。當建完聖殿以後，所羅門的心卻漸漸遠離了值得他「專心愛」的神。</a:t>
            </a:r>
            <a:endParaRPr lang="zh-CN" altLang="en-US" sz="2800"/>
          </a:p>
          <a:p>
            <a:pPr marL="296545" indent="-296545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en-US" altLang="en-US" sz="2800">
                <a:highlight>
                  <a:srgbClr val="FFFF00"/>
                </a:highlight>
              </a:rPr>
              <a:t>2. </a:t>
            </a:r>
            <a:r>
              <a:rPr lang="zh-CN" altLang="en-US" sz="2800">
                <a:highlight>
                  <a:srgbClr val="FFFF00"/>
                </a:highlight>
              </a:rPr>
              <a:t>神在夢中向所羅門现现</a:t>
            </a:r>
            <a:r>
              <a:rPr lang="en-US" altLang="zh-CN" sz="2800">
                <a:highlight>
                  <a:srgbClr val="FFFF00"/>
                </a:highlight>
              </a:rPr>
              <a:t> </a:t>
            </a:r>
            <a:r>
              <a:rPr lang="zh-CN" altLang="en-US" sz="2800"/>
              <a:t>（</a:t>
            </a:r>
            <a:r>
              <a:rPr lang="en-US" altLang="zh-CN" sz="2800"/>
              <a:t>vv.3-5</a:t>
            </a:r>
            <a:r>
              <a:rPr lang="zh-CN" altLang="en-US" sz="2800"/>
              <a:t>）</a:t>
            </a:r>
            <a:endParaRPr lang="zh-CN" altLang="en-US" sz="2800"/>
          </a:p>
          <a:p>
            <a:pPr marL="450215" indent="-10795">
              <a:buNone/>
            </a:pPr>
            <a:r>
              <a:rPr lang="zh-CN" altLang="en-US" sz="2800"/>
              <a:t>耶和華在夢中向所羅門說話。神聽見并接受所羅門的禱告。神悅納所羅門所建的聖殿并将這殿分別為聖，使祂的名永遠在其中，祂的眼和祂的心也常在那裡。</a:t>
            </a:r>
            <a:r>
              <a:rPr lang="en-US" altLang="en-US" sz="2800"/>
              <a:t>  </a:t>
            </a:r>
            <a:endParaRPr lang="en-US" altLang="en-US" sz="2800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>
                <a:highlight>
                  <a:srgbClr val="FFFF00"/>
                </a:highlight>
                <a:sym typeface="+mn-ea"/>
              </a:rPr>
              <a:t>經文釋意：</a:t>
            </a:r>
            <a:endParaRPr lang="zh-CN" altLang="en-US" sz="3200">
              <a:highlight>
                <a:srgbClr val="FFFF00"/>
              </a:highligh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8840"/>
            <a:ext cx="10972800" cy="5248910"/>
          </a:xfrm>
        </p:spPr>
        <p:txBody>
          <a:bodyPr/>
          <a:p>
            <a:pPr marL="0" indent="0">
              <a:buNone/>
            </a:pPr>
            <a:r>
              <a:rPr lang="en-US" altLang="en-US" sz="2800">
                <a:highlight>
                  <a:srgbClr val="FFFF00"/>
                </a:highlight>
              </a:rPr>
              <a:t>3. </a:t>
            </a:r>
            <a:r>
              <a:rPr lang="zh-CN" altLang="en-US" sz="2800">
                <a:highlight>
                  <a:srgbClr val="FFFF00"/>
                </a:highlight>
              </a:rPr>
              <a:t>神的管教和提醒</a:t>
            </a:r>
            <a:r>
              <a:rPr lang="en-US" altLang="zh-CN" sz="2800">
                <a:highlight>
                  <a:srgbClr val="FFFF00"/>
                </a:highlight>
              </a:rPr>
              <a:t> </a:t>
            </a:r>
            <a:r>
              <a:rPr lang="zh-CN" altLang="en-US" sz="2800"/>
              <a:t>（</a:t>
            </a:r>
            <a:r>
              <a:rPr lang="en-US" altLang="zh-CN" sz="2800"/>
              <a:t>vv.6-9</a:t>
            </a:r>
            <a:r>
              <a:rPr lang="zh-CN" altLang="en-US" sz="2800"/>
              <a:t>）</a:t>
            </a:r>
            <a:r>
              <a:rPr lang="en-US" altLang="zh-CN" sz="2800"/>
              <a:t>--</a:t>
            </a:r>
            <a:r>
              <a:rPr lang="zh-CN" altLang="en-US" sz="2800"/>
              <a:t>神賜福的條件：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 </a:t>
            </a:r>
            <a:r>
              <a:rPr lang="en-US" altLang="zh-CN" sz="2800"/>
              <a:t>   </a:t>
            </a:r>
            <a:r>
              <a:rPr lang="en-US" altLang="en-US" sz="2800"/>
              <a:t>(1)</a:t>
            </a:r>
            <a:r>
              <a:rPr lang="zh-CN" altLang="en-US" sz="2800"/>
              <a:t>效法大衛，向神存心純全且正直；</a:t>
            </a:r>
            <a:r>
              <a:rPr lang="en-US" altLang="en-US" sz="2800"/>
              <a:t>(2)</a:t>
            </a:r>
            <a:r>
              <a:rPr lang="zh-CN" altLang="en-US" sz="2800"/>
              <a:t>遵行神的命令，謹守律法。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倘若所羅門履行了神所要求的條件，神就必堅定他的國位，直到永遠。事實上，所羅門後來被妃嬪誘惑，轉去敬拜偶像假神</a:t>
            </a:r>
            <a:r>
              <a:rPr lang="en-US" altLang="en-US" sz="2800"/>
              <a:t>(</a:t>
            </a:r>
            <a:r>
              <a:rPr lang="zh-CN" altLang="en-US" sz="2800"/>
              <a:t>參王上十一</a:t>
            </a:r>
            <a:r>
              <a:rPr lang="en-US" altLang="en-US" sz="2800"/>
              <a:t>4~5)</a:t>
            </a:r>
            <a:r>
              <a:rPr lang="zh-CN" altLang="en-US" sz="2800"/>
              <a:t>，故他的國位到他兒子羅波安時便分裂成南北兩國</a:t>
            </a:r>
            <a:r>
              <a:rPr lang="en-US" altLang="en-US" sz="2800"/>
              <a:t>(</a:t>
            </a:r>
            <a:r>
              <a:rPr lang="zh-CN" altLang="en-US" sz="2800"/>
              <a:t>參王上十二</a:t>
            </a:r>
            <a:r>
              <a:rPr lang="en-US" altLang="en-US" sz="2800"/>
              <a:t>19)</a:t>
            </a:r>
            <a:r>
              <a:rPr lang="zh-CN" altLang="en-US" sz="2800"/>
              <a:t>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倘若以色列民轉去不跟從神，不守神指示以色列民的誡命律例，去侍奉敬拜別神，神必將以色列人從他所賜給他們的土地上剪滅掉，使以色列人在萬族之民中、成為令人談笑令人譏刺的對象。分別為聖的聖殿也成為荒堆。</a:t>
            </a:r>
            <a:endParaRPr lang="zh-CN" altLang="en-US" sz="2800"/>
          </a:p>
          <a:p>
            <a:pPr marL="0" indent="0" algn="ctr">
              <a:buNone/>
            </a:pPr>
            <a:r>
              <a:rPr lang="zh-CN" altLang="en-US" sz="2000">
                <a:sym typeface="+mn-ea"/>
              </a:rPr>
              <a:t>（以上參：列王紀上註解</a:t>
            </a:r>
            <a:r>
              <a:rPr lang="en-US" altLang="en-US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黃迦勒</a:t>
            </a:r>
            <a:r>
              <a:rPr lang="en-US" altLang="en-US" sz="2000">
                <a:sym typeface="+mn-ea"/>
              </a:rPr>
              <a:t>) </a:t>
            </a:r>
            <a:r>
              <a:rPr lang="zh-CN" altLang="en-US" sz="2000">
                <a:sym typeface="+mn-ea"/>
              </a:rPr>
              <a:t>所整理</a:t>
            </a:r>
            <a:r>
              <a:rPr lang="en-US" altLang="zh-CN" sz="2000">
                <a:sym typeface="+mn-ea"/>
              </a:rPr>
              <a:t>--</a:t>
            </a:r>
            <a:r>
              <a:rPr lang="en-US" altLang="en-US" sz="2000"/>
              <a:t>https://www.ccbiblestudy.org/Old%20Testament/11%201King/11BT01.pdf </a:t>
            </a:r>
            <a:r>
              <a:rPr lang="zh-CN" altLang="en-US" sz="2000"/>
              <a:t>）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個人反思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&amp;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教養智慧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個人反思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：神是公义又慈爱的神。正如这段经文中，神在梦中提醒所罗门。诚心敬畏神又谨守神的律法，王位必属所罗门和</a:t>
            </a:r>
            <a:r>
              <a:rPr lang="zh-CN" altLang="en-US">
                <a:sym typeface="+mn-ea"/>
              </a:rPr>
              <a:t>他的子孙。若转身去拜别神，以色列民将被抛在万帮中。我们要常常敬醒祷告，看看自己的言行是否合神的心意。</a:t>
            </a:r>
            <a:r>
              <a:rPr lang="en-US" altLang="en-US">
                <a:sym typeface="+mn-ea"/>
              </a:rPr>
              <a:t> </a:t>
            </a:r>
            <a:endParaRPr lang="en-US" altLang="en-US">
              <a:sym typeface="+mn-ea"/>
            </a:endParaRPr>
          </a:p>
          <a:p>
            <a:endParaRPr lang="en-US" altLang="en-US"/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教養智慧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：不仅要为自己祷告而且要为孩子们祷告。从小要让孩子们有敬畏神的心。让他</a:t>
            </a:r>
            <a:r>
              <a:rPr lang="en-US" altLang="en-US">
                <a:sym typeface="+mn-ea"/>
              </a:rPr>
              <a:t>/</a:t>
            </a:r>
            <a:r>
              <a:rPr lang="zh-CN" altLang="en-US">
                <a:sym typeface="+mn-ea"/>
              </a:rPr>
              <a:t>她们有正确的是非观。知道敬畏神会有什么样的结果。拜偶像又是什么结果。勿要因为恶小而为之；</a:t>
            </a:r>
            <a:r>
              <a:rPr lang="zh-CN" altLang="en-US">
                <a:sym typeface="+mn-ea"/>
              </a:rPr>
              <a:t>也勿要因善小而不为。更不可去拜别神。</a:t>
            </a:r>
            <a:endParaRPr lang="zh-CN" altLang="en-US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91080"/>
            <a:ext cx="10500360" cy="2763520"/>
          </a:xfrm>
        </p:spPr>
        <p:txBody>
          <a:bodyPr/>
          <a:p>
            <a:pPr marL="0" indent="0" algn="ctr">
              <a:buNone/>
            </a:pPr>
            <a:r>
              <a:rPr lang="en-US" altLang="en-US"/>
              <a:t>https://www.youtube.com/watch?v=1xMvYdL5yZU</a:t>
            </a:r>
            <a:endParaRPr lang="en-US" altLang="en-US"/>
          </a:p>
          <a:p>
            <a:pPr marL="0" indent="0" algn="ctr">
              <a:buNone/>
            </a:pPr>
            <a:r>
              <a:rPr lang="en-US" altLang="en-US"/>
              <a:t>006 </a:t>
            </a:r>
            <a:r>
              <a:rPr lang="zh-CN" altLang="en-US"/>
              <a:t>敬畏耶和華</a:t>
            </a:r>
            <a:r>
              <a:rPr lang="en-US" altLang="en-US"/>
              <a:t> </a:t>
            </a:r>
            <a:r>
              <a:rPr lang="zh-CN" altLang="en-US"/>
              <a:t>【</a:t>
            </a:r>
            <a:r>
              <a:rPr lang="en-US" altLang="en-US"/>
              <a:t> </a:t>
            </a:r>
            <a:r>
              <a:rPr lang="zh-CN" altLang="en-US"/>
              <a:t>口唱心和</a:t>
            </a:r>
            <a:r>
              <a:rPr lang="en-US" altLang="en-US"/>
              <a:t>+</a:t>
            </a:r>
            <a:r>
              <a:rPr lang="zh-CN" altLang="en-US"/>
              <a:t>心被恩感】</a:t>
            </a:r>
            <a:r>
              <a:rPr lang="en-US" altLang="en-US"/>
              <a:t> </a:t>
            </a:r>
            <a:endParaRPr lang="en-US" altLang="en-US"/>
          </a:p>
          <a:p>
            <a:pPr marL="0" indent="0" algn="ctr">
              <a:buNone/>
            </a:pPr>
            <a:r>
              <a:rPr lang="zh-CN" altLang="en-US"/>
              <a:t>寇世遠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恩典</a:t>
            </a:r>
            <a:r>
              <a:rPr lang="en-US" altLang="en-US"/>
              <a:t>365 - </a:t>
            </a:r>
            <a:r>
              <a:rPr lang="zh-CN" altLang="en-US"/>
              <a:t>天聲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1705</Words>
  <Application>WPS Presentation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Orange Waves</vt:lpstr>
      <vt:lpstr>PowerPoint 演示文稿</vt:lpstr>
      <vt:lpstr>PowerPoint 演示文稿</vt:lpstr>
      <vt:lpstr>PowerPoint 演示文稿</vt:lpstr>
      <vt:lpstr>閲讀經文： 王上  9: 1-9 -- 神向所羅門顯現並應允其禱告</vt:lpstr>
      <vt:lpstr>經文釋意：</vt:lpstr>
      <vt:lpstr>閲讀經文： 王上  9: 1-9 -- 神向所羅門顯現並應允其禱告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列王紀上 第章九1-9節</dc:title>
  <dc:creator/>
  <cp:lastModifiedBy>14088</cp:lastModifiedBy>
  <cp:revision>2</cp:revision>
  <dcterms:created xsi:type="dcterms:W3CDTF">2024-12-20T03:15:07Z</dcterms:created>
  <dcterms:modified xsi:type="dcterms:W3CDTF">2024-12-20T03:26:14Z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9DABF98744C94934A344EADF59275A64_13</vt:lpwstr>
  </property>
  <property fmtid="{D5CDD505-2E9C-101B-9397-08002B2CF9AE}" pid="3" name="KSOProductBuildVer">
    <vt:lpwstr>1033-12.2.0.19307</vt:lpwstr>
  </property>
</Properties>
</file>