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4" r:id="rId5"/>
    <p:sldId id="284" r:id="rId6"/>
    <p:sldId id="292" r:id="rId7"/>
    <p:sldId id="286" r:id="rId8"/>
    <p:sldId id="288" r:id="rId9"/>
    <p:sldId id="267" r:id="rId10"/>
    <p:sldId id="282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4800" dirty="0">
                <a:sym typeface="+mn-ea"/>
              </a:rPr>
              <a:t>列王紀上 第章九</a:t>
            </a:r>
            <a:r>
              <a:rPr lang="en-US" altLang="zh-CN" sz="4800" dirty="0">
                <a:sym typeface="+mn-ea"/>
              </a:rPr>
              <a:t>10-14</a:t>
            </a:r>
            <a:r>
              <a:rPr lang="zh-CN" altLang="en-US" sz="4800" dirty="0">
                <a:sym typeface="+mn-ea"/>
              </a:rPr>
              <a:t>節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9545" y="3634740"/>
            <a:ext cx="4942205" cy="2607310"/>
          </a:xfrm>
        </p:spPr>
        <p:txBody>
          <a:bodyPr/>
          <a:lstStyle/>
          <a:p>
            <a:pPr algn="ctr"/>
            <a:r>
              <a:rPr lang="en-US" dirty="0">
                <a:sym typeface="+mn-ea"/>
              </a:rPr>
              <a:t>ACCC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zh-CN" dirty="0">
                <a:sym typeface="+mn-ea"/>
              </a:rPr>
              <a:t>早禱靈修</a:t>
            </a:r>
            <a:endParaRPr lang="zh-CN" dirty="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zh-CN" altLang="en-US" dirty="0">
                <a:sym typeface="+mn-ea"/>
              </a:rPr>
              <a:t>分享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ym typeface="+mn-ea"/>
              </a:rPr>
              <a:t>12-22-2024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ighlight>
                  <a:srgbClr val="FFFF00"/>
                </a:highlight>
                <a:sym typeface="+mn-ea"/>
              </a:rPr>
              <a:t>閲讀經文</a:t>
            </a:r>
            <a:r>
              <a:rPr lang="zh-CN" altLang="en-US">
                <a:sym typeface="+mn-ea"/>
              </a:rPr>
              <a:t>：</a:t>
            </a:r>
            <a:r>
              <a:rPr lang="en-US" altLang="en-US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王上九章</a:t>
            </a:r>
            <a:r>
              <a:rPr lang="en-US" altLang="zh-CN" sz="2800">
                <a:sym typeface="+mn-ea"/>
              </a:rPr>
              <a:t>24-28</a:t>
            </a:r>
            <a:r>
              <a:rPr lang="zh-CN" altLang="en-US" sz="2800">
                <a:sym typeface="+mn-ea"/>
              </a:rPr>
              <a:t>所羅門建造米羅獻祭物，造船發展</a:t>
            </a:r>
            <a:r>
              <a:rPr lang="zh-CN" altLang="en-US" sz="2800">
                <a:sym typeface="+mn-ea"/>
              </a:rPr>
              <a:t>貿易</a:t>
            </a:r>
            <a:endParaRPr lang="zh-CN" altLang="en-US" sz="28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4328795"/>
          </a:xfrm>
        </p:spPr>
        <p:txBody>
          <a:bodyPr/>
          <a:p>
            <a:pPr marL="0" indent="0">
              <a:buNone/>
            </a:pPr>
            <a:r>
              <a:rPr lang="en-US" altLang="zh-CN" sz="2800">
                <a:highlight>
                  <a:srgbClr val="FFFF00"/>
                </a:highlight>
                <a:sym typeface="+mn-ea"/>
              </a:rPr>
              <a:t>24.  </a:t>
            </a:r>
            <a:r>
              <a:rPr lang="zh-CN" altLang="en-US" sz="2800">
                <a:highlight>
                  <a:srgbClr val="FFFF00"/>
                </a:highlight>
                <a:sym typeface="+mn-ea"/>
              </a:rPr>
              <a:t>法老的女兒從大衛城搬到所羅門為他建造的宮裡。那時，所羅門才建造米羅。</a:t>
            </a:r>
            <a:endParaRPr lang="zh-CN" altLang="en-US" sz="28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zh-CN" sz="2800">
                <a:highlight>
                  <a:srgbClr val="FFFF00"/>
                </a:highlight>
                <a:sym typeface="+mn-ea"/>
              </a:rPr>
              <a:t>25.  </a:t>
            </a:r>
            <a:r>
              <a:rPr lang="zh-CN" altLang="en-US" sz="2800">
                <a:highlight>
                  <a:srgbClr val="FFFF00"/>
                </a:highlight>
                <a:sym typeface="+mn-ea"/>
              </a:rPr>
              <a:t>所羅門每年三次在他為耶和華所築的壇上獻燔祭和平安祭，又在耶和華面前的壇上燒香。這樣，他建造殿的工程完畢了。</a:t>
            </a:r>
            <a:endParaRPr lang="zh-CN" altLang="en-US" sz="28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zh-CN" sz="2800">
                <a:sym typeface="+mn-ea"/>
              </a:rPr>
              <a:t>26.  </a:t>
            </a:r>
            <a:r>
              <a:rPr lang="zh-CN" altLang="en-US" sz="2800">
                <a:sym typeface="+mn-ea"/>
              </a:rPr>
              <a:t>所羅門王在以東地紅海邊，靠近以祿的</a:t>
            </a:r>
            <a:r>
              <a:rPr lang="zh-CN" altLang="en-US" sz="2800">
                <a:solidFill>
                  <a:srgbClr val="00B050"/>
                </a:solidFill>
                <a:sym typeface="+mn-ea"/>
              </a:rPr>
              <a:t>以旬迦別</a:t>
            </a:r>
            <a:r>
              <a:rPr lang="zh-CN" altLang="en-US" sz="2800">
                <a:sym typeface="+mn-ea"/>
              </a:rPr>
              <a:t>製造船隻。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>
                <a:sym typeface="+mn-ea"/>
              </a:rPr>
              <a:t>27. </a:t>
            </a:r>
            <a:r>
              <a:rPr lang="zh-CN" altLang="en-US" sz="2800">
                <a:sym typeface="+mn-ea"/>
              </a:rPr>
              <a:t>希蘭差遣他的僕人，就是熟悉泛海的船家，與所羅門的僕人一同坐船航海。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>
                <a:sym typeface="+mn-ea"/>
              </a:rPr>
              <a:t>28.  </a:t>
            </a:r>
            <a:r>
              <a:rPr lang="zh-CN" altLang="en-US" sz="2800">
                <a:sym typeface="+mn-ea"/>
              </a:rPr>
              <a:t>他們到了俄斐，從那裡得了四百二十他連得金子，運到所羅門王那裡</a:t>
            </a:r>
            <a:endParaRPr lang="zh-CN" altLang="en-US" sz="2800"/>
          </a:p>
          <a:p>
            <a:pPr algn="r"/>
            <a:r>
              <a:rPr lang="zh-CN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摘自： https://springbible.fhl.net/Bible2/cgic201/read201.cgi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內容綱要</a:t>
            </a:r>
            <a:r>
              <a:rPr lang="en-US" alt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【所羅門的神恩和富強】</a:t>
            </a:r>
            <a:r>
              <a:rPr lang="en-US" altLang="en-US">
                <a:sym typeface="+mn-ea"/>
              </a:rPr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009140"/>
            <a:ext cx="6513830" cy="3529330"/>
          </a:xfrm>
        </p:spPr>
        <p:txBody>
          <a:bodyPr/>
          <a:p>
            <a:pPr marL="0" indent="0">
              <a:buNone/>
            </a:pPr>
            <a:r>
              <a:rPr lang="en-US" altLang="en-US" sz="2400"/>
              <a:t> </a:t>
            </a:r>
            <a:r>
              <a:rPr lang="zh-CN" altLang="en-US" sz="2400"/>
              <a:t>一、神向所羅門顯現並應允其禱告</a:t>
            </a:r>
            <a:r>
              <a:rPr lang="en-US" altLang="en-US" sz="2400"/>
              <a:t>(9:1~9</a:t>
            </a:r>
            <a:r>
              <a:rPr lang="zh-CN" altLang="en-US" sz="2400"/>
              <a:t>節</a:t>
            </a:r>
            <a:r>
              <a:rPr lang="en-US" altLang="en-US" sz="2400"/>
              <a:t>) </a:t>
            </a:r>
            <a:endParaRPr lang="en-US" altLang="en-US" sz="2400"/>
          </a:p>
          <a:p>
            <a:pPr marL="175895" indent="-10795">
              <a:buNone/>
            </a:pPr>
            <a:r>
              <a:rPr lang="en-US" altLang="en-US" sz="2400"/>
              <a:t> </a:t>
            </a:r>
            <a:r>
              <a:rPr lang="zh-CN" altLang="en-US" sz="2400">
                <a:highlight>
                  <a:srgbClr val="FFFF00"/>
                </a:highlight>
              </a:rPr>
              <a:t>二、所羅門與希蘭互送禮物</a:t>
            </a:r>
            <a:r>
              <a:rPr lang="en-US" altLang="en-US" sz="2400">
                <a:highlight>
                  <a:srgbClr val="FFFF00"/>
                </a:highlight>
              </a:rPr>
              <a:t>(9:10~14</a:t>
            </a:r>
            <a:r>
              <a:rPr lang="zh-CN" altLang="en-US" sz="2400">
                <a:highlight>
                  <a:srgbClr val="FFFF00"/>
                </a:highlight>
              </a:rPr>
              <a:t>節</a:t>
            </a:r>
            <a:r>
              <a:rPr lang="en-US" altLang="en-US" sz="2400">
                <a:highlight>
                  <a:srgbClr val="FFFF00"/>
                </a:highlight>
              </a:rPr>
              <a:t>) </a:t>
            </a:r>
            <a:endParaRPr lang="en-US" altLang="en-US" sz="2400"/>
          </a:p>
          <a:p>
            <a:pPr marL="175895" indent="-10795">
              <a:buNone/>
            </a:pPr>
            <a:r>
              <a:rPr lang="en-US" altLang="en-US" sz="2400"/>
              <a:t> </a:t>
            </a:r>
            <a:r>
              <a:rPr lang="zh-CN" altLang="en-US" sz="2400"/>
              <a:t>三、所羅門徵用奴工服勞役</a:t>
            </a:r>
            <a:r>
              <a:rPr lang="en-US" altLang="en-US" sz="2400"/>
              <a:t>(9:15~23</a:t>
            </a:r>
            <a:r>
              <a:rPr lang="zh-CN" altLang="en-US" sz="2400"/>
              <a:t>節</a:t>
            </a:r>
            <a:r>
              <a:rPr lang="en-US" altLang="en-US" sz="2400"/>
              <a:t>) </a:t>
            </a:r>
            <a:endParaRPr lang="en-US" altLang="en-US" sz="2400"/>
          </a:p>
          <a:p>
            <a:pPr marL="175895" indent="-10795">
              <a:buNone/>
            </a:pPr>
            <a:r>
              <a:rPr lang="en-US" altLang="en-US" sz="2400"/>
              <a:t> </a:t>
            </a:r>
            <a:r>
              <a:rPr lang="zh-CN" altLang="en-US" sz="2400"/>
              <a:t>四、所羅門建造米羅並每年三次獻祭</a:t>
            </a:r>
            <a:r>
              <a:rPr lang="en-US" altLang="en-US" sz="2400"/>
              <a:t>(9:24~25</a:t>
            </a:r>
            <a:r>
              <a:rPr lang="zh-CN" altLang="en-US" sz="2400"/>
              <a:t>節</a:t>
            </a:r>
            <a:r>
              <a:rPr lang="en-US" altLang="en-US" sz="2400"/>
              <a:t>) </a:t>
            </a:r>
            <a:endParaRPr lang="en-US" altLang="en-US" sz="2400"/>
          </a:p>
          <a:p>
            <a:pPr marL="175895" indent="-10795">
              <a:buNone/>
            </a:pPr>
            <a:r>
              <a:rPr lang="en-US" altLang="en-US" sz="2400"/>
              <a:t> </a:t>
            </a:r>
            <a:r>
              <a:rPr lang="zh-CN" altLang="en-US" sz="2400"/>
              <a:t>五、所羅門造船從事海上貿易</a:t>
            </a:r>
            <a:r>
              <a:rPr lang="en-US" altLang="en-US" sz="2400"/>
              <a:t>(9:26~28</a:t>
            </a:r>
            <a:r>
              <a:rPr lang="zh-CN" altLang="en-US" sz="2400"/>
              <a:t>節</a:t>
            </a:r>
            <a:r>
              <a:rPr lang="en-US" altLang="en-US" sz="2400"/>
              <a:t>)</a:t>
            </a:r>
            <a:endParaRPr lang="en-US" altLang="en-US" sz="2400"/>
          </a:p>
          <a:p>
            <a:pPr marL="175895" indent="-10795">
              <a:buNone/>
            </a:pPr>
            <a:r>
              <a:rPr lang="en-US" altLang="en-US" sz="2400">
                <a:sym typeface="+mn-ea"/>
              </a:rPr>
              <a:t>(</a:t>
            </a:r>
            <a:r>
              <a:rPr lang="zh-CN" altLang="en-US" sz="2400">
                <a:sym typeface="+mn-ea"/>
              </a:rPr>
              <a:t>摘自（</a:t>
            </a:r>
            <a:r>
              <a:rPr lang="en-US" altLang="en-US" sz="2400">
                <a:sym typeface="+mn-ea"/>
              </a:rPr>
              <a:t> 11BT01  </a:t>
            </a:r>
            <a:r>
              <a:rPr lang="zh-CN" altLang="en-US" sz="2400">
                <a:sym typeface="+mn-ea"/>
              </a:rPr>
              <a:t>列王紀上註解（黃迦勒））</a:t>
            </a:r>
            <a:endParaRPr lang="zh-CN" altLang="en-US" sz="2400"/>
          </a:p>
          <a:p>
            <a:pPr marL="175895" indent="-10795">
              <a:buNone/>
            </a:pPr>
            <a:endParaRPr lang="en-US" altLang="en-US" sz="2400"/>
          </a:p>
          <a:p>
            <a:endParaRPr lang="en-US" altLang="en-US" sz="2400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45680" y="1493520"/>
            <a:ext cx="3863340" cy="35115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434580" y="5111115"/>
            <a:ext cx="368490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https://biblehappyhour.com/wp-content/uploads/2019/03/kids-16-66.jpeg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ighlight>
                  <a:srgbClr val="FFFF00"/>
                </a:highlight>
                <a:sym typeface="+mn-ea"/>
              </a:rPr>
              <a:t>閲讀經文</a:t>
            </a:r>
            <a:r>
              <a:rPr lang="zh-CN" altLang="en-US">
                <a:sym typeface="+mn-ea"/>
              </a:rPr>
              <a:t>：</a:t>
            </a:r>
            <a:r>
              <a:rPr lang="en-US" altLang="en-US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王上九章</a:t>
            </a:r>
            <a:r>
              <a:rPr lang="en-US" altLang="en-US" sz="2800">
                <a:sym typeface="+mn-ea"/>
              </a:rPr>
              <a:t> 10-14</a:t>
            </a:r>
            <a:r>
              <a:rPr lang="zh-CN" altLang="en-US" sz="2800">
                <a:highlight>
                  <a:srgbClr val="FFFF00"/>
                </a:highlight>
                <a:sym typeface="+mn-ea"/>
              </a:rPr>
              <a:t>節</a:t>
            </a:r>
            <a:r>
              <a:rPr lang="en-US" altLang="en-US" sz="2800">
                <a:sym typeface="+mn-ea"/>
              </a:rPr>
              <a:t> -- </a:t>
            </a:r>
            <a:r>
              <a:rPr lang="zh-CN" altLang="en-US" sz="2800">
                <a:highlight>
                  <a:srgbClr val="FFFF00"/>
                </a:highlight>
                <a:sym typeface="+mn-ea"/>
              </a:rPr>
              <a:t>所羅門與希蘭互送禮物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75690"/>
            <a:ext cx="10183495" cy="3917315"/>
          </a:xfrm>
        </p:spPr>
        <p:txBody>
          <a:bodyPr/>
          <a:p>
            <a:pPr marL="0" indent="0">
              <a:buNone/>
            </a:pPr>
            <a:r>
              <a:rPr lang="en-US" altLang="zh-CN" sz="3000"/>
              <a:t>10.  </a:t>
            </a:r>
            <a:r>
              <a:rPr lang="zh-CN" altLang="en-US" sz="3000"/>
              <a:t>所羅門建造耶和華殿和王宮，這兩所二十年才完畢了。</a:t>
            </a:r>
            <a:endParaRPr lang="zh-CN" altLang="en-US" sz="3000"/>
          </a:p>
          <a:p>
            <a:pPr marL="0" indent="0">
              <a:buNone/>
            </a:pPr>
            <a:r>
              <a:rPr lang="en-US" altLang="zh-CN" sz="3000"/>
              <a:t>11.  </a:t>
            </a:r>
            <a:r>
              <a:rPr lang="zh-CN" altLang="en-US" sz="3000"/>
              <a:t>推羅王希蘭曾照所羅門所要的，資助他香柏木、松木，和金子；所羅門王就把加利利地的二十座城給了希蘭。</a:t>
            </a:r>
            <a:endParaRPr lang="zh-CN" altLang="en-US" sz="3000"/>
          </a:p>
          <a:p>
            <a:pPr marL="0" indent="0">
              <a:buNone/>
            </a:pPr>
            <a:r>
              <a:rPr lang="en-US" altLang="zh-CN" sz="3000"/>
              <a:t>12.  </a:t>
            </a:r>
            <a:r>
              <a:rPr lang="zh-CN" altLang="en-US" sz="3000"/>
              <a:t>希蘭從推羅出來，察看所羅門給他的城邑，就不喜悅，</a:t>
            </a:r>
            <a:endParaRPr lang="zh-CN" altLang="en-US" sz="3000"/>
          </a:p>
          <a:p>
            <a:pPr marL="0" indent="0">
              <a:buNone/>
            </a:pPr>
            <a:r>
              <a:rPr lang="en-US" altLang="zh-CN" sz="3000"/>
              <a:t>13  </a:t>
            </a:r>
            <a:r>
              <a:rPr lang="zh-CN" altLang="en-US" sz="3000"/>
              <a:t>說：我兄啊，你給我的是什麼城邑呢？他就給這城邑之地起名叫</a:t>
            </a:r>
            <a:r>
              <a:rPr lang="zh-CN" altLang="en-US" sz="3000" b="1">
                <a:solidFill>
                  <a:srgbClr val="00B050"/>
                </a:solidFill>
              </a:rPr>
              <a:t>迦步勒</a:t>
            </a:r>
            <a:r>
              <a:rPr lang="zh-CN" altLang="en-US" sz="3000"/>
              <a:t>，直到今日。</a:t>
            </a:r>
            <a:endParaRPr lang="zh-CN" altLang="en-US" sz="3000"/>
          </a:p>
          <a:p>
            <a:pPr marL="0" indent="0">
              <a:buNone/>
            </a:pPr>
            <a:r>
              <a:rPr lang="en-US" altLang="zh-CN" sz="3000"/>
              <a:t>14.  </a:t>
            </a:r>
            <a:r>
              <a:rPr lang="zh-CN" altLang="en-US" sz="3000"/>
              <a:t>希蘭給所羅門一百二十</a:t>
            </a:r>
            <a:r>
              <a:rPr lang="zh-CN" altLang="en-US" sz="3000">
                <a:solidFill>
                  <a:srgbClr val="00B050"/>
                </a:solidFill>
                <a:highlight>
                  <a:srgbClr val="FFFF00"/>
                </a:highlight>
              </a:rPr>
              <a:t>他連得</a:t>
            </a:r>
            <a:r>
              <a:rPr lang="zh-CN" altLang="en-US" sz="3000"/>
              <a:t>金子。</a:t>
            </a:r>
            <a:endParaRPr lang="zh-CN" altLang="en-US" sz="3000"/>
          </a:p>
          <a:p>
            <a:pPr marL="0" indent="0">
              <a:buNone/>
            </a:pPr>
            <a:endParaRPr lang="zh-CN" altLang="en-US" sz="3000"/>
          </a:p>
        </p:txBody>
      </p:sp>
      <p:sp>
        <p:nvSpPr>
          <p:cNvPr id="5" name="Text Box 4"/>
          <p:cNvSpPr txBox="1"/>
          <p:nvPr/>
        </p:nvSpPr>
        <p:spPr>
          <a:xfrm>
            <a:off x="3223260" y="6275070"/>
            <a:ext cx="69627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摘自： https://springbible.fhl.net/Bible2/cgic201/read201.cgi</a:t>
            </a:r>
            <a:endParaRPr lang="zh-CN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6" name="Table 5"/>
          <p:cNvGraphicFramePr/>
          <p:nvPr>
            <p:custDataLst>
              <p:tags r:id="rId1"/>
            </p:custDataLst>
          </p:nvPr>
        </p:nvGraphicFramePr>
        <p:xfrm>
          <a:off x="1830705" y="5161915"/>
          <a:ext cx="975169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1695"/>
              </a:tblGrid>
              <a:tr h="6705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highlight>
                            <a:srgbClr val="FF00FF"/>
                          </a:highlight>
                          <a:sym typeface="+mn-ea"/>
                        </a:rPr>
                        <a:t>13. </a:t>
                      </a:r>
                      <a:r>
                        <a:rPr lang="zh-CN" altLang="en-US" sz="1800">
                          <a:solidFill>
                            <a:srgbClr val="00B050"/>
                          </a:solidFill>
                          <a:highlight>
                            <a:srgbClr val="FF00FF"/>
                          </a:highlight>
                          <a:sym typeface="+mn-ea"/>
                        </a:rPr>
                        <a:t>『迦步勒』</a:t>
                      </a:r>
                      <a:r>
                        <a:rPr lang="zh-CN" altLang="en-US" sz="1800">
                          <a:highlight>
                            <a:srgbClr val="FF00FF"/>
                          </a:highlight>
                          <a:sym typeface="+mn-ea"/>
                        </a:rPr>
                        <a:t>這名字的發音與希伯來文的「如同無物」相似，但有學者認為這詞來自阿拉伯文，意思是「抵押」。後來所羅門取回這些地方</a:t>
                      </a:r>
                      <a:r>
                        <a:rPr lang="en-US" altLang="en-US" sz="1800">
                          <a:highlight>
                            <a:srgbClr val="FF00FF"/>
                          </a:highlight>
                          <a:sym typeface="+mn-ea"/>
                        </a:rPr>
                        <a:t>(</a:t>
                      </a:r>
                      <a:r>
                        <a:rPr lang="zh-CN" altLang="en-US" sz="1800">
                          <a:highlight>
                            <a:srgbClr val="FF00FF"/>
                          </a:highlight>
                          <a:sym typeface="+mn-ea"/>
                        </a:rPr>
                        <a:t>參代下八</a:t>
                      </a:r>
                      <a:r>
                        <a:rPr lang="en-US" altLang="en-US" sz="1800">
                          <a:highlight>
                            <a:srgbClr val="FF00FF"/>
                          </a:highlight>
                          <a:sym typeface="+mn-ea"/>
                        </a:rPr>
                        <a:t> 2)</a:t>
                      </a:r>
                      <a:r>
                        <a:rPr lang="zh-CN" altLang="en-US" sz="1800">
                          <a:highlight>
                            <a:srgbClr val="FF00FF"/>
                          </a:highlight>
                          <a:sym typeface="+mn-ea"/>
                        </a:rPr>
                        <a:t>，故抵押的性質大於物物交易。</a:t>
                      </a:r>
                      <a:endParaRPr lang="zh-CN" altLang="en-US" sz="1800">
                        <a:highlight>
                          <a:srgbClr val="FF00FF"/>
                        </a:highlight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highlight>
                            <a:srgbClr val="FF00FF"/>
                          </a:highlight>
                          <a:sym typeface="+mn-ea"/>
                        </a:rPr>
                        <a:t>14. </a:t>
                      </a:r>
                      <a:r>
                        <a:rPr lang="zh-CN" altLang="en-US" sz="2000">
                          <a:highlight>
                            <a:srgbClr val="FF00FF"/>
                          </a:highlight>
                          <a:sym typeface="+mn-ea"/>
                        </a:rPr>
                        <a:t>他連得：</a:t>
                      </a:r>
                      <a:r>
                        <a:rPr lang="zh-CN" altLang="en-US">
                          <a:highlight>
                            <a:srgbClr val="FF00FF"/>
                          </a:highlight>
                          <a:sym typeface="+mn-ea"/>
                        </a:rPr>
                        <a:t>圓形砝碼；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sym typeface="+mn-ea"/>
                        </a:rPr>
                        <a:t>『一百二十他連得』約折合</a:t>
                      </a:r>
                      <a:r>
                        <a:rPr lang="en-US" altLang="en-US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sym typeface="+mn-ea"/>
                        </a:rPr>
                        <a:t> 4,080 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  <a:highlight>
                            <a:srgbClr val="FF00FF"/>
                          </a:highlight>
                          <a:sym typeface="+mn-ea"/>
                        </a:rPr>
                        <a:t>公斤</a:t>
                      </a:r>
                      <a:endParaRPr lang="zh-CN" altLang="en-US">
                        <a:solidFill>
                          <a:schemeClr val="bg1"/>
                        </a:solidFill>
                        <a:highlight>
                          <a:srgbClr val="FF00FF"/>
                        </a:highlight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8780"/>
            <a:ext cx="10972800" cy="582613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</a:rPr>
              <a:t>今日信息</a:t>
            </a:r>
            <a:r>
              <a:rPr lang="zh-CN" altLang="en-US"/>
              <a:t>：</a:t>
            </a:r>
            <a:r>
              <a:rPr lang="zh-CN" altLang="en-US" sz="3200">
                <a:sym typeface="+mn-ea"/>
              </a:rPr>
              <a:t>王上九章</a:t>
            </a:r>
            <a:r>
              <a:rPr lang="en-US" altLang="en-US" sz="3200">
                <a:sym typeface="+mn-ea"/>
              </a:rPr>
              <a:t> 10-14</a:t>
            </a:r>
            <a:r>
              <a:rPr lang="zh-CN" altLang="en-US" sz="3200">
                <a:highlight>
                  <a:srgbClr val="FFFF00"/>
                </a:highlight>
                <a:sym typeface="+mn-ea"/>
              </a:rPr>
              <a:t>節</a:t>
            </a:r>
            <a:r>
              <a:rPr lang="en-US" altLang="en-US" sz="3200">
                <a:sym typeface="+mn-ea"/>
              </a:rPr>
              <a:t> -- </a:t>
            </a:r>
            <a:r>
              <a:rPr lang="zh-CN" altLang="en-US" sz="3200">
                <a:highlight>
                  <a:srgbClr val="FFFF00"/>
                </a:highlight>
                <a:sym typeface="+mn-ea"/>
              </a:rPr>
              <a:t>所羅門與希蘭互送禮物</a:t>
            </a:r>
            <a:endParaRPr lang="zh-CN" alt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>
                <a:solidFill>
                  <a:schemeClr val="tx2"/>
                </a:solidFill>
                <a:highlight>
                  <a:srgbClr val="FFFF00"/>
                </a:highlight>
                <a:sym typeface="+mn-ea"/>
              </a:rPr>
              <a:t>1. </a:t>
            </a:r>
            <a:r>
              <a:rPr lang="zh-CN" altLang="en-US">
                <a:solidFill>
                  <a:schemeClr val="tx2"/>
                </a:solidFill>
                <a:highlight>
                  <a:srgbClr val="FFFF00"/>
                </a:highlight>
                <a:sym typeface="+mn-ea"/>
              </a:rPr>
              <a:t>消耗過大，抵押國土</a:t>
            </a:r>
            <a:r>
              <a:rPr lang="en-US" altLang="zh-CN">
                <a:sym typeface="+mn-ea"/>
              </a:rPr>
              <a:t>--</a:t>
            </a:r>
            <a:r>
              <a:rPr lang="en-US" altLang="zh-CN" sz="2800">
                <a:sym typeface="+mn-ea"/>
              </a:rPr>
              <a:t> </a:t>
            </a:r>
            <a:endParaRPr lang="en-US" altLang="zh-CN" sz="2800"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所羅門建造耶和華聖殿</a:t>
            </a:r>
            <a:r>
              <a:rPr lang="en-US" altLang="zh-CN" sz="2800">
                <a:sym typeface="+mn-ea"/>
              </a:rPr>
              <a:t>7</a:t>
            </a:r>
            <a:r>
              <a:rPr lang="zh-CN" altLang="en-US" sz="2800">
                <a:sym typeface="+mn-ea"/>
              </a:rPr>
              <a:t>年和自己的王宮</a:t>
            </a:r>
            <a:r>
              <a:rPr lang="en-US" altLang="zh-CN" sz="2800">
                <a:sym typeface="+mn-ea"/>
              </a:rPr>
              <a:t>13</a:t>
            </a:r>
            <a:r>
              <a:rPr lang="zh-CN" altLang="en-US" sz="2800">
                <a:sym typeface="+mn-ea"/>
              </a:rPr>
              <a:t>年，先後二十年才完工了。</a:t>
            </a:r>
            <a:endParaRPr lang="zh-CN" altLang="en-US" sz="2800"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sym typeface="+mn-ea"/>
              </a:rPr>
              <a:t>     </a:t>
            </a:r>
            <a:r>
              <a:rPr lang="zh-CN" altLang="en-US" sz="2800">
                <a:sym typeface="+mn-ea"/>
              </a:rPr>
              <a:t>建造過程中，推羅王希蘭曾照所羅門所要的，歡喜和好的資助香柏木、松木，和金子等來資助他建造聖殿</a:t>
            </a:r>
            <a:r>
              <a:rPr lang="en-US" altLang="zh-CN" sz="2800">
                <a:sym typeface="+mn-ea"/>
              </a:rPr>
              <a:t>--</a:t>
            </a:r>
            <a:r>
              <a:rPr lang="zh-CN" altLang="en-US" sz="2800">
                <a:sym typeface="+mn-ea"/>
              </a:rPr>
              <a:t>「耶和華照著所應許的賜智慧給所羅門。希蘭與所羅門和好，彼此立約」</a:t>
            </a:r>
            <a:r>
              <a:rPr lang="en-US" altLang="en-US" sz="2800">
                <a:sym typeface="+mn-ea"/>
              </a:rPr>
              <a:t>(</a:t>
            </a:r>
            <a:r>
              <a:rPr lang="zh-CN" altLang="en-US" sz="2800">
                <a:sym typeface="+mn-ea"/>
              </a:rPr>
              <a:t>王上五</a:t>
            </a:r>
            <a:r>
              <a:rPr lang="en-US" altLang="en-US" sz="2800">
                <a:sym typeface="+mn-ea"/>
              </a:rPr>
              <a:t> 12)</a:t>
            </a:r>
            <a:endParaRPr lang="zh-CN" altLang="en-US" sz="2800"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sym typeface="+mn-ea"/>
              </a:rPr>
              <a:t>     </a:t>
            </a:r>
            <a:r>
              <a:rPr lang="zh-CN" altLang="en-US" sz="2800">
                <a:sym typeface="+mn-ea"/>
              </a:rPr>
              <a:t>但建造自己的宮殿時，所羅門因消耗過大，就需要</a:t>
            </a:r>
            <a:r>
              <a:rPr lang="zh-CN" altLang="en-US" sz="2800">
                <a:sym typeface="+mn-ea"/>
              </a:rPr>
              <a:t>把加利利地的二十座城給了希蘭。</a:t>
            </a:r>
            <a:r>
              <a:rPr lang="en-US" altLang="zh-CN" sz="2800">
                <a:sym typeface="+mn-ea"/>
              </a:rPr>
              <a:t>(</a:t>
            </a:r>
            <a:r>
              <a:rPr lang="en-US" altLang="en-US" sz="2800">
                <a:sym typeface="+mn-ea"/>
              </a:rPr>
              <a:t>v.10-11);</a:t>
            </a:r>
            <a:r>
              <a:rPr lang="zh-CN" altLang="en-US" sz="2800">
                <a:sym typeface="+mn-ea"/>
              </a:rPr>
              <a:t>『希蘭給所羅門一百二十他連得金子。』（</a:t>
            </a:r>
            <a:r>
              <a:rPr lang="en-US" altLang="en-US" sz="2800">
                <a:sym typeface="+mn-ea"/>
              </a:rPr>
              <a:t>v.14</a:t>
            </a:r>
            <a:r>
              <a:rPr lang="zh-CN" altLang="en-US" sz="2800">
                <a:sym typeface="+mn-ea"/>
              </a:rPr>
              <a:t>）一百二十他連得金子約</a:t>
            </a:r>
            <a:r>
              <a:rPr lang="en-US" altLang="en-US" sz="2800">
                <a:sym typeface="+mn-ea"/>
              </a:rPr>
              <a:t>4080</a:t>
            </a:r>
            <a:r>
              <a:rPr lang="zh-CN" altLang="en-US" sz="2800">
                <a:sym typeface="+mn-ea"/>
              </a:rPr>
              <a:t>公斤，約等於</a:t>
            </a:r>
            <a:r>
              <a:rPr lang="en-US" altLang="en-US" sz="2800">
                <a:sym typeface="+mn-ea"/>
              </a:rPr>
              <a:t>2.23</a:t>
            </a:r>
            <a:r>
              <a:rPr lang="zh-CN" altLang="en-US" sz="2800">
                <a:sym typeface="+mn-ea"/>
              </a:rPr>
              <a:t>億美金（以每盎司</a:t>
            </a:r>
            <a:r>
              <a:rPr lang="en-US" altLang="en-US" sz="2800">
                <a:sym typeface="+mn-ea"/>
              </a:rPr>
              <a:t>1700</a:t>
            </a:r>
            <a:r>
              <a:rPr lang="zh-CN" altLang="en-US" sz="2800">
                <a:sym typeface="+mn-ea"/>
              </a:rPr>
              <a:t>美元計算）。換言之，這二十座城是抵押出去</a:t>
            </a:r>
            <a:r>
              <a:rPr lang="zh-CN" altLang="en-US" sz="2800">
                <a:sym typeface="+mn-ea"/>
              </a:rPr>
              <a:t>了。</a:t>
            </a:r>
            <a:endParaRPr lang="zh-CN" altLang="en-US" sz="2800">
              <a:sym typeface="+mn-ea"/>
            </a:endParaRPr>
          </a:p>
          <a:p>
            <a:pPr marL="0" indent="0">
              <a:buNone/>
            </a:pPr>
            <a:endParaRPr lang="zh-CN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accent2"/>
                </a:solidFill>
                <a:sym typeface="+mn-ea"/>
              </a:rPr>
              <a:t>今日信息</a:t>
            </a:r>
            <a:r>
              <a:rPr lang="zh-CN" altLang="en-US">
                <a:sym typeface="+mn-ea"/>
              </a:rPr>
              <a:t>：</a:t>
            </a:r>
            <a:r>
              <a:rPr lang="zh-CN" altLang="en-US" sz="3200">
                <a:sym typeface="+mn-ea"/>
              </a:rPr>
              <a:t>王上九章</a:t>
            </a:r>
            <a:r>
              <a:rPr lang="en-US" altLang="en-US" sz="3200">
                <a:sym typeface="+mn-ea"/>
              </a:rPr>
              <a:t> 10-14</a:t>
            </a:r>
            <a:r>
              <a:rPr lang="zh-CN" altLang="en-US" sz="3200">
                <a:highlight>
                  <a:srgbClr val="FFFF00"/>
                </a:highlight>
                <a:sym typeface="+mn-ea"/>
              </a:rPr>
              <a:t>節</a:t>
            </a:r>
            <a:r>
              <a:rPr lang="en-US" altLang="en-US" sz="3200">
                <a:sym typeface="+mn-ea"/>
              </a:rPr>
              <a:t> -- </a:t>
            </a:r>
            <a:r>
              <a:rPr lang="zh-CN" altLang="en-US" sz="3200">
                <a:highlight>
                  <a:srgbClr val="FFFF00"/>
                </a:highlight>
                <a:sym typeface="+mn-ea"/>
              </a:rPr>
              <a:t>所羅門與希蘭互送禮物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highlight>
                  <a:srgbClr val="FFFF00"/>
                </a:highlight>
                <a:sym typeface="+mn-ea"/>
              </a:rPr>
              <a:t> 2.  </a:t>
            </a:r>
            <a:r>
              <a:rPr lang="zh-CN" altLang="en-US">
                <a:highlight>
                  <a:srgbClr val="FFFF00"/>
                </a:highlight>
                <a:sym typeface="+mn-ea"/>
              </a:rPr>
              <a:t>虛有其表的繁華工程</a:t>
            </a:r>
            <a:r>
              <a:rPr lang="en-US" altLang="zh-CN">
                <a:highlight>
                  <a:srgbClr val="FFFF00"/>
                </a:highlight>
                <a:sym typeface="+mn-ea"/>
              </a:rPr>
              <a:t>  </a:t>
            </a:r>
            <a:r>
              <a:rPr lang="en-US" altLang="zh-CN">
                <a:sym typeface="+mn-ea"/>
              </a:rPr>
              <a:t>  </a:t>
            </a:r>
            <a:r>
              <a:rPr lang="en-US" altLang="zh-CN" sz="3000">
                <a:sym typeface="+mn-ea"/>
              </a:rPr>
              <a:t> </a:t>
            </a:r>
            <a:endParaRPr lang="en-US" altLang="zh-CN" sz="3000">
              <a:sym typeface="+mn-ea"/>
            </a:endParaRPr>
          </a:p>
          <a:p>
            <a:pPr marL="0" indent="0">
              <a:buNone/>
            </a:pPr>
            <a:r>
              <a:rPr lang="en-US" altLang="zh-CN" sz="3000">
                <a:sym typeface="+mn-ea"/>
              </a:rPr>
              <a:t>      </a:t>
            </a:r>
            <a:r>
              <a:rPr lang="zh-CN" altLang="en-US" sz="3000">
                <a:sym typeface="+mn-ea"/>
              </a:rPr>
              <a:t>原本雙方是在互惠互利，但現在這筆交易卻在不愉快中，以致希蘭挖苦所羅門說：</a:t>
            </a:r>
            <a:r>
              <a:rPr lang="en-US" altLang="zh-CN" sz="3000">
                <a:sym typeface="+mn-ea"/>
              </a:rPr>
              <a:t>“</a:t>
            </a:r>
            <a:r>
              <a:rPr lang="zh-CN" altLang="en-US" sz="3000">
                <a:sym typeface="+mn-ea"/>
              </a:rPr>
              <a:t>你給我的是什麼城邑呢？他就給這城邑之地起名叫</a:t>
            </a:r>
            <a:r>
              <a:rPr lang="zh-CN" altLang="en-US" sz="3000" b="1">
                <a:solidFill>
                  <a:srgbClr val="00B050"/>
                </a:solidFill>
                <a:sym typeface="+mn-ea"/>
              </a:rPr>
              <a:t>迦步勒</a:t>
            </a:r>
            <a:r>
              <a:rPr lang="en-US" altLang="zh-CN" sz="3000" b="1">
                <a:solidFill>
                  <a:srgbClr val="00B050"/>
                </a:solidFill>
                <a:sym typeface="+mn-ea"/>
              </a:rPr>
              <a:t>”</a:t>
            </a:r>
            <a:r>
              <a:rPr lang="zh-CN" altLang="en-US" sz="3000">
                <a:sym typeface="+mn-ea"/>
              </a:rPr>
              <a:t>，如同</a:t>
            </a:r>
            <a:r>
              <a:rPr lang="en-US" altLang="zh-CN" sz="3000">
                <a:sym typeface="+mn-ea"/>
              </a:rPr>
              <a:t>”</a:t>
            </a:r>
            <a:r>
              <a:rPr lang="zh-CN" altLang="en-US" sz="3000">
                <a:sym typeface="+mn-ea"/>
              </a:rPr>
              <a:t>無物之城</a:t>
            </a:r>
            <a:r>
              <a:rPr lang="en-US" altLang="zh-CN" sz="3000">
                <a:sym typeface="+mn-ea"/>
              </a:rPr>
              <a:t>“</a:t>
            </a:r>
            <a:r>
              <a:rPr lang="zh-CN" altLang="en-US" sz="3000">
                <a:sym typeface="+mn-ea"/>
              </a:rPr>
              <a:t>！</a:t>
            </a:r>
            <a:r>
              <a:rPr lang="en-US" altLang="zh-CN" sz="3000">
                <a:sym typeface="+mn-ea"/>
              </a:rPr>
              <a:t>(vv. 13-14)</a:t>
            </a:r>
            <a:endParaRPr lang="zh-CN" altLang="en-US" sz="3000">
              <a:sym typeface="+mn-ea"/>
            </a:endParaRPr>
          </a:p>
          <a:p>
            <a:pPr marL="0" indent="0">
              <a:buNone/>
            </a:pPr>
            <a:r>
              <a:rPr lang="en-US" altLang="zh-CN" sz="3000">
                <a:sym typeface="+mn-ea"/>
              </a:rPr>
              <a:t>       </a:t>
            </a:r>
            <a:r>
              <a:rPr lang="zh-CN" altLang="en-US" sz="3000">
                <a:sym typeface="+mn-ea"/>
              </a:rPr>
              <a:t>可見，耶路撒冷的王宮雖被建造得富麗堂皇，但這些城邑卻破破爛爛。所羅門的繁榮只是面子工程，並沒有惠及全體百姓。</a:t>
            </a:r>
            <a:endParaRPr lang="zh-CN" altLang="en-US" sz="3000">
              <a:sym typeface="+mn-ea"/>
            </a:endParaRPr>
          </a:p>
          <a:p>
            <a:pPr marL="0" indent="0">
              <a:buNone/>
            </a:pPr>
            <a:r>
              <a:rPr lang="en-US" altLang="zh-CN" sz="3000">
                <a:sym typeface="+mn-ea"/>
              </a:rPr>
              <a:t>       </a:t>
            </a:r>
            <a:r>
              <a:rPr lang="zh-CN" altLang="en-US" sz="3000">
                <a:sym typeface="+mn-ea"/>
              </a:rPr>
              <a:t>更重要的是，神曾宣告：「地不可永賣，因為地是我的；你們在我面前是客旅是寄居的」</a:t>
            </a:r>
            <a:r>
              <a:rPr lang="en-US" altLang="en-US" sz="3000">
                <a:sym typeface="+mn-ea"/>
              </a:rPr>
              <a:t>(</a:t>
            </a:r>
            <a:r>
              <a:rPr lang="zh-CN" altLang="en-US" sz="3000">
                <a:sym typeface="+mn-ea"/>
              </a:rPr>
              <a:t>利二十五</a:t>
            </a:r>
            <a:r>
              <a:rPr lang="en-US" altLang="en-US" sz="3000">
                <a:sym typeface="+mn-ea"/>
              </a:rPr>
              <a:t> 23)</a:t>
            </a:r>
            <a:r>
              <a:rPr lang="zh-CN" altLang="en-US" sz="3000">
                <a:sym typeface="+mn-ea"/>
              </a:rPr>
              <a:t>。因此，這二十座城後來又被所羅門贖回「重新修築」</a:t>
            </a:r>
            <a:r>
              <a:rPr lang="en-US" altLang="en-US" sz="3000">
                <a:sym typeface="+mn-ea"/>
              </a:rPr>
              <a:t>(</a:t>
            </a:r>
            <a:r>
              <a:rPr lang="zh-CN" altLang="en-US" sz="3000">
                <a:sym typeface="+mn-ea"/>
              </a:rPr>
              <a:t>代下八</a:t>
            </a:r>
            <a:r>
              <a:rPr lang="en-US" altLang="en-US" sz="3000">
                <a:sym typeface="+mn-ea"/>
              </a:rPr>
              <a:t> 2)</a:t>
            </a:r>
            <a:r>
              <a:rPr lang="zh-CN" altLang="en-US" sz="3000">
                <a:sym typeface="+mn-ea"/>
              </a:rPr>
              <a:t>。</a:t>
            </a:r>
            <a:endParaRPr lang="zh-CN" altLang="en-US" sz="3000">
              <a:sym typeface="+mn-ea"/>
            </a:endParaRPr>
          </a:p>
          <a:p>
            <a:pPr marL="0" indent="0">
              <a:buNone/>
            </a:pPr>
            <a:endParaRPr lang="zh-CN" altLang="en-US" sz="2800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accent2"/>
                </a:solidFill>
                <a:sym typeface="+mn-ea"/>
              </a:rPr>
              <a:t>今日信息</a:t>
            </a:r>
            <a:r>
              <a:rPr lang="zh-CN" altLang="en-US">
                <a:sym typeface="+mn-ea"/>
              </a:rPr>
              <a:t>：</a:t>
            </a:r>
            <a:r>
              <a:rPr lang="zh-CN" altLang="en-US" sz="3200">
                <a:sym typeface="+mn-ea"/>
              </a:rPr>
              <a:t>王上九章</a:t>
            </a:r>
            <a:r>
              <a:rPr lang="en-US" altLang="en-US" sz="3200">
                <a:sym typeface="+mn-ea"/>
              </a:rPr>
              <a:t> 10-14</a:t>
            </a:r>
            <a:r>
              <a:rPr lang="zh-CN" altLang="en-US" sz="3200">
                <a:highlight>
                  <a:srgbClr val="FFFF00"/>
                </a:highlight>
                <a:sym typeface="+mn-ea"/>
              </a:rPr>
              <a:t>節</a:t>
            </a:r>
            <a:r>
              <a:rPr lang="en-US" altLang="en-US" sz="3200">
                <a:sym typeface="+mn-ea"/>
              </a:rPr>
              <a:t> -- </a:t>
            </a:r>
            <a:r>
              <a:rPr lang="zh-CN" altLang="en-US" sz="3200">
                <a:highlight>
                  <a:srgbClr val="FFFF00"/>
                </a:highlight>
                <a:sym typeface="+mn-ea"/>
              </a:rPr>
              <a:t>所羅門與希蘭互送禮物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09955"/>
            <a:ext cx="10972800" cy="5217795"/>
          </a:xfrm>
        </p:spPr>
        <p:txBody>
          <a:bodyPr/>
          <a:p>
            <a:pPr marL="0" indent="0">
              <a:buNone/>
            </a:pPr>
            <a:r>
              <a:rPr lang="en-US" altLang="zh-CN" sz="2800">
                <a:highlight>
                  <a:srgbClr val="FFFF00"/>
                </a:highlight>
              </a:rPr>
              <a:t>3.  </a:t>
            </a:r>
            <a:r>
              <a:rPr lang="zh-CN" altLang="en-US" sz="2800">
                <a:highlight>
                  <a:srgbClr val="FFFF00"/>
                </a:highlight>
              </a:rPr>
              <a:t>任憑己意的治理建造</a:t>
            </a:r>
            <a:endParaRPr lang="zh-CN" altLang="en-US" sz="28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zh-CN" altLang="en-US" sz="2800"/>
              <a:t> </a:t>
            </a:r>
            <a:r>
              <a:rPr lang="en-US" altLang="zh-CN" sz="2800"/>
              <a:t>    </a:t>
            </a:r>
            <a:r>
              <a:rPr lang="zh-CN" altLang="en-US" sz="2800"/>
              <a:t>整個二十年的建造過程，從所羅門定意為神的名建造聖殿開始</a:t>
            </a:r>
            <a:r>
              <a:rPr lang="en-US" altLang="en-US" sz="2800"/>
              <a:t>(</a:t>
            </a:r>
            <a:r>
              <a:rPr lang="zh-CN" altLang="en-US" sz="2800"/>
              <a:t>參王上五</a:t>
            </a:r>
            <a:r>
              <a:rPr lang="en-US" altLang="en-US" sz="2800"/>
              <a:t> 5)</a:t>
            </a:r>
            <a:r>
              <a:rPr lang="zh-CN" altLang="en-US" sz="2800"/>
              <a:t>，以「所羅門為自己建造宮室」</a:t>
            </a:r>
            <a:r>
              <a:rPr lang="en-US" altLang="en-US" sz="2800"/>
              <a:t>(</a:t>
            </a:r>
            <a:r>
              <a:rPr lang="zh-CN" altLang="en-US" sz="2800"/>
              <a:t>王上七</a:t>
            </a:r>
            <a:r>
              <a:rPr lang="en-US" altLang="en-US" sz="2800"/>
              <a:t> 1)</a:t>
            </a:r>
            <a:r>
              <a:rPr lang="zh-CN" altLang="en-US" sz="2800"/>
              <a:t>結束；從推羅王希蘭稱頌神開始</a:t>
            </a:r>
            <a:r>
              <a:rPr lang="en-US" altLang="en-US" sz="2800"/>
              <a:t>(</a:t>
            </a:r>
            <a:r>
              <a:rPr lang="zh-CN" altLang="en-US" sz="2800"/>
              <a:t>參王上五</a:t>
            </a:r>
            <a:r>
              <a:rPr lang="en-US" altLang="en-US" sz="2800"/>
              <a:t> 7)</a:t>
            </a:r>
            <a:r>
              <a:rPr lang="zh-CN" altLang="en-US" sz="2800"/>
              <a:t>，到希蘭王以挖苦所羅門為結束</a:t>
            </a:r>
            <a:r>
              <a:rPr lang="en-US" altLang="en-US" sz="2800"/>
              <a:t>(13 </a:t>
            </a:r>
            <a:r>
              <a:rPr lang="zh-CN" altLang="en-US" sz="2800"/>
              <a:t>節</a:t>
            </a:r>
            <a:r>
              <a:rPr lang="en-US" altLang="en-US" sz="2800"/>
              <a:t>)</a:t>
            </a:r>
            <a:r>
              <a:rPr lang="zh-CN" altLang="en-US" sz="2800"/>
              <a:t>。</a:t>
            </a:r>
            <a:endParaRPr lang="zh-CN" altLang="en-US" sz="2800"/>
          </a:p>
          <a:p>
            <a:pPr marL="0" indent="0" algn="l">
              <a:buNone/>
            </a:pPr>
            <a:r>
              <a:rPr lang="en-US" altLang="zh-CN" sz="2800">
                <a:sym typeface="+mn-ea"/>
              </a:rPr>
              <a:t>    </a:t>
            </a:r>
            <a:r>
              <a:rPr lang="zh-CN" altLang="en-US" sz="2800">
                <a:sym typeface="+mn-ea"/>
              </a:rPr>
              <a:t>很明顯地，所羅門所行所作完全倚靠自己的智慧，並沒有求問神，一如黃牧師所描述，</a:t>
            </a:r>
            <a:r>
              <a:rPr lang="en-US" altLang="zh-CN" sz="2800">
                <a:sym typeface="+mn-ea"/>
              </a:rPr>
              <a:t>”</a:t>
            </a:r>
            <a:r>
              <a:rPr lang="zh-CN" altLang="en-US" sz="2800">
                <a:sym typeface="+mn-ea"/>
              </a:rPr>
              <a:t>他不但沒有在恩典之中認識神，反而開始用自己的生意頭腦來代替神的旨意，事業是天天向上，屬靈的光景卻天天向下。</a:t>
            </a:r>
            <a:r>
              <a:rPr lang="en-US" altLang="zh-CN" sz="2800">
                <a:sym typeface="+mn-ea"/>
              </a:rPr>
              <a:t>“</a:t>
            </a:r>
            <a:r>
              <a:rPr lang="zh-CN" altLang="en-US" sz="2800">
                <a:sym typeface="+mn-ea"/>
              </a:rPr>
              <a:t>（黃石安</a:t>
            </a:r>
            <a:r>
              <a:rPr lang="en-US" altLang="zh-CN" sz="2800">
                <a:sym typeface="+mn-ea"/>
              </a:rPr>
              <a:t>, </a:t>
            </a:r>
            <a:r>
              <a:rPr lang="en-US" altLang="en-US" sz="2800">
                <a:sym typeface="+mn-ea"/>
              </a:rPr>
              <a:t>2021-09-07</a:t>
            </a:r>
            <a:r>
              <a:rPr lang="zh-CN" altLang="en-US" sz="2800">
                <a:sym typeface="+mn-ea"/>
              </a:rPr>
              <a:t>）</a:t>
            </a:r>
            <a:endParaRPr lang="zh-CN" altLang="en-US" sz="2800">
              <a:sym typeface="+mn-ea"/>
            </a:endParaRPr>
          </a:p>
          <a:p>
            <a:pPr marL="0" indent="0" algn="l">
              <a:buNone/>
            </a:pPr>
            <a:endParaRPr lang="en-US" altLang="en-US" sz="2800"/>
          </a:p>
          <a:p>
            <a:pPr marL="0" indent="0" algn="ctr">
              <a:buNone/>
            </a:pPr>
            <a:r>
              <a:rPr lang="zh-CN" altLang="en-US" sz="2800"/>
              <a:t>事奉神的人若不謹慎，任憑肉體出頭，</a:t>
            </a:r>
            <a:endParaRPr lang="zh-CN" altLang="en-US" sz="2800"/>
          </a:p>
          <a:p>
            <a:pPr marL="0" indent="0" algn="ctr">
              <a:buNone/>
            </a:pPr>
            <a:r>
              <a:rPr lang="zh-CN" altLang="en-US" sz="2800"/>
              <a:t>也會落到所羅門虎頭蛇尾的光景。</a:t>
            </a:r>
            <a:endParaRPr lang="zh-CN" altLang="en-US" sz="2800"/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ighlight>
                  <a:srgbClr val="FFFF00"/>
                </a:highlight>
                <a:sym typeface="+mn-ea"/>
              </a:rPr>
              <a:t>個人反思</a:t>
            </a:r>
            <a:r>
              <a:rPr lang="en-US" altLang="en-US">
                <a:highlight>
                  <a:srgbClr val="FFFF00"/>
                </a:highlight>
                <a:sym typeface="+mn-ea"/>
              </a:rPr>
              <a:t> &amp; </a:t>
            </a:r>
            <a:r>
              <a:rPr lang="zh-CN" altLang="en-US">
                <a:highlight>
                  <a:srgbClr val="FFFF00"/>
                </a:highlight>
                <a:sym typeface="+mn-ea"/>
              </a:rPr>
              <a:t>教養智慧</a:t>
            </a:r>
            <a:r>
              <a:rPr lang="en-US" altLang="en-US">
                <a:highlight>
                  <a:srgbClr val="FFFF00"/>
                </a:highlight>
                <a:sym typeface="+mn-ea"/>
              </a:rPr>
              <a:t> </a:t>
            </a:r>
            <a:r>
              <a:rPr lang="zh-CN" altLang="en-US">
                <a:sym typeface="+mn-ea"/>
              </a:rPr>
              <a:t>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72795"/>
            <a:ext cx="10972800" cy="5354955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  <a:sym typeface="+mn-ea"/>
              </a:rPr>
              <a:t>個人反思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>
                <a:sym typeface="+mn-ea"/>
              </a:rPr>
              <a:t>：我個人所行所作是否會謙卑尋求神的心意，尊主爲大，還是，常順著自己所想、所望、所</a:t>
            </a:r>
            <a:r>
              <a:rPr lang="zh-CN" altLang="en-US">
                <a:sym typeface="+mn-ea"/>
              </a:rPr>
              <a:t>欲而行</a:t>
            </a:r>
            <a:r>
              <a:rPr lang="zh-CN" altLang="en-US">
                <a:sym typeface="+mn-ea"/>
              </a:rPr>
              <a:t>呢？</a:t>
            </a:r>
            <a:endParaRPr lang="zh-CN" altLang="en-US">
              <a:sym typeface="+mn-ea"/>
            </a:endParaRPr>
          </a:p>
          <a:p>
            <a:endParaRPr lang="zh-CN" altLang="en-US">
              <a:solidFill>
                <a:srgbClr val="FF0000"/>
              </a:solidFill>
              <a:sym typeface="+mn-ea"/>
            </a:endParaRPr>
          </a:p>
          <a:p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教養智慧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>
                <a:sym typeface="+mn-ea"/>
              </a:rPr>
              <a:t>：您的兒女逐漸長大，在發展成形過程中，縂想找到自己是誰？自己人生理想與目標爲何？在他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她的尋索過程中，您如何幫助、激勵、稱許他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她能認識自我、找到方向，但又如何能回到神面前，明白並遵行神最他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她的引導與最好旨意呢？</a:t>
            </a:r>
            <a:endParaRPr lang="zh-CN" altLang="en-US"/>
          </a:p>
          <a:p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030" y="3451860"/>
            <a:ext cx="10500360" cy="2411095"/>
          </a:xfrm>
        </p:spPr>
        <p:txBody>
          <a:bodyPr/>
          <a:p>
            <a:pPr marL="0" indent="0" algn="ctr">
              <a:buNone/>
            </a:pPr>
            <a:r>
              <a:rPr lang="en-US" altLang="en-US"/>
              <a:t>https://www.youtube.com/watch?v=BbhG9eGXbc0</a:t>
            </a:r>
            <a:endParaRPr lang="en-US" altLang="en-US"/>
          </a:p>
          <a:p>
            <a:pPr marL="0" indent="0" algn="ctr">
              <a:buNone/>
            </a:pPr>
            <a:r>
              <a:rPr lang="zh-CN" altLang="en-US"/>
              <a:t>神啊求你鑒察我</a:t>
            </a:r>
            <a:r>
              <a:rPr lang="en-US" altLang="en-US"/>
              <a:t> (2020) - Man Li</a:t>
            </a:r>
            <a:endParaRPr lang="en-US" altLang="en-US"/>
          </a:p>
          <a:p>
            <a:pPr marL="0" indent="0" algn="ctr">
              <a:buNone/>
            </a:pPr>
            <a:r>
              <a:rPr lang="en-US" altLang="en-US"/>
              <a:t>10K views  4 years ago  #</a:t>
            </a:r>
            <a:r>
              <a:rPr lang="zh-CN" altLang="en-US"/>
              <a:t>詩篇</a:t>
            </a:r>
            <a:r>
              <a:rPr lang="en-US" altLang="en-US"/>
              <a:t> #</a:t>
            </a:r>
            <a:r>
              <a:rPr lang="zh-CN" altLang="en-US"/>
              <a:t>粵語詩歌</a:t>
            </a:r>
            <a:endParaRPr lang="zh-CN" altLang="en-US"/>
          </a:p>
          <a:p>
            <a:pPr marL="0" indent="0" algn="ctr">
              <a:buNone/>
            </a:pPr>
            <a:r>
              <a:rPr lang="zh-CN" altLang="en-US"/>
              <a:t>粵語詩歌</a:t>
            </a:r>
            <a:r>
              <a:rPr lang="en-US" altLang="en-US"/>
              <a:t> - </a:t>
            </a:r>
            <a:r>
              <a:rPr lang="zh-CN" altLang="en-US"/>
              <a:t>神啊求你鑒察我</a:t>
            </a:r>
            <a:r>
              <a:rPr lang="en-US" altLang="en-US"/>
              <a:t> (2020</a:t>
            </a:r>
            <a:endParaRPr lang="en-US" altLang="en-US"/>
          </a:p>
          <a:p>
            <a:pPr marL="0" indent="0" algn="ctr">
              <a:buNone/>
            </a:pP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819785" y="1282700"/>
            <a:ext cx="10174605" cy="21697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altLang="en-US" sz="3200"/>
              <a:t>https://www.youtube.com/watch?v=IWkqEPSGhhY</a:t>
            </a:r>
            <a:endParaRPr lang="en-US" altLang="en-US" sz="3200"/>
          </a:p>
          <a:p>
            <a:pPr algn="ctr"/>
            <a:r>
              <a:rPr lang="zh-CN" altLang="en-US" sz="3200"/>
              <a:t>新編</a:t>
            </a:r>
            <a:r>
              <a:rPr lang="en-US" altLang="en-US" sz="3200"/>
              <a:t>400</a:t>
            </a:r>
            <a:r>
              <a:rPr lang="zh-CN" altLang="en-US" sz="3200"/>
              <a:t>首</a:t>
            </a:r>
            <a:r>
              <a:rPr lang="en-US" altLang="en-US" sz="3200"/>
              <a:t>_416</a:t>
            </a:r>
            <a:r>
              <a:rPr lang="zh-CN" altLang="en-US" sz="3200"/>
              <a:t>神啊求祢鑒察我</a:t>
            </a:r>
            <a:endParaRPr lang="zh-CN" altLang="en-US" sz="3200"/>
          </a:p>
          <a:p>
            <a:pPr algn="ctr"/>
            <a:r>
              <a:rPr lang="en-US" altLang="en-US" sz="3200"/>
              <a:t>Jennifer Poon</a:t>
            </a:r>
            <a:endParaRPr lang="en-US" altLang="en-US" sz="3200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380" y="161925"/>
            <a:ext cx="10972800" cy="582613"/>
          </a:xfrm>
        </p:spPr>
        <p:txBody>
          <a:bodyPr/>
          <a:p>
            <a:r>
              <a:rPr lang="zh-CN" altLang="en-US">
                <a:highlight>
                  <a:srgbClr val="FFFF00"/>
                </a:highlight>
                <a:sym typeface="+mn-ea"/>
              </a:rPr>
              <a:t>閲讀經文</a:t>
            </a:r>
            <a:r>
              <a:rPr lang="zh-CN" altLang="en-US">
                <a:sym typeface="+mn-ea"/>
              </a:rPr>
              <a:t>：</a:t>
            </a:r>
            <a:r>
              <a:rPr lang="en-US" altLang="en-US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王上九章</a:t>
            </a:r>
            <a:r>
              <a:rPr lang="en-US" altLang="zh-CN" sz="2800">
                <a:sym typeface="+mn-ea"/>
              </a:rPr>
              <a:t>15-23</a:t>
            </a:r>
            <a:r>
              <a:rPr lang="en-US" altLang="en-US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節</a:t>
            </a:r>
            <a:r>
              <a:rPr lang="en-US" altLang="en-US" sz="2800">
                <a:sym typeface="+mn-ea"/>
              </a:rPr>
              <a:t>-- </a:t>
            </a:r>
            <a:r>
              <a:rPr lang="zh-CN" altLang="en-US" sz="2800">
                <a:sym typeface="+mn-ea"/>
              </a:rPr>
              <a:t>所羅門徵用奴工服勞役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44855"/>
            <a:ext cx="10972800" cy="6257925"/>
          </a:xfrm>
        </p:spPr>
        <p:txBody>
          <a:bodyPr/>
          <a:p>
            <a:pPr marL="0" indent="0">
              <a:buNone/>
            </a:pPr>
            <a:r>
              <a:rPr lang="en-US" altLang="zh-CN" sz="2400">
                <a:sym typeface="+mn-ea"/>
              </a:rPr>
              <a:t>15.  </a:t>
            </a:r>
            <a:r>
              <a:rPr lang="zh-CN" altLang="en-US" sz="2400">
                <a:sym typeface="+mn-ea"/>
              </a:rPr>
              <a:t>所羅門王挑取服苦的人，是為建造耶和華的殿、自己的宮、米羅、耶路撒冷的城牆、夏瑣、米吉多，並基色。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16.  </a:t>
            </a:r>
            <a:r>
              <a:rPr lang="zh-CN" altLang="en-US" sz="2400">
                <a:sym typeface="+mn-ea"/>
              </a:rPr>
              <a:t>先前埃及王法老上來攻取基色，用火焚燒，殺了城內居住的迦南人，將城賜給他女兒所羅門的妻作妝奩。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17.  </a:t>
            </a:r>
            <a:r>
              <a:rPr lang="zh-CN" altLang="en-US" sz="2400">
                <a:sym typeface="+mn-ea"/>
              </a:rPr>
              <a:t>所羅門建造基色、下伯和崙、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18.  </a:t>
            </a:r>
            <a:r>
              <a:rPr lang="zh-CN" altLang="en-US" sz="2400">
                <a:sym typeface="+mn-ea"/>
              </a:rPr>
              <a:t>巴拉，並國中曠野裡的達莫，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19.  </a:t>
            </a:r>
            <a:r>
              <a:rPr lang="zh-CN" altLang="en-US" sz="2400">
                <a:sym typeface="+mn-ea"/>
              </a:rPr>
              <a:t>又建造所有的積貨城，並屯車和馬兵的城，與耶路撒冷、利巴嫩，以及自己治理的全國中所願建造的。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20.  </a:t>
            </a:r>
            <a:r>
              <a:rPr lang="zh-CN" altLang="en-US" sz="2400">
                <a:sym typeface="+mn-ea"/>
              </a:rPr>
              <a:t>至於國中所剩下不屬以色列人的亞摩利人、赫人、比利洗人、希未人、耶布斯人，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21.  </a:t>
            </a:r>
            <a:r>
              <a:rPr lang="zh-CN" altLang="en-US" sz="2400">
                <a:sym typeface="+mn-ea"/>
              </a:rPr>
              <a:t>就是以色列人不能滅盡的，所羅門挑取他們的後裔作服苦的奴僕，直到今日。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22. </a:t>
            </a:r>
            <a:r>
              <a:rPr lang="zh-CN" altLang="en-US" sz="2400">
                <a:sym typeface="+mn-ea"/>
              </a:rPr>
              <a:t>惟有以色列人，所羅門不使他們作奴僕，乃是作他的戰士、臣僕、統領、軍長、車兵長、馬兵長。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23. </a:t>
            </a:r>
            <a:r>
              <a:rPr lang="zh-CN" altLang="en-US" sz="2400">
                <a:sym typeface="+mn-ea"/>
              </a:rPr>
              <a:t>所羅門有五百五十督工的，監管工人。</a:t>
            </a:r>
            <a:endParaRPr lang="zh-CN" altLang="en-US" sz="2400">
              <a:sym typeface="+mn-ea"/>
            </a:endParaRPr>
          </a:p>
          <a:p>
            <a:pPr marL="0" indent="0" algn="r">
              <a:buNone/>
            </a:pPr>
            <a:r>
              <a:rPr lang="zh-CN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摘自： https://springbible.fhl.net/Bible2/cgic201/read201.cgi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indent="0" algn="r">
              <a:buNone/>
            </a:pPr>
            <a:endParaRPr lang="zh-CN" altLang="en-US" sz="1800"/>
          </a:p>
          <a:p>
            <a:endParaRPr lang="en-US" sz="18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767*48"/>
  <p:tag name="TABLE_ENDDRAG_RECT" val="62*406*767*48"/>
</p:tagLst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2619</Words>
  <Application>WPS Presentation</Application>
  <PresentationFormat>Widescreen</PresentationFormat>
  <Paragraphs>110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Arial</vt:lpstr>
      <vt:lpstr>Microsoft YaHei</vt:lpstr>
      <vt:lpstr>Arial Unicode MS</vt:lpstr>
      <vt:lpstr>Calibri</vt:lpstr>
      <vt:lpstr>Orange Waves</vt:lpstr>
      <vt:lpstr>列王紀上 第章九10-14節</vt:lpstr>
      <vt:lpstr>內容綱要 【所羅門的神恩和富強】 </vt:lpstr>
      <vt:lpstr>閲讀經文： 王上九章 10-14節 -- 所羅門與希蘭互送禮物</vt:lpstr>
      <vt:lpstr>今日信息：王上九章 10-14節 -- 所羅門與希蘭互送禮物</vt:lpstr>
      <vt:lpstr>今日信息：王上九章 10-14節 -- 所羅門與希蘭互送禮物</vt:lpstr>
      <vt:lpstr>今日信息：王上九章 10-14節 -- 所羅門與希蘭互送禮物</vt:lpstr>
      <vt:lpstr>個人反思 &amp; 教養智慧 ：</vt:lpstr>
      <vt:lpstr>PowerPoint 演示文稿</vt:lpstr>
      <vt:lpstr>閲讀經文： 王上九章15-23 節-- 所羅門徵用奴工服勞役</vt:lpstr>
      <vt:lpstr>閲讀經文： 王上九章24-28所羅門建造米羅獻祭物，造船發展貿易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列王紀上 第章九1-9節</dc:title>
  <dc:creator/>
  <cp:lastModifiedBy>Betty Lu</cp:lastModifiedBy>
  <cp:revision>8</cp:revision>
  <dcterms:created xsi:type="dcterms:W3CDTF">2024-12-20T03:15:00Z</dcterms:created>
  <dcterms:modified xsi:type="dcterms:W3CDTF">2024-12-26T01:40:33Z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2AED7833487C4AC698C9DE269E8CBF95_13</vt:lpwstr>
  </property>
  <property fmtid="{D5CDD505-2E9C-101B-9397-08002B2CF9AE}" pid="3" name="KSOProductBuildVer">
    <vt:lpwstr>1033-12.2.0.19307</vt:lpwstr>
  </property>
</Properties>
</file>