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8" r:id="rId4"/>
    <p:sldId id="264" r:id="rId5"/>
    <p:sldId id="300" r:id="rId6"/>
    <p:sldId id="299" r:id="rId7"/>
    <p:sldId id="298" r:id="rId8"/>
    <p:sldId id="301" r:id="rId9"/>
    <p:sldId id="284" r:id="rId10"/>
    <p:sldId id="292" r:id="rId11"/>
    <p:sldId id="286" r:id="rId12"/>
    <p:sldId id="288" r:id="rId13"/>
    <p:sldId id="267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bleStyles" Target="tableStyles.xml"/><Relationship Id="rId16" Type="http://schemas.openxmlformats.org/officeDocument/2006/relationships/viewProps" Target="viewProps.xml"/><Relationship Id="rId15" Type="http://schemas.openxmlformats.org/officeDocument/2006/relationships/presProps" Target="presProps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/>
          </p:cNvPicPr>
          <p:nvPr/>
        </p:nvPicPr>
        <p:blipFill>
          <a:blip r:embed="rId2"/>
          <a:srcRect b="3795"/>
          <a:stretch>
            <a:fillRect/>
          </a:stretch>
        </p:blipFill>
        <p:spPr>
          <a:xfrm>
            <a:off x="0" y="260350"/>
            <a:ext cx="12192000" cy="659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624417" y="620713"/>
            <a:ext cx="10943167" cy="1082675"/>
          </a:xfrm>
        </p:spPr>
        <p:txBody>
          <a:bodyPr/>
          <a:lstStyle>
            <a:lvl1pPr>
              <a:defRPr/>
            </a:lvl1pPr>
          </a:lstStyle>
          <a:p>
            <a:pPr lvl="0"/>
            <a:r>
              <a:rPr lang="en-US" altLang="zh-CN" noProof="0" smtClean="0"/>
              <a:t>Click to edit Master title style</a:t>
            </a:r>
            <a:endParaRPr lang="en-US" altLang="zh-CN" noProof="0" smtClean="0"/>
          </a:p>
        </p:txBody>
      </p:sp>
      <p:sp>
        <p:nvSpPr>
          <p:cNvPr id="205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626533" y="1843088"/>
            <a:ext cx="10949517" cy="981075"/>
          </a:xfrm>
        </p:spPr>
        <p:txBody>
          <a:bodyPr/>
          <a:lstStyle>
            <a:lvl1pPr marL="0" indent="0">
              <a:buFontTx/>
              <a:buNone/>
              <a:defRPr/>
            </a:lvl1pPr>
          </a:lstStyle>
          <a:p>
            <a:pPr lvl="0"/>
            <a:r>
              <a:rPr lang="en-US" altLang="zh-CN" noProof="0" smtClean="0"/>
              <a:t>Click to edit Master subtitle style</a:t>
            </a:r>
            <a:endParaRPr lang="en-US" altLang="zh-CN" noProof="0" smtClean="0"/>
          </a:p>
        </p:txBody>
      </p:sp>
      <p:sp>
        <p:nvSpPr>
          <p:cNvPr id="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1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190500"/>
            <a:ext cx="2743200" cy="59372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190500"/>
            <a:ext cx="8026400" cy="59372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3"/>
            <a:ext cx="105156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74750"/>
            <a:ext cx="5384800" cy="4953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0317" y="1681163"/>
            <a:ext cx="5158316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0317" y="2505075"/>
            <a:ext cx="5158316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71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71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717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0317" y="457200"/>
            <a:ext cx="393276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717" y="987425"/>
            <a:ext cx="617220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0317" y="2057400"/>
            <a:ext cx="393276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2.jpe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Picture 2"/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Rectangle 3"/>
          <p:cNvSpPr>
            <a:spLocks noGrp="1"/>
          </p:cNvSpPr>
          <p:nvPr>
            <p:ph type="title"/>
          </p:nvPr>
        </p:nvSpPr>
        <p:spPr>
          <a:xfrm>
            <a:off x="609600" y="190500"/>
            <a:ext cx="10972800" cy="582613"/>
          </a:xfrm>
          <a:prstGeom prst="rect">
            <a:avLst/>
          </a:prstGeom>
          <a:noFill/>
          <a:ln w="9525">
            <a:noFill/>
          </a:ln>
        </p:spPr>
        <p:txBody>
          <a:bodyPr anchor="ctr" anchorCtr="0"/>
          <a:p>
            <a:pPr lvl="0"/>
            <a:r>
              <a:rPr lang="en-US" altLang="zh-CN" dirty="0"/>
              <a:t>Click to edit Master title style</a:t>
            </a:r>
            <a:endParaRPr lang="en-US" altLang="zh-CN" dirty="0"/>
          </a:p>
        </p:txBody>
      </p:sp>
      <p:sp>
        <p:nvSpPr>
          <p:cNvPr id="1028" name="Rectangle 4"/>
          <p:cNvSpPr>
            <a:spLocks noGrp="1"/>
          </p:cNvSpPr>
          <p:nvPr>
            <p:ph type="body" idx="1"/>
          </p:nvPr>
        </p:nvSpPr>
        <p:spPr>
          <a:xfrm>
            <a:off x="609600" y="1174750"/>
            <a:ext cx="10972800" cy="4953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en-US" altLang="zh-CN" dirty="0"/>
              <a:t>Click to edit Master text styles</a:t>
            </a:r>
            <a:endParaRPr lang="en-US" altLang="zh-CN" dirty="0"/>
          </a:p>
          <a:p>
            <a:pPr lvl="1"/>
            <a:r>
              <a:rPr lang="en-US" altLang="zh-CN" dirty="0"/>
              <a:t>Second level</a:t>
            </a:r>
            <a:endParaRPr lang="en-US" altLang="zh-CN" dirty="0"/>
          </a:p>
          <a:p>
            <a:pPr lvl="2"/>
            <a:r>
              <a:rPr lang="en-US" altLang="zh-CN" dirty="0"/>
              <a:t>Third level</a:t>
            </a:r>
            <a:endParaRPr lang="en-US" altLang="zh-CN" dirty="0"/>
          </a:p>
          <a:p>
            <a:pPr lvl="3"/>
            <a:r>
              <a:rPr lang="en-US" altLang="zh-CN" dirty="0"/>
              <a:t>Fourth level</a:t>
            </a:r>
            <a:endParaRPr lang="en-US" altLang="zh-CN" dirty="0"/>
          </a:p>
          <a:p>
            <a:pPr lvl="4"/>
            <a:r>
              <a:rPr lang="en-US" altLang="zh-CN" dirty="0"/>
              <a:t>Fifth level</a:t>
            </a:r>
            <a:endParaRPr lang="en-US" altLang="zh-CN" dirty="0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>
              <a:defRPr sz="1400"/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4165600" y="6245225"/>
            <a:ext cx="3860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ctr">
              <a:defRPr sz="1400"/>
            </a:lvl1pPr>
          </a:lstStyle>
          <a:p>
            <a:endParaRPr lang="en-US"/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>
              <a:defRPr sz="1400"/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fontAlgn="base">
        <a:spcBef>
          <a:spcPct val="0"/>
        </a:spcBef>
        <a:spcAft>
          <a:spcPct val="0"/>
        </a:spcAft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2pPr>
      <a:lvl3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3pPr>
      <a:lvl4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4pPr>
      <a:lvl5pPr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5pPr>
      <a:lvl6pPr marL="4572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6pPr>
      <a:lvl7pPr marL="9144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7pPr>
      <a:lvl8pPr marL="13716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8pPr>
      <a:lvl9pPr marL="1828800" algn="l" rtl="0" fontAlgn="base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Arial" panose="020B0604020202020204" pitchFamily="34" charset="0"/>
          <a:ea typeface="SimSun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4.xml"/><Relationship Id="rId1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ctr"/>
            <a:r>
              <a:rPr lang="zh-CN" altLang="en-US" sz="4800" dirty="0">
                <a:sym typeface="+mn-ea"/>
              </a:rPr>
              <a:t>列王紀上 第章十</a:t>
            </a:r>
            <a:r>
              <a:rPr lang="en-US" altLang="zh-CN" sz="4800" dirty="0">
                <a:sym typeface="+mn-ea"/>
              </a:rPr>
              <a:t>1-12</a:t>
            </a:r>
            <a:r>
              <a:rPr lang="zh-CN" altLang="en-US" sz="4800" dirty="0">
                <a:sym typeface="+mn-ea"/>
              </a:rPr>
              <a:t>節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79545" y="3634740"/>
            <a:ext cx="4942205" cy="2607310"/>
          </a:xfrm>
        </p:spPr>
        <p:txBody>
          <a:bodyPr/>
          <a:lstStyle/>
          <a:p>
            <a:pPr algn="ctr"/>
            <a:r>
              <a:rPr lang="en-US" dirty="0">
                <a:sym typeface="+mn-ea"/>
              </a:rPr>
              <a:t>ACCC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zh-CN" dirty="0">
                <a:sym typeface="+mn-ea"/>
              </a:rPr>
              <a:t>早禱靈修</a:t>
            </a:r>
            <a:endParaRPr lang="zh-CN" dirty="0">
              <a:solidFill>
                <a:schemeClr val="tx1"/>
              </a:solidFill>
              <a:sym typeface="+mn-ea"/>
            </a:endParaRPr>
          </a:p>
          <a:p>
            <a:pPr algn="ctr"/>
            <a:r>
              <a:rPr lang="zh-CN" altLang="en-US" dirty="0">
                <a:sym typeface="+mn-ea"/>
              </a:rPr>
              <a:t>藍奕剛</a:t>
            </a:r>
            <a:r>
              <a:rPr lang="zh-CN" altLang="en-US" dirty="0">
                <a:sym typeface="+mn-ea"/>
              </a:rPr>
              <a:t>分享</a:t>
            </a:r>
            <a:endParaRPr lang="en-US" dirty="0">
              <a:solidFill>
                <a:schemeClr val="tx1"/>
              </a:solidFill>
            </a:endParaRPr>
          </a:p>
          <a:p>
            <a:pPr algn="ctr"/>
            <a:r>
              <a:rPr lang="en-US" dirty="0">
                <a:sym typeface="+mn-ea"/>
              </a:rPr>
              <a:t>12-23-2024</a:t>
            </a:r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今日信息</a:t>
            </a:r>
            <a:r>
              <a:rPr lang="zh-CN" altLang="en-US">
                <a:sym typeface="+mn-ea"/>
              </a:rPr>
              <a:t>：</a:t>
            </a:r>
            <a:r>
              <a:rPr lang="zh-CN" altLang="en-US" sz="3200">
                <a:sym typeface="+mn-ea"/>
              </a:rPr>
              <a:t>王上十章</a:t>
            </a:r>
            <a:r>
              <a:rPr lang="en-US" altLang="en-US" sz="3200">
                <a:sym typeface="+mn-ea"/>
              </a:rPr>
              <a:t> 1-12</a:t>
            </a:r>
            <a:r>
              <a:rPr lang="zh-CN" altLang="en-US" sz="3200"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 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士巴女王觐见所罗门王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909955"/>
            <a:ext cx="10972800" cy="5217795"/>
          </a:xfrm>
        </p:spPr>
        <p:txBody>
          <a:bodyPr/>
          <a:p>
            <a:pPr marL="0" indent="0">
              <a:buNone/>
            </a:pPr>
            <a:r>
              <a:rPr lang="en-US" altLang="zh-CN" sz="3600">
                <a:highlight>
                  <a:srgbClr val="FFFF00"/>
                </a:highlight>
              </a:rPr>
              <a:t>3.  </a:t>
            </a:r>
            <a:r>
              <a:rPr lang="zh-CN" altLang="en-US" sz="3600">
                <a:highlight>
                  <a:srgbClr val="FFFF00"/>
                </a:highlight>
                <a:sym typeface="+mn-ea"/>
              </a:rPr>
              <a:t>领受真理之后，愿意摆上奉献作回馈</a:t>
            </a:r>
            <a:r>
              <a:rPr lang="en-US" altLang="en-US" sz="3600">
                <a:highlight>
                  <a:srgbClr val="FFFF00"/>
                </a:highlight>
                <a:sym typeface="+mn-ea"/>
              </a:rPr>
              <a:t> v10-12</a:t>
            </a:r>
            <a:endParaRPr lang="en-US" altLang="en-US" sz="3600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zh-CN" altLang="en-US"/>
              <a:t>士巴女王羡慕智慧的所罗门王不再乎王的财富，而在于他</a:t>
            </a:r>
            <a:r>
              <a:rPr lang="zh-CN" altLang="en-US"/>
              <a:t>能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秉公行义。当她认识到这位至圣之后，她慷慨的奉献表达对所罗门的认可，更是对所罗门背后掌权者的敬畏，而尽心尽力的</a:t>
            </a:r>
            <a:r>
              <a:rPr lang="zh-CN" altLang="en-US"/>
              <a:t>摆上。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  <a:p>
            <a:pPr marL="0" indent="0">
              <a:buNone/>
            </a:pPr>
            <a:r>
              <a:rPr lang="zh-CN" altLang="en-US" b="1">
                <a:highlight>
                  <a:srgbClr val="FFFF00"/>
                </a:highlight>
              </a:rPr>
              <a:t>金句：</a:t>
            </a:r>
            <a:endParaRPr lang="zh-CN" altLang="en-US"/>
          </a:p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敬畏耶和华，是智慧的开端。认识至圣者，便是聪明。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（箴言</a:t>
            </a:r>
            <a:r>
              <a:rPr lang="en-US" altLang="zh-CN"/>
              <a:t> 9</a:t>
            </a:r>
            <a:r>
              <a:rPr lang="zh-CN" altLang="en-US"/>
              <a:t>：</a:t>
            </a:r>
            <a:r>
              <a:rPr lang="en-US" altLang="zh-CN"/>
              <a:t>10</a:t>
            </a:r>
            <a:r>
              <a:rPr lang="zh-CN" altLang="en-US"/>
              <a:t>）</a:t>
            </a:r>
            <a:endParaRPr lang="zh-CN" alt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個人反思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&amp;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教養智慧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772795"/>
            <a:ext cx="10972800" cy="5354955"/>
          </a:xfrm>
        </p:spPr>
        <p:txBody>
          <a:bodyPr/>
          <a:p>
            <a:r>
              <a:rPr lang="zh-CN" altLang="en-US">
                <a:solidFill>
                  <a:srgbClr val="FF0000"/>
                </a:solidFill>
                <a:sym typeface="+mn-ea"/>
              </a:rPr>
              <a:t>個人反思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</a:t>
            </a:r>
            <a:r>
              <a:rPr lang="zh-CN" altLang="en-US">
                <a:sym typeface="+mn-ea"/>
              </a:rPr>
              <a:t>我们从士巴女王学习对真智慧寻求的认真。愿意付代价；并有眼光看到所罗门真智慧成就他能行公义。智慧的展现是因神的掌权与祝福；因此她慷慨奉献，令后人望尘莫及，其实她尽心尽力奉献的对象是赐智慧的神。</a:t>
            </a:r>
            <a:r>
              <a:rPr lang="en-US" altLang="zh-CN">
                <a:sym typeface="+mn-ea"/>
              </a:rPr>
              <a:t>”</a:t>
            </a:r>
            <a:r>
              <a:rPr lang="zh-CN" altLang="en-US">
                <a:sym typeface="+mn-ea"/>
              </a:rPr>
              <a:t>认识至圣者是智慧的开端</a:t>
            </a:r>
            <a:r>
              <a:rPr lang="en-US" altLang="zh-CN">
                <a:sym typeface="+mn-ea"/>
              </a:rPr>
              <a:t>“ </a:t>
            </a:r>
            <a:r>
              <a:rPr lang="zh-CN" altLang="en-US">
                <a:sym typeface="+mn-ea"/>
              </a:rPr>
              <a:t>我们认识主后，是否也尽心尽力献上自己的时间，力量为主使用。</a:t>
            </a:r>
            <a:endParaRPr lang="zh-CN" altLang="en-US">
              <a:sym typeface="+mn-ea"/>
            </a:endParaRPr>
          </a:p>
          <a:p>
            <a:endParaRPr lang="zh-CN" altLang="en-US">
              <a:solidFill>
                <a:srgbClr val="FF0000"/>
              </a:solidFill>
              <a:sym typeface="+mn-ea"/>
            </a:endParaRPr>
          </a:p>
          <a:p>
            <a:r>
              <a:rPr lang="zh-CN" altLang="en-US">
                <a:solidFill>
                  <a:srgbClr val="FF0000"/>
                </a:solidFill>
                <a:sym typeface="+mn-ea"/>
              </a:rPr>
              <a:t>教養智慧</a:t>
            </a:r>
            <a:r>
              <a:rPr lang="en-US" altLang="en-US">
                <a:solidFill>
                  <a:srgbClr val="FF0000"/>
                </a:solidFill>
                <a:sym typeface="+mn-ea"/>
              </a:rPr>
              <a:t> </a:t>
            </a:r>
            <a:r>
              <a:rPr lang="zh-CN" altLang="en-US">
                <a:sym typeface="+mn-ea"/>
              </a:rPr>
              <a:t>：兒女逐漸長大，在發展成形過程中，最能影响他们生命的就是父母的生命。父母对神真实的态度，实则是影响儿女信仰的关键。</a:t>
            </a:r>
            <a:endParaRPr lang="en-US" altLang="en-US"/>
          </a:p>
          <a:p>
            <a:endParaRPr lang="en-US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4030" y="3942080"/>
            <a:ext cx="10500360" cy="2348230"/>
          </a:xfrm>
        </p:spPr>
        <p:txBody>
          <a:bodyPr/>
          <a:p>
            <a:pPr marL="0" indent="0" algn="ctr">
              <a:buNone/>
            </a:pPr>
            <a:r>
              <a:rPr lang="zh-CN" altLang="en-US"/>
              <a:t>生命泉诗歌</a:t>
            </a:r>
            <a:r>
              <a:rPr lang="zh-CN" altLang="en-US"/>
              <a:t>集</a:t>
            </a:r>
            <a:endParaRPr lang="zh-CN" altLang="en-US"/>
          </a:p>
          <a:p>
            <a:pPr marL="0" indent="0" algn="ctr">
              <a:buNone/>
            </a:pPr>
            <a:r>
              <a:rPr lang="zh-CN" altLang="en-US"/>
              <a:t>词：黄文珍，黄明信，陈得胜</a:t>
            </a:r>
            <a:r>
              <a:rPr lang="en-US" altLang="zh-CN"/>
              <a:t> 2006</a:t>
            </a:r>
            <a:endParaRPr lang="en-US" altLang="zh-CN"/>
          </a:p>
          <a:p>
            <a:pPr marL="0" indent="0" algn="ctr">
              <a:buNone/>
            </a:pPr>
            <a:r>
              <a:rPr lang="zh-CN" altLang="en-US"/>
              <a:t>曲：黄文珍</a:t>
            </a:r>
            <a:r>
              <a:rPr lang="en-US" altLang="zh-CN"/>
              <a:t>1994</a:t>
            </a:r>
            <a:endParaRPr lang="en-US" altLang="zh-CN"/>
          </a:p>
        </p:txBody>
      </p:sp>
      <p:sp>
        <p:nvSpPr>
          <p:cNvPr id="4" name="Text Box 3"/>
          <p:cNvSpPr txBox="1"/>
          <p:nvPr/>
        </p:nvSpPr>
        <p:spPr>
          <a:xfrm>
            <a:off x="819785" y="1472565"/>
            <a:ext cx="10174605" cy="1979930"/>
          </a:xfrm>
          <a:prstGeom prst="rect">
            <a:avLst/>
          </a:prstGeom>
          <a:noFill/>
        </p:spPr>
        <p:txBody>
          <a:bodyPr wrap="square" rtlCol="0" anchor="t">
            <a:noAutofit/>
          </a:bodyPr>
          <a:p>
            <a:pPr algn="ctr"/>
            <a:r>
              <a:rPr lang="en-US" altLang="en-US" sz="3200"/>
              <a:t>https://www.youtube.com/watch?v=vCE1fQgfsQA</a:t>
            </a:r>
            <a:endParaRPr lang="en-US" altLang="en-US" sz="3200"/>
          </a:p>
          <a:p>
            <a:pPr algn="ctr"/>
            <a:endParaRPr lang="zh-CN" altLang="en-US" sz="3200"/>
          </a:p>
          <a:p>
            <a:pPr algn="ctr"/>
            <a:r>
              <a:rPr lang="zh-CN" altLang="en-US" sz="6000" b="1"/>
              <a:t>求主賜我真智慧</a:t>
            </a:r>
            <a:endParaRPr lang="zh-CN" altLang="en-US" sz="6000" b="1"/>
          </a:p>
          <a:p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ym typeface="+mn-ea"/>
              </a:rPr>
              <a:t>內容綱要</a:t>
            </a:r>
            <a:r>
              <a:rPr lang="en-US" altLang="en-US">
                <a:sym typeface="+mn-ea"/>
              </a:rPr>
              <a:t> </a:t>
            </a:r>
            <a:r>
              <a:rPr lang="zh-CN" altLang="en-US">
                <a:sym typeface="+mn-ea"/>
              </a:rPr>
              <a:t>【</a:t>
            </a:r>
            <a:r>
              <a:rPr lang="zh-CN" altLang="en-US"/>
              <a:t>士巴女王觐见所罗门王</a:t>
            </a:r>
            <a:r>
              <a:rPr lang="zh-CN" altLang="en-US">
                <a:sym typeface="+mn-ea"/>
              </a:rPr>
              <a:t>】</a:t>
            </a:r>
            <a:r>
              <a:rPr lang="en-US" altLang="en-US">
                <a:sym typeface="+mn-ea"/>
              </a:rPr>
              <a:t> 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589405"/>
            <a:ext cx="5486400" cy="3678555"/>
          </a:xfrm>
        </p:spPr>
        <p:txBody>
          <a:bodyPr/>
          <a:p>
            <a:pPr marL="0" indent="0">
              <a:buNone/>
            </a:pPr>
            <a:r>
              <a:rPr lang="en-US" altLang="en-US"/>
              <a:t>1</a:t>
            </a:r>
            <a:r>
              <a:rPr lang="zh-CN" altLang="en-US"/>
              <a:t>）为真理愿意付代价</a:t>
            </a:r>
            <a:r>
              <a:rPr lang="en-US" altLang="en-US"/>
              <a:t> </a:t>
            </a:r>
            <a:r>
              <a:rPr lang="en-US" altLang="en-US"/>
              <a:t>v1-2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2</a:t>
            </a:r>
            <a:r>
              <a:rPr lang="zh-CN" altLang="en-US"/>
              <a:t>）智慧分辨所罗门的智慧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 </a:t>
            </a:r>
            <a:r>
              <a:rPr lang="zh-CN" altLang="en-US"/>
              <a:t>是从神而来</a:t>
            </a:r>
            <a:r>
              <a:rPr lang="en-US" altLang="en-US"/>
              <a:t> </a:t>
            </a:r>
            <a:r>
              <a:rPr lang="en-US" altLang="en-US"/>
              <a:t>v3-9</a:t>
            </a:r>
            <a:endParaRPr lang="en-US" altLang="en-US"/>
          </a:p>
          <a:p>
            <a:pPr marL="0" indent="0">
              <a:buNone/>
            </a:pPr>
            <a:r>
              <a:rPr lang="en-US" altLang="en-US"/>
              <a:t>3</a:t>
            </a:r>
            <a:r>
              <a:rPr lang="zh-CN" altLang="en-US"/>
              <a:t>）领受真理之后，愿意摆上</a:t>
            </a:r>
            <a:endParaRPr lang="zh-CN" altLang="en-US"/>
          </a:p>
          <a:p>
            <a:pPr marL="0" indent="0">
              <a:buNone/>
            </a:pPr>
            <a:r>
              <a:rPr lang="zh-CN" altLang="en-US"/>
              <a:t> </a:t>
            </a:r>
            <a:r>
              <a:rPr lang="en-US" altLang="zh-CN"/>
              <a:t>    </a:t>
            </a:r>
            <a:r>
              <a:rPr lang="zh-CN" altLang="en-US"/>
              <a:t>奉献作回馈</a:t>
            </a:r>
            <a:r>
              <a:rPr lang="en-US" altLang="en-US"/>
              <a:t> </a:t>
            </a:r>
            <a:r>
              <a:rPr lang="en-US" altLang="en-US"/>
              <a:t>v10-12</a:t>
            </a:r>
            <a:endParaRPr lang="en-US" altLang="en-US"/>
          </a:p>
          <a:p>
            <a:pPr marL="175895" indent="-10795">
              <a:buNone/>
            </a:pPr>
            <a:endParaRPr lang="en-US" altLang="en-US" sz="2400"/>
          </a:p>
          <a:p>
            <a:endParaRPr lang="en-US" altLang="en-US" sz="2400"/>
          </a:p>
        </p:txBody>
      </p:sp>
      <p:sp>
        <p:nvSpPr>
          <p:cNvPr id="7" name="Text Box 6"/>
          <p:cNvSpPr txBox="1"/>
          <p:nvPr/>
        </p:nvSpPr>
        <p:spPr>
          <a:xfrm>
            <a:off x="6643370" y="5257800"/>
            <a:ext cx="3684905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/>
              <a:t>《所罗门与示巴女王》，乔凡尼</a:t>
            </a:r>
            <a:endParaRPr lang="zh-CN" altLang="en-US"/>
          </a:p>
        </p:txBody>
      </p:sp>
      <p:pic>
        <p:nvPicPr>
          <p:cNvPr id="5" name="Content Placeholder 4" descr="所罗门与示巴女王 - 乔凡尼__王上ch10"/>
          <p:cNvPicPr>
            <a:picLocks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6436995" y="1589405"/>
            <a:ext cx="4481195" cy="325945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王上十章</a:t>
            </a:r>
            <a:r>
              <a:rPr lang="en-US" altLang="en-US" sz="2800">
                <a:sym typeface="+mn-ea"/>
              </a:rPr>
              <a:t> 1-12</a:t>
            </a:r>
            <a:r>
              <a:rPr lang="zh-CN" altLang="en-US" sz="2800">
                <a:sym typeface="+mn-ea"/>
              </a:rPr>
              <a:t>節</a:t>
            </a:r>
            <a:r>
              <a:rPr lang="en-US" altLang="en-US" sz="2800">
                <a:sym typeface="+mn-ea"/>
              </a:rPr>
              <a:t> --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士巴女王觐见所罗门王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54920" cy="4561205"/>
          </a:xfrm>
        </p:spPr>
        <p:txBody>
          <a:bodyPr/>
          <a:p>
            <a:pPr marL="0" indent="0">
              <a:buNone/>
            </a:pPr>
            <a:r>
              <a:rPr lang="en-US" altLang="en-US"/>
              <a:t>1</a:t>
            </a:r>
            <a:r>
              <a:rPr lang="en-US" altLang="en-US"/>
              <a:t> </a:t>
            </a:r>
            <a:r>
              <a:rPr lang="zh-CN" altLang="en-US"/>
              <a:t>示巴女王听见所罗门因耶和华之名所得的名声，就来要用难解的话试问所罗门。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2</a:t>
            </a:r>
            <a:r>
              <a:rPr lang="en-US" altLang="en-US"/>
              <a:t> </a:t>
            </a:r>
            <a:r>
              <a:rPr lang="zh-CN" altLang="en-US"/>
              <a:t>跟随她到耶路撒冷的人甚多，又有骆驼驮着香料，宝石，和许多金子。她来见了所罗门王，就把心里所有的对所罗门都说出来。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3</a:t>
            </a:r>
            <a:r>
              <a:rPr lang="en-US" altLang="en-US"/>
              <a:t> </a:t>
            </a:r>
            <a:r>
              <a:rPr lang="zh-CN" altLang="en-US"/>
              <a:t>所罗门王将她所问的都答上了，没有一句不明白，不能答的。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4</a:t>
            </a:r>
            <a:r>
              <a:rPr lang="en-US" altLang="en-US"/>
              <a:t> </a:t>
            </a:r>
            <a:r>
              <a:rPr lang="zh-CN" altLang="en-US"/>
              <a:t>示巴女王见所罗门大有智慧，和他所建造的宫室，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王上十章</a:t>
            </a:r>
            <a:r>
              <a:rPr lang="en-US" altLang="en-US" sz="2800">
                <a:sym typeface="+mn-ea"/>
              </a:rPr>
              <a:t> 1-12</a:t>
            </a:r>
            <a:r>
              <a:rPr lang="zh-CN" altLang="en-US" sz="2800">
                <a:sym typeface="+mn-ea"/>
              </a:rPr>
              <a:t>節</a:t>
            </a:r>
            <a:r>
              <a:rPr lang="en-US" altLang="en-US" sz="2800">
                <a:sym typeface="+mn-ea"/>
              </a:rPr>
              <a:t> --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士巴女王觐见所罗门王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4884420"/>
          </a:xfrm>
        </p:spPr>
        <p:txBody>
          <a:bodyPr/>
          <a:p>
            <a:pPr marL="0" indent="0">
              <a:buNone/>
            </a:pPr>
            <a:r>
              <a:rPr lang="en-US" altLang="en-US"/>
              <a:t>5</a:t>
            </a:r>
            <a:r>
              <a:rPr lang="en-US" altLang="en-US"/>
              <a:t> </a:t>
            </a:r>
            <a:r>
              <a:rPr lang="zh-CN" altLang="en-US"/>
              <a:t>席上的珍馐美味，群臣分列而坐，仆人两旁侍立，以及他们的衣服装饰和酒政的衣服装饰，又见他上耶和华殿的台阶（或作他在耶和华殿里所献的燔祭），就诧异得神不守舍。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6</a:t>
            </a:r>
            <a:r>
              <a:rPr lang="en-US" altLang="en-US"/>
              <a:t> </a:t>
            </a:r>
            <a:r>
              <a:rPr lang="zh-CN" altLang="en-US"/>
              <a:t>对王说，我在本国里所听见论到你的事和你的智慧实在是真的。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7</a:t>
            </a:r>
            <a:r>
              <a:rPr lang="en-US" altLang="en-US"/>
              <a:t> </a:t>
            </a:r>
            <a:r>
              <a:rPr lang="zh-CN" altLang="en-US"/>
              <a:t>我先不信那些话，及至我来亲眼见了才知道人所告诉我的还不到一半。你的智慧和你的福分越过我所听见的风声。</a:t>
            </a:r>
            <a:endParaRPr lang="zh-CN" altLang="en-US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王上十章</a:t>
            </a:r>
            <a:r>
              <a:rPr lang="en-US" altLang="en-US" sz="2800">
                <a:sym typeface="+mn-ea"/>
              </a:rPr>
              <a:t> 1-12</a:t>
            </a:r>
            <a:r>
              <a:rPr lang="zh-CN" altLang="en-US" sz="2800">
                <a:sym typeface="+mn-ea"/>
              </a:rPr>
              <a:t>節</a:t>
            </a:r>
            <a:r>
              <a:rPr lang="en-US" altLang="en-US" sz="2800">
                <a:sym typeface="+mn-ea"/>
              </a:rPr>
              <a:t> --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士巴女王觐见所罗门王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4429760"/>
          </a:xfrm>
        </p:spPr>
        <p:txBody>
          <a:bodyPr/>
          <a:p>
            <a:pPr marL="0" indent="0">
              <a:buNone/>
            </a:pPr>
            <a:r>
              <a:rPr lang="en-US" altLang="en-US"/>
              <a:t>8</a:t>
            </a:r>
            <a:r>
              <a:rPr lang="en-US" altLang="en-US"/>
              <a:t> </a:t>
            </a:r>
            <a:r>
              <a:rPr lang="zh-CN" altLang="en-US"/>
              <a:t>你的臣子，你的仆人常侍立在你面前听你智慧的话是有福的。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9</a:t>
            </a:r>
            <a:r>
              <a:rPr lang="en-US" altLang="en-US"/>
              <a:t> </a:t>
            </a:r>
            <a:r>
              <a:rPr lang="zh-CN" altLang="en-US"/>
              <a:t>耶和华你的神是应当称颂的。他喜悦你，使你坐以色列的国位。因为他永远爱以色列，所以立你作王，使你秉公行义。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10</a:t>
            </a:r>
            <a:r>
              <a:rPr lang="en-US" altLang="en-US"/>
              <a:t> </a:t>
            </a:r>
            <a:r>
              <a:rPr lang="zh-CN" altLang="en-US"/>
              <a:t>于是，示巴女王将一百二十他连得金子和宝石，与极多的香料，送给所罗门王。她送给王的香料，以后奉来的不再有这样多。</a:t>
            </a:r>
            <a:endParaRPr lang="zh-CN" alt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highlight>
                  <a:srgbClr val="FFFF00"/>
                </a:highlight>
                <a:sym typeface="+mn-ea"/>
              </a:rPr>
              <a:t>閲讀經文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王上十章</a:t>
            </a:r>
            <a:r>
              <a:rPr lang="en-US" altLang="en-US" sz="2800">
                <a:sym typeface="+mn-ea"/>
              </a:rPr>
              <a:t> 1-12</a:t>
            </a:r>
            <a:r>
              <a:rPr lang="zh-CN" altLang="en-US" sz="2800">
                <a:sym typeface="+mn-ea"/>
              </a:rPr>
              <a:t>節</a:t>
            </a:r>
            <a:r>
              <a:rPr lang="en-US" altLang="en-US" sz="2800">
                <a:sym typeface="+mn-ea"/>
              </a:rPr>
              <a:t> --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士巴女王觐见所罗门王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3917315"/>
          </a:xfrm>
        </p:spPr>
        <p:txBody>
          <a:bodyPr/>
          <a:p>
            <a:pPr marL="0" indent="0">
              <a:buNone/>
            </a:pPr>
            <a:r>
              <a:rPr lang="en-US" altLang="en-US"/>
              <a:t>11</a:t>
            </a:r>
            <a:r>
              <a:rPr lang="en-US" altLang="en-US"/>
              <a:t> </a:t>
            </a:r>
            <a:r>
              <a:rPr lang="zh-CN" altLang="en-US"/>
              <a:t>希兰的船只从俄斐运了金子来，又从俄斐运了许多檀香木（或作乌木下同）和宝石来。</a:t>
            </a:r>
            <a:endParaRPr lang="zh-CN" altLang="en-US"/>
          </a:p>
          <a:p>
            <a:pPr marL="0" indent="0">
              <a:buNone/>
            </a:pPr>
            <a:r>
              <a:rPr lang="en-US" altLang="en-US"/>
              <a:t>12</a:t>
            </a:r>
            <a:r>
              <a:rPr lang="en-US" altLang="en-US"/>
              <a:t> </a:t>
            </a:r>
            <a:r>
              <a:rPr lang="zh-CN" altLang="en-US"/>
              <a:t>王用檀香木为耶和华殿和王宫作栏杆，又为歌唱的人作琴瑟。以后再没有这样的檀香木进国来，也没有人看见过，直到如今。</a:t>
            </a:r>
            <a:endParaRPr lang="zh-CN" alt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 b="1">
                <a:solidFill>
                  <a:srgbClr val="FF0000"/>
                </a:solidFill>
                <a:highlight>
                  <a:srgbClr val="FFFF00"/>
                </a:highlight>
                <a:sym typeface="+mn-ea"/>
              </a:rPr>
              <a:t>参考經文</a:t>
            </a:r>
            <a:r>
              <a:rPr lang="zh-CN" altLang="en-US">
                <a:sym typeface="+mn-ea"/>
              </a:rPr>
              <a:t>：</a:t>
            </a:r>
            <a:r>
              <a:rPr lang="en-US" altLang="en-US" sz="2800">
                <a:sym typeface="+mn-ea"/>
              </a:rPr>
              <a:t> </a:t>
            </a:r>
            <a:r>
              <a:rPr lang="zh-CN" altLang="en-US" sz="2800">
                <a:sym typeface="+mn-ea"/>
              </a:rPr>
              <a:t>马太福音</a:t>
            </a:r>
            <a:r>
              <a:rPr lang="en-US" altLang="zh-CN" sz="2800">
                <a:sym typeface="+mn-ea"/>
              </a:rPr>
              <a:t>  12</a:t>
            </a:r>
            <a:r>
              <a:rPr lang="zh-CN" altLang="en-US" sz="2800">
                <a:sym typeface="+mn-ea"/>
              </a:rPr>
              <a:t>：</a:t>
            </a:r>
            <a:r>
              <a:rPr lang="en-US" altLang="zh-CN" sz="2800">
                <a:sym typeface="+mn-ea"/>
              </a:rPr>
              <a:t>42</a:t>
            </a:r>
            <a:r>
              <a:rPr lang="en-US" altLang="en-US" sz="2800">
                <a:sym typeface="+mn-ea"/>
              </a:rPr>
              <a:t> -- </a:t>
            </a:r>
            <a:r>
              <a:rPr lang="zh-CN" altLang="en-US" sz="2800">
                <a:highlight>
                  <a:srgbClr val="FFFF00"/>
                </a:highlight>
                <a:sym typeface="+mn-ea"/>
              </a:rPr>
              <a:t>士巴女王大于所罗门王</a:t>
            </a:r>
            <a:endParaRPr lang="en-US" sz="280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075690"/>
            <a:ext cx="10183495" cy="5250815"/>
          </a:xfrm>
        </p:spPr>
        <p:txBody>
          <a:bodyPr/>
          <a:p>
            <a:pPr marL="0" indent="0">
              <a:buNone/>
            </a:pPr>
            <a:r>
              <a:rPr lang="zh-CN" altLang="en-US" b="1">
                <a:solidFill>
                  <a:srgbClr val="FF0000"/>
                </a:solidFill>
              </a:rPr>
              <a:t>当审判的时候，南方的女王，要起来定这世代的罪，因为她从地极而来，要听所罗门的智慧话。看哪，在这里有一人比所罗门更大。</a:t>
            </a:r>
            <a:r>
              <a:rPr lang="zh-CN" altLang="en-US"/>
              <a:t>（马太福音</a:t>
            </a:r>
            <a:r>
              <a:rPr lang="en-US" altLang="zh-CN"/>
              <a:t>  12</a:t>
            </a:r>
            <a:r>
              <a:rPr lang="zh-CN" altLang="en-US"/>
              <a:t>：</a:t>
            </a:r>
            <a:r>
              <a:rPr lang="en-US" altLang="zh-CN"/>
              <a:t>42</a:t>
            </a:r>
            <a:r>
              <a:rPr lang="zh-CN" altLang="en-US"/>
              <a:t>）</a:t>
            </a:r>
            <a:endParaRPr lang="zh-CN" altLang="en-US"/>
          </a:p>
          <a:p>
            <a:pPr marL="0" indent="0">
              <a:buNone/>
            </a:pPr>
            <a:r>
              <a:rPr lang="zh-CN" altLang="en-US">
                <a:sym typeface="+mn-ea"/>
              </a:rPr>
              <a:t>耶稣面对法利赛人要主显个神迹时，回答他们除了约拿的神迹（预表自己受死，三天三夜在地里。）就没有神迹显在这悖逆的时代。同时提到约拿时代的尼微微城因悔改了，将在审判时要定这世代的罪。</a:t>
            </a:r>
            <a:endParaRPr lang="zh-CN" altLang="en-US">
              <a:sym typeface="+mn-ea"/>
            </a:endParaRPr>
          </a:p>
          <a:p>
            <a:pPr marL="0" indent="0">
              <a:buNone/>
            </a:pPr>
            <a:r>
              <a:rPr lang="zh-CN" altLang="en-US">
                <a:sym typeface="+mn-ea"/>
              </a:rPr>
              <a:t>同时提到南方的女王，就是来自阿拉伯</a:t>
            </a:r>
            <a:r>
              <a:rPr lang="zh-CN" altLang="en-US">
                <a:sym typeface="+mn-ea"/>
              </a:rPr>
              <a:t>的士巴</a:t>
            </a:r>
            <a:r>
              <a:rPr lang="zh-CN" altLang="en-US">
                <a:sym typeface="+mn-ea"/>
              </a:rPr>
              <a:t>女王，因寻求真智慧，因而比所罗门更大。也将在审判时，定这世代的罪。</a:t>
            </a:r>
            <a:endParaRPr lang="zh-CN" altLang="en-US"/>
          </a:p>
          <a:p>
            <a:pPr marL="0" indent="0">
              <a:buNone/>
            </a:pPr>
            <a:endParaRPr lang="zh-CN" altLang="en-US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98780"/>
            <a:ext cx="10972800" cy="582613"/>
          </a:xfrm>
        </p:spPr>
        <p:txBody>
          <a:bodyPr/>
          <a:p>
            <a:r>
              <a:rPr lang="zh-CN" altLang="en-US">
                <a:solidFill>
                  <a:schemeClr val="accent2"/>
                </a:solidFill>
              </a:rPr>
              <a:t>今日信息</a:t>
            </a:r>
            <a:r>
              <a:rPr lang="zh-CN" altLang="en-US"/>
              <a:t>：</a:t>
            </a:r>
            <a:r>
              <a:rPr lang="zh-CN" altLang="en-US" sz="3200">
                <a:sym typeface="+mn-ea"/>
              </a:rPr>
              <a:t>王上十章</a:t>
            </a:r>
            <a:r>
              <a:rPr lang="en-US" altLang="en-US" sz="3200">
                <a:sym typeface="+mn-ea"/>
              </a:rPr>
              <a:t> 1-12</a:t>
            </a:r>
            <a:r>
              <a:rPr lang="zh-CN" altLang="en-US" sz="3200"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 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士巴女王觐见所罗门王</a:t>
            </a:r>
            <a:endParaRPr lang="zh-CN" alt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highlight>
                  <a:srgbClr val="FFFF00"/>
                </a:highlight>
                <a:sym typeface="+mn-ea"/>
              </a:rPr>
              <a:t>1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，为真理愿意付代价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v1-2</a:t>
            </a:r>
            <a:endParaRPr lang="en-US" altLang="zh-CN" sz="2800">
              <a:sym typeface="+mn-ea"/>
            </a:endParaRPr>
          </a:p>
          <a:p>
            <a:pPr marL="0" indent="457200">
              <a:buNone/>
            </a:pPr>
            <a:r>
              <a:rPr lang="zh-CN" altLang="en-US" sz="2800"/>
              <a:t>从马太福音</a:t>
            </a:r>
            <a:r>
              <a:rPr lang="en-US" altLang="zh-CN" sz="2800"/>
              <a:t>12</a:t>
            </a:r>
            <a:r>
              <a:rPr lang="zh-CN" altLang="en-US" sz="2800"/>
              <a:t>章</a:t>
            </a:r>
            <a:r>
              <a:rPr lang="en-US" altLang="zh-CN" sz="2800"/>
              <a:t>42</a:t>
            </a:r>
            <a:r>
              <a:rPr lang="zh-CN" altLang="en-US" sz="2800"/>
              <a:t>节，看到主耶稣对士巴女王的肯定。我们就从列王记十章</a:t>
            </a:r>
            <a:r>
              <a:rPr lang="en-US" altLang="zh-CN" sz="2800"/>
              <a:t>1-12</a:t>
            </a:r>
            <a:r>
              <a:rPr lang="zh-CN" altLang="en-US" sz="2800"/>
              <a:t>节的内容来认识这位南方来的</a:t>
            </a:r>
            <a:r>
              <a:rPr lang="zh-CN" altLang="en-US" sz="2800"/>
              <a:t>女王。</a:t>
            </a:r>
            <a:endParaRPr lang="zh-CN" altLang="en-US" sz="2800"/>
          </a:p>
          <a:p>
            <a:pPr marL="0" indent="457200">
              <a:buNone/>
            </a:pPr>
            <a:r>
              <a:rPr lang="zh-CN" altLang="en-US" sz="2800"/>
              <a:t>她从南方</a:t>
            </a:r>
            <a:r>
              <a:rPr lang="zh-CN" altLang="en-US" sz="2800"/>
              <a:t>也门来到耶路撒冷觐见所罗门王，一方面是寻求商务利益，另一方面</a:t>
            </a:r>
            <a:r>
              <a:rPr lang="zh-CN" altLang="en-US" sz="2800"/>
              <a:t>则是要当面看看这位因智慧</a:t>
            </a:r>
            <a:r>
              <a:rPr lang="zh-CN" altLang="en-US" sz="2800"/>
              <a:t>而名闻遐迩的所罗门</a:t>
            </a:r>
            <a:r>
              <a:rPr lang="zh-CN" altLang="en-US" sz="2800"/>
              <a:t>王。</a:t>
            </a:r>
            <a:endParaRPr lang="zh-CN" altLang="en-US" sz="2800"/>
          </a:p>
          <a:p>
            <a:pPr marL="0" indent="0">
              <a:buNone/>
            </a:pPr>
            <a:r>
              <a:rPr lang="zh-CN" altLang="en-US" sz="2800"/>
              <a:t>这趟近</a:t>
            </a:r>
            <a:r>
              <a:rPr lang="en-US" altLang="zh-CN" sz="2800"/>
              <a:t>2300</a:t>
            </a:r>
            <a:r>
              <a:rPr lang="zh-CN" altLang="en-US" sz="2800"/>
              <a:t>公里的旅程，不但舟车往返之累，同时带着这麽多的</a:t>
            </a:r>
            <a:r>
              <a:rPr lang="zh-CN" altLang="en-US" sz="2800"/>
              <a:t>贵重礼物，难道她不怕盗贼的窥视。</a:t>
            </a:r>
            <a:endParaRPr lang="zh-CN" altLang="en-US" sz="2800"/>
          </a:p>
          <a:p>
            <a:pPr marL="0" indent="457200">
              <a:buNone/>
            </a:pPr>
            <a:r>
              <a:rPr lang="zh-CN" altLang="en-US" sz="2800"/>
              <a:t>士巴女王的这趟旅程，表面为了觐见智慧的所罗门王，实则为了明白所罗门智慧的根源。士巴女王愿意付上代价，不计劳苦，不怕灾祸，而付出具体寻求</a:t>
            </a:r>
            <a:r>
              <a:rPr lang="zh-CN" altLang="en-US" sz="2800"/>
              <a:t>真智慧的行动。</a:t>
            </a:r>
            <a:endParaRPr lang="zh-CN" altLang="en-US" sz="2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>
                <a:solidFill>
                  <a:schemeClr val="accent2"/>
                </a:solidFill>
                <a:sym typeface="+mn-ea"/>
              </a:rPr>
              <a:t>今日信息</a:t>
            </a:r>
            <a:r>
              <a:rPr lang="zh-CN" altLang="en-US">
                <a:sym typeface="+mn-ea"/>
              </a:rPr>
              <a:t>：</a:t>
            </a:r>
            <a:r>
              <a:rPr lang="zh-CN" altLang="en-US" sz="3200">
                <a:sym typeface="+mn-ea"/>
              </a:rPr>
              <a:t>王上十章</a:t>
            </a:r>
            <a:r>
              <a:rPr lang="en-US" altLang="en-US" sz="3200">
                <a:sym typeface="+mn-ea"/>
              </a:rPr>
              <a:t> 1-12</a:t>
            </a:r>
            <a:r>
              <a:rPr lang="zh-CN" altLang="en-US" sz="3200">
                <a:sym typeface="+mn-ea"/>
              </a:rPr>
              <a:t>節</a:t>
            </a:r>
            <a:r>
              <a:rPr lang="en-US" altLang="en-US" sz="3200">
                <a:sym typeface="+mn-ea"/>
              </a:rPr>
              <a:t> -- </a:t>
            </a:r>
            <a:r>
              <a:rPr lang="zh-CN" altLang="en-US" sz="3200">
                <a:highlight>
                  <a:srgbClr val="FFFF00"/>
                </a:highlight>
                <a:sym typeface="+mn-ea"/>
              </a:rPr>
              <a:t>士巴女王觐见所罗门王</a:t>
            </a:r>
            <a:endParaRPr lang="en-US" sz="32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p>
            <a:pPr marL="0" indent="0">
              <a:buNone/>
            </a:pPr>
            <a:r>
              <a:rPr lang="en-US" altLang="zh-CN">
                <a:highlight>
                  <a:srgbClr val="FFFF00"/>
                </a:highlight>
                <a:sym typeface="+mn-ea"/>
              </a:rPr>
              <a:t> 2.  </a:t>
            </a:r>
            <a:r>
              <a:rPr lang="zh-CN" altLang="en-US">
                <a:highlight>
                  <a:srgbClr val="FFFF00"/>
                </a:highlight>
                <a:sym typeface="+mn-ea"/>
              </a:rPr>
              <a:t>智慧分辨所罗门的智慧是从神而来</a:t>
            </a:r>
            <a:r>
              <a:rPr lang="en-US" altLang="en-US">
                <a:highlight>
                  <a:srgbClr val="FFFF00"/>
                </a:highlight>
                <a:sym typeface="+mn-ea"/>
              </a:rPr>
              <a:t> v3-9</a:t>
            </a:r>
            <a:endParaRPr lang="en-US" altLang="en-US">
              <a:highlight>
                <a:srgbClr val="FFFF00"/>
              </a:highlight>
            </a:endParaRPr>
          </a:p>
          <a:p>
            <a:pPr marL="0" indent="0">
              <a:buNone/>
            </a:pPr>
            <a:r>
              <a:rPr lang="en-US" altLang="zh-CN" sz="3000">
                <a:sym typeface="+mn-ea"/>
              </a:rPr>
              <a:t>“ </a:t>
            </a:r>
            <a:r>
              <a:rPr lang="zh-CN" altLang="en-US" sz="3000">
                <a:sym typeface="+mn-ea"/>
              </a:rPr>
              <a:t>耶和华你的神是应当称颂的。他喜悦你，使你坐以色列的国位。因为他永远爱以色列，所以立你作王，使你秉公行义。</a:t>
            </a:r>
            <a:r>
              <a:rPr lang="en-US" altLang="zh-CN" sz="3000">
                <a:sym typeface="+mn-ea"/>
              </a:rPr>
              <a:t>” v9 </a:t>
            </a:r>
            <a:endParaRPr lang="en-US" altLang="zh-CN" sz="3000">
              <a:sym typeface="+mn-ea"/>
            </a:endParaRPr>
          </a:p>
          <a:p>
            <a:pPr marL="0" indent="457200">
              <a:buNone/>
            </a:pPr>
            <a:r>
              <a:rPr lang="zh-CN" altLang="en-US" sz="3000">
                <a:sym typeface="+mn-ea"/>
              </a:rPr>
              <a:t>第</a:t>
            </a:r>
            <a:r>
              <a:rPr lang="en-US" altLang="zh-CN" sz="3000">
                <a:sym typeface="+mn-ea"/>
              </a:rPr>
              <a:t>9</a:t>
            </a:r>
            <a:r>
              <a:rPr lang="zh-CN" altLang="en-US" sz="3000">
                <a:sym typeface="+mn-ea"/>
              </a:rPr>
              <a:t>节是士巴女王在观察所罗门王之后的结</a:t>
            </a:r>
            <a:r>
              <a:rPr lang="zh-CN" altLang="en-US" sz="3000">
                <a:sym typeface="+mn-ea"/>
              </a:rPr>
              <a:t>语。</a:t>
            </a:r>
            <a:endParaRPr lang="zh-CN" altLang="en-US" sz="3000">
              <a:sym typeface="+mn-ea"/>
            </a:endParaRPr>
          </a:p>
          <a:p>
            <a:pPr marL="0" indent="457200">
              <a:buNone/>
            </a:pPr>
            <a:r>
              <a:rPr lang="zh-CN" altLang="en-US" sz="3000">
                <a:sym typeface="+mn-ea"/>
              </a:rPr>
              <a:t>她或被所罗门回答事务的能力，知识所震撼，为所罗门宫廷的排场所摄，当所罗门踏上圣殿台阶，她</a:t>
            </a:r>
            <a:r>
              <a:rPr lang="zh-CN" altLang="en-US"/>
              <a:t>「诧异得神不守舍」，令她认定所罗门所拥有的智慧和福分都是从神而来（</a:t>
            </a:r>
            <a:r>
              <a:rPr lang="en-US" altLang="en-US"/>
              <a:t>9</a:t>
            </a:r>
            <a:r>
              <a:rPr lang="zh-CN" altLang="en-US"/>
              <a:t>节），由神而来的智慧，才使得所罗门被立为王，并秉公行义。士巴女王看出了以色列强盛的原因，这是她的</a:t>
            </a:r>
            <a:r>
              <a:rPr lang="zh-CN" altLang="en-US"/>
              <a:t>真智慧。</a:t>
            </a:r>
            <a:endParaRPr lang="zh-CN" altLang="en-US"/>
          </a:p>
          <a:p>
            <a:pPr marL="0" indent="0">
              <a:buNone/>
            </a:pPr>
            <a:endParaRPr lang="zh-CN" altLang="en-US">
              <a:sym typeface="+mn-ea"/>
            </a:endParaRPr>
          </a:p>
          <a:p>
            <a:pPr marL="0" indent="0">
              <a:buNone/>
            </a:pPr>
            <a:endParaRPr lang="en-US"/>
          </a:p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range Waves">
  <a:themeElements>
    <a:clrScheme name="Orange Waves 13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C73109"/>
      </a:accent1>
      <a:accent2>
        <a:srgbClr val="FF5050"/>
      </a:accent2>
      <a:accent3>
        <a:srgbClr val="FFFFFF"/>
      </a:accent3>
      <a:accent4>
        <a:srgbClr val="000000"/>
      </a:accent4>
      <a:accent5>
        <a:srgbClr val="E0ADAA"/>
      </a:accent5>
      <a:accent6>
        <a:srgbClr val="E74848"/>
      </a:accent6>
      <a:hlink>
        <a:srgbClr val="4D4D4D"/>
      </a:hlink>
      <a:folHlink>
        <a:srgbClr val="777777"/>
      </a:folHlink>
    </a:clrScheme>
    <a:fontScheme name="Orange Waves">
      <a:majorFont>
        <a:latin typeface="Arial"/>
        <a:ea typeface="SimSun"/>
        <a:cs typeface=""/>
      </a:majorFont>
      <a:minorFont>
        <a:latin typeface="Arial"/>
        <a:ea typeface="SimSun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accent2"/>
            </a:gs>
          </a:gsLst>
          <a:lin ang="5400000" scaled="1"/>
        </a:gradFill>
        <a:ln w="9525" cap="flat" cmpd="sng" algn="ctr">
          <a:solidFill>
            <a:schemeClr val="accent1"/>
          </a:solidFill>
          <a:prstDash val="solid"/>
          <a:round/>
          <a:headEnd type="none" w="med" len="med"/>
          <a:tailEnd type="none" w="med" len="med"/>
        </a:ln>
      </a:spPr>
      <a:bodyPr vert="horz" wrap="none" lIns="91440" tIns="45720" rIns="91440" bIns="45720" numCol="1" anchor="ctr" anchorCtr="0" compatLnSpc="1"/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alt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SimSun" panose="02010600030101010101" pitchFamily="2" charset="-122"/>
          </a:defRPr>
        </a:defPPr>
      </a:lstStyle>
    </a:lnDef>
  </a:objectDefaults>
  <a:extraClrSchemeLst>
    <a:extraClrScheme>
      <a:clrScheme name="Orange Wav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Orange Wav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Orange Waves 13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C73109"/>
        </a:accent1>
        <a:accent2>
          <a:srgbClr val="FF5050"/>
        </a:accent2>
        <a:accent3>
          <a:srgbClr val="FFFFFF"/>
        </a:accent3>
        <a:accent4>
          <a:srgbClr val="000000"/>
        </a:accent4>
        <a:accent5>
          <a:srgbClr val="E0ADAA"/>
        </a:accent5>
        <a:accent6>
          <a:srgbClr val="E74848"/>
        </a:accent6>
        <a:hlink>
          <a:srgbClr val="4D4D4D"/>
        </a:hlink>
        <a:folHlink>
          <a:srgbClr val="777777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2071</Words>
  <Application>WPS Presentation</Application>
  <PresentationFormat>Widescreen</PresentationFormat>
  <Paragraphs>95</Paragraphs>
  <Slides>12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Arial</vt:lpstr>
      <vt:lpstr>SimSun</vt:lpstr>
      <vt:lpstr>Wingdings</vt:lpstr>
      <vt:lpstr>Microsoft YaHei</vt:lpstr>
      <vt:lpstr>Arial Unicode MS</vt:lpstr>
      <vt:lpstr>Calibri</vt:lpstr>
      <vt:lpstr>Orange Waves</vt:lpstr>
      <vt:lpstr>列王紀上 第章十1-12節</vt:lpstr>
      <vt:lpstr>內容綱要 【士巴女王觐见所罗门王】 </vt:lpstr>
      <vt:lpstr>閲讀經文： 王上十章 1-12節 -- 士巴女王觐见所罗门王</vt:lpstr>
      <vt:lpstr>閲讀經文： 王上十章 1-12節 -- 士巴女王觐见所罗门王</vt:lpstr>
      <vt:lpstr>閲讀經文： 王上十章 1-12節 -- 士巴女王觐见所罗门王</vt:lpstr>
      <vt:lpstr>閲讀經文： 王上十章 1-12節 -- 士巴女王觐见所罗门王</vt:lpstr>
      <vt:lpstr>参考經文： 马太福音  12：42 -- 士巴女王大于所罗门王</vt:lpstr>
      <vt:lpstr>今日信息：王上十章 1-12節 -- 士巴女王觐见所罗门王</vt:lpstr>
      <vt:lpstr>今日信息：王上十章 1-12節 -- 士巴女王觐见所罗门王</vt:lpstr>
      <vt:lpstr>今日信息：王上十章 1-12節 -- 士巴女王觐见所罗门王</vt:lpstr>
      <vt:lpstr>個人反思 &amp; 教養智慧 ：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列王紀上 第章九1-9節</dc:title>
  <dc:creator/>
  <cp:lastModifiedBy>Betty Lu</cp:lastModifiedBy>
  <cp:revision>10</cp:revision>
  <dcterms:created xsi:type="dcterms:W3CDTF">2024-12-20T03:15:00Z</dcterms:created>
  <dcterms:modified xsi:type="dcterms:W3CDTF">2024-12-25T14:18:00Z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1F508D5DB39140EA967789F6AC13199B_13</vt:lpwstr>
  </property>
  <property fmtid="{D5CDD505-2E9C-101B-9397-08002B2CF9AE}" pid="3" name="KSOProductBuildVer">
    <vt:lpwstr>1033-12.2.0.19307</vt:lpwstr>
  </property>
</Properties>
</file>