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4" r:id="rId5"/>
    <p:sldId id="300" r:id="rId6"/>
    <p:sldId id="299" r:id="rId7"/>
    <p:sldId id="301" r:id="rId8"/>
    <p:sldId id="284" r:id="rId9"/>
    <p:sldId id="292" r:id="rId10"/>
    <p:sldId id="288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4800" dirty="0">
                <a:sym typeface="+mn-ea"/>
              </a:rPr>
              <a:t>列王紀上 第章十</a:t>
            </a:r>
            <a:r>
              <a:rPr lang="en-US" altLang="zh-CN" sz="4800" dirty="0">
                <a:sym typeface="+mn-ea"/>
              </a:rPr>
              <a:t>13-25</a:t>
            </a:r>
            <a:r>
              <a:rPr lang="zh-CN" altLang="en-US" sz="4800" dirty="0">
                <a:sym typeface="+mn-ea"/>
              </a:rPr>
              <a:t>節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9545" y="3634740"/>
            <a:ext cx="4942205" cy="2607310"/>
          </a:xfrm>
        </p:spPr>
        <p:txBody>
          <a:bodyPr/>
          <a:lstStyle/>
          <a:p>
            <a:pPr algn="ctr"/>
            <a:r>
              <a:rPr lang="en-US" dirty="0">
                <a:sym typeface="+mn-ea"/>
              </a:rPr>
              <a:t>ACCC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zh-CN" dirty="0">
                <a:sym typeface="+mn-ea"/>
              </a:rPr>
              <a:t>早禱靈修</a:t>
            </a:r>
            <a:endParaRPr lang="zh-CN" dirty="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zh-CN" altLang="en-US" dirty="0">
                <a:sym typeface="+mn-ea"/>
              </a:rPr>
              <a:t>藍奕剛</a:t>
            </a:r>
            <a:r>
              <a:rPr lang="zh-CN" altLang="en-US" dirty="0">
                <a:sym typeface="+mn-ea"/>
              </a:rPr>
              <a:t>分享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ym typeface="+mn-ea"/>
              </a:rPr>
              <a:t>12-23-2024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030" y="3942080"/>
            <a:ext cx="10500360" cy="2348230"/>
          </a:xfrm>
        </p:spPr>
        <p:txBody>
          <a:bodyPr/>
          <a:p>
            <a:pPr marL="0" indent="0" algn="ctr">
              <a:buNone/>
            </a:pPr>
            <a:r>
              <a:rPr lang="zh-CN" altLang="en-US"/>
              <a:t>赞美</a:t>
            </a:r>
            <a:r>
              <a:rPr lang="zh-CN" altLang="en-US"/>
              <a:t>之泉</a:t>
            </a:r>
            <a:endParaRPr lang="zh-CN" altLang="en-US"/>
          </a:p>
          <a:p>
            <a:pPr marL="0" indent="0" algn="ctr">
              <a:buNone/>
            </a:pPr>
            <a:r>
              <a:rPr lang="zh-CN" altLang="en-US"/>
              <a:t>词</a:t>
            </a:r>
            <a:r>
              <a:rPr lang="zh-CN" altLang="en-US"/>
              <a:t>曲：曾祥怡</a:t>
            </a:r>
            <a:r>
              <a:rPr lang="en-US" altLang="en-US"/>
              <a:t> Grace Tseng</a:t>
            </a:r>
            <a:endParaRPr lang="en-US" altLang="zh-CN"/>
          </a:p>
        </p:txBody>
      </p:sp>
      <p:sp>
        <p:nvSpPr>
          <p:cNvPr id="4" name="Text Box 3"/>
          <p:cNvSpPr txBox="1"/>
          <p:nvPr/>
        </p:nvSpPr>
        <p:spPr>
          <a:xfrm>
            <a:off x="819785" y="1472565"/>
            <a:ext cx="10174605" cy="19799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altLang="en-US" sz="3200"/>
              <a:t>https://www.youtube.com/watch?v=0Q444bzsehU</a:t>
            </a:r>
            <a:endParaRPr lang="en-US" altLang="en-US" sz="3200"/>
          </a:p>
          <a:p>
            <a:pPr algn="ctr"/>
            <a:endParaRPr lang="zh-CN" altLang="en-US" sz="3200"/>
          </a:p>
          <a:p>
            <a:pPr algn="ctr"/>
            <a:r>
              <a:rPr lang="zh-CN" altLang="en-US" sz="6000" b="1"/>
              <a:t>恩典之路</a:t>
            </a:r>
            <a:endParaRPr lang="zh-CN" altLang="en-US" sz="6000" b="1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內容綱要</a:t>
            </a:r>
            <a:r>
              <a:rPr lang="en-US" alt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【</a:t>
            </a:r>
            <a:r>
              <a:rPr lang="zh-CN" altLang="en-US"/>
              <a:t>所羅門王的財富与名聲</a:t>
            </a:r>
            <a:r>
              <a:rPr lang="zh-CN" altLang="en-US">
                <a:sym typeface="+mn-ea"/>
              </a:rPr>
              <a:t>】</a:t>
            </a:r>
            <a:r>
              <a:rPr lang="en-US" altLang="en-US">
                <a:sym typeface="+mn-ea"/>
              </a:rPr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1</a:t>
            </a:r>
            <a:r>
              <a:rPr lang="zh-CN" altLang="en-US"/>
              <a:t>）所罗门王的财富</a:t>
            </a:r>
            <a:endParaRPr lang="zh-CN" altLang="en-US"/>
          </a:p>
          <a:p>
            <a:pPr marL="0" indent="457200">
              <a:buNone/>
            </a:pPr>
            <a:r>
              <a:rPr lang="en-US" altLang="en-US"/>
              <a:t>(14~22</a:t>
            </a:r>
            <a:r>
              <a:rPr lang="zh-CN" altLang="en-US"/>
              <a:t>节</a:t>
            </a:r>
            <a:r>
              <a:rPr lang="en-US" altLang="en-US"/>
              <a:t>)</a:t>
            </a:r>
            <a:endParaRPr lang="en-US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2</a:t>
            </a:r>
            <a:r>
              <a:rPr lang="zh-CN" altLang="en-US"/>
              <a:t>）所罗门王的名声</a:t>
            </a:r>
            <a:endParaRPr lang="zh-CN" altLang="en-US"/>
          </a:p>
          <a:p>
            <a:pPr marL="0" indent="457200">
              <a:buNone/>
            </a:pPr>
            <a:r>
              <a:rPr lang="en-US" altLang="en-US"/>
              <a:t>(23~25</a:t>
            </a:r>
            <a:r>
              <a:rPr lang="zh-CN" altLang="en-US"/>
              <a:t>节</a:t>
            </a:r>
            <a:r>
              <a:rPr lang="en-US" altLang="en-US"/>
              <a:t>)</a:t>
            </a:r>
            <a:endParaRPr lang="en-US" altLang="en-US"/>
          </a:p>
          <a:p>
            <a:endParaRPr lang="en-US" alt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6197600" y="4730115"/>
            <a:ext cx="5385435" cy="13976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21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2016</a:t>
            </a:r>
            <a:r>
              <a:rPr lang="zh-CN" altLang="en-US" sz="21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年以色列邮票上描绘的所罗门的船队。船的样式是腓尼基式的。「王有他施船只与希兰的船只一同航海，三年一次，装载金银、象牙、猿猴、孔雀回来」（王上十</a:t>
            </a:r>
            <a:r>
              <a:rPr lang="en-US" altLang="en-US" sz="21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22</a:t>
            </a:r>
            <a:r>
              <a:rPr lang="zh-CN" altLang="en-US" sz="21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）</a:t>
            </a:r>
            <a:endParaRPr lang="zh-CN" altLang="en-US" sz="2100"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pic>
        <p:nvPicPr>
          <p:cNvPr id="6" name="Content Placeholder 5" descr="所罗门王的船只  王上  10-22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197600" y="1174750"/>
            <a:ext cx="5384800" cy="34378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" y="190500"/>
            <a:ext cx="11353165" cy="582930"/>
          </a:xfrm>
        </p:spPr>
        <p:txBody>
          <a:bodyPr/>
          <a:p>
            <a:r>
              <a:rPr lang="zh-CN" altLang="en-US">
                <a:highlight>
                  <a:srgbClr val="FFFF00"/>
                </a:highlight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閲讀經文</a:t>
            </a:r>
            <a:r>
              <a:rPr lang="zh-CN" altLang="en-US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：</a:t>
            </a:r>
            <a:r>
              <a:rPr lang="en-US" altLang="en-US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 </a:t>
            </a:r>
            <a:r>
              <a:rPr lang="zh-CN" altLang="en-US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王上十章</a:t>
            </a:r>
            <a:r>
              <a:rPr lang="en-US" altLang="en-US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 13-25</a:t>
            </a:r>
            <a:r>
              <a:rPr lang="zh-CN" altLang="en-US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節</a:t>
            </a:r>
            <a:r>
              <a:rPr lang="en-US" altLang="en-US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 </a:t>
            </a:r>
            <a:r>
              <a:rPr lang="zh-CN" altLang="en-US">
                <a:highlight>
                  <a:srgbClr val="FFFF00"/>
                </a:highlight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所羅門王的財富与名聲</a:t>
            </a:r>
            <a:endParaRPr lang="zh-CN" altLang="en-US">
              <a:highlight>
                <a:srgbClr val="FFFF00"/>
              </a:highlight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75690"/>
            <a:ext cx="10154920" cy="4942205"/>
          </a:xfrm>
        </p:spPr>
        <p:txBody>
          <a:bodyPr/>
          <a:p>
            <a:pPr marL="0" indent="0">
              <a:buNone/>
            </a:pPr>
            <a:r>
              <a:rPr lang="en-US" altLang="en-US"/>
              <a:t>13</a:t>
            </a:r>
            <a:r>
              <a:rPr lang="en-US" altLang="en-US"/>
              <a:t> </a:t>
            </a:r>
            <a:r>
              <a:rPr lang="zh-CN" altLang="en-US"/>
              <a:t>示巴女王一切所要所求的，所罗门王都送给她，另外照自己的厚意馈送她。于是女王和她臣仆转回本国去了。</a:t>
            </a:r>
            <a:endParaRPr lang="zh-CN" altLang="en-US"/>
          </a:p>
          <a:p>
            <a:pPr marL="0" indent="0">
              <a:buNone/>
            </a:pPr>
            <a:r>
              <a:rPr lang="en-US" altLang="en-US"/>
              <a:t>14</a:t>
            </a:r>
            <a:r>
              <a:rPr lang="en-US" altLang="en-US"/>
              <a:t> </a:t>
            </a:r>
            <a:r>
              <a:rPr lang="zh-CN" altLang="en-US"/>
              <a:t>所罗门每年所得的金子共有六百六十六他连得。</a:t>
            </a:r>
            <a:endParaRPr lang="zh-CN" altLang="en-US"/>
          </a:p>
          <a:p>
            <a:pPr marL="0" indent="0">
              <a:buNone/>
            </a:pPr>
            <a:r>
              <a:rPr lang="en-US" altLang="en-US"/>
              <a:t>15</a:t>
            </a:r>
            <a:r>
              <a:rPr lang="en-US" altLang="en-US"/>
              <a:t> </a:t>
            </a:r>
            <a:r>
              <a:rPr lang="zh-CN" altLang="en-US"/>
              <a:t>另外还有商人和杂族的诸王，与国中的省长，所进的金子。（杂族在历代下九章十四节作亚拉伯）</a:t>
            </a:r>
            <a:endParaRPr lang="zh-CN" altLang="en-US"/>
          </a:p>
          <a:p>
            <a:pPr marL="0" indent="0">
              <a:buNone/>
            </a:pPr>
            <a:r>
              <a:rPr lang="en-US" altLang="en-US"/>
              <a:t>16</a:t>
            </a:r>
            <a:r>
              <a:rPr lang="en-US" altLang="en-US"/>
              <a:t> </a:t>
            </a:r>
            <a:r>
              <a:rPr lang="zh-CN" altLang="en-US"/>
              <a:t>所罗门王用锤出来的金子打成挡牌二百面，每面用金子六百舍客勒。</a:t>
            </a:r>
            <a:endParaRPr lang="zh-CN" altLang="en-US"/>
          </a:p>
          <a:p>
            <a:pPr marL="0" indent="0">
              <a:buNone/>
            </a:pPr>
            <a:r>
              <a:rPr lang="en-US" altLang="en-US"/>
              <a:t>17</a:t>
            </a:r>
            <a:r>
              <a:rPr lang="en-US" altLang="en-US"/>
              <a:t> </a:t>
            </a:r>
            <a:r>
              <a:rPr lang="zh-CN" altLang="en-US"/>
              <a:t>又用锤出来的金子打成盾牌三百面，每面用金子三弥那，都放在利巴嫩林宫里。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45" y="190500"/>
            <a:ext cx="11222355" cy="582930"/>
          </a:xfrm>
        </p:spPr>
        <p:txBody>
          <a:bodyPr/>
          <a:p>
            <a:r>
              <a:rPr lang="zh-CN" altLang="en-US">
                <a:highlight>
                  <a:srgbClr val="FFFF00"/>
                </a:highlight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閲讀經文：</a:t>
            </a:r>
            <a:r>
              <a:rPr lang="en-US" altLang="en-US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 </a:t>
            </a:r>
            <a:r>
              <a:rPr lang="zh-CN" altLang="en-US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王上十章</a:t>
            </a:r>
            <a:r>
              <a:rPr lang="en-US" altLang="en-US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 13-25</a:t>
            </a:r>
            <a:r>
              <a:rPr lang="zh-CN" altLang="en-US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節</a:t>
            </a:r>
            <a:r>
              <a:rPr lang="en-US" altLang="en-US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 </a:t>
            </a:r>
            <a:r>
              <a:rPr lang="zh-CN" altLang="en-US">
                <a:highlight>
                  <a:srgbClr val="FFFF00"/>
                </a:highlight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所羅門王的財富与名聲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75690"/>
            <a:ext cx="10183495" cy="4884420"/>
          </a:xfrm>
        </p:spPr>
        <p:txBody>
          <a:bodyPr/>
          <a:p>
            <a:pPr marL="0" indent="0">
              <a:buNone/>
            </a:pPr>
            <a:r>
              <a:rPr lang="en-US" altLang="en-US">
                <a:sym typeface="+mn-ea"/>
              </a:rPr>
              <a:t>18 </a:t>
            </a:r>
            <a:r>
              <a:rPr lang="zh-CN" altLang="en-US">
                <a:sym typeface="+mn-ea"/>
              </a:rPr>
              <a:t>王用象牙制造一个宝座，用精金包裹。</a:t>
            </a:r>
            <a:endParaRPr lang="zh-CN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19 </a:t>
            </a:r>
            <a:r>
              <a:rPr lang="zh-CN" altLang="en-US">
                <a:sym typeface="+mn-ea"/>
              </a:rPr>
              <a:t>宝座有六层台阶，座的后背是圆的，两旁有扶手，靠近扶手有两个狮子站立。</a:t>
            </a:r>
            <a:endParaRPr lang="zh-CN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20 </a:t>
            </a:r>
            <a:r>
              <a:rPr lang="zh-CN" altLang="en-US">
                <a:sym typeface="+mn-ea"/>
              </a:rPr>
              <a:t>六层台阶上有十二个狮子站立，每层有两个，左边一个，右边一个。在列国中没有这样作的。</a:t>
            </a:r>
            <a:endParaRPr lang="zh-CN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21 </a:t>
            </a:r>
            <a:r>
              <a:rPr lang="zh-CN" altLang="en-US">
                <a:sym typeface="+mn-ea"/>
              </a:rPr>
              <a:t>所罗门王一切的饮器都是金子的。利巴嫩林宫里的一切器皿都是精金的。所罗门年间，银子算不了什么。</a:t>
            </a:r>
            <a:endParaRPr lang="zh-CN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22 </a:t>
            </a:r>
            <a:r>
              <a:rPr lang="zh-CN" altLang="en-US">
                <a:sym typeface="+mn-ea"/>
              </a:rPr>
              <a:t>因为王有他施船只与希兰的船只一同航海，三年一次，装载金银，象牙，猿猴，孔雀回来。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760" y="190500"/>
            <a:ext cx="11250930" cy="773430"/>
          </a:xfrm>
        </p:spPr>
        <p:txBody>
          <a:bodyPr/>
          <a:p>
            <a:r>
              <a:rPr lang="zh-CN" altLang="en-US">
                <a:highlight>
                  <a:srgbClr val="FFFF00"/>
                </a:highlight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閲讀經文</a:t>
            </a:r>
            <a:r>
              <a:rPr lang="zh-CN" altLang="en-US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：</a:t>
            </a:r>
            <a:r>
              <a:rPr lang="en-US" altLang="en-US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 </a:t>
            </a:r>
            <a:r>
              <a:rPr lang="zh-CN" altLang="en-US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王上十章</a:t>
            </a:r>
            <a:r>
              <a:rPr lang="en-US" altLang="en-US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 13-25</a:t>
            </a:r>
            <a:r>
              <a:rPr lang="zh-CN" altLang="en-US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節</a:t>
            </a:r>
            <a:r>
              <a:rPr lang="en-US" altLang="en-US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 </a:t>
            </a:r>
            <a:r>
              <a:rPr lang="zh-CN" altLang="en-US">
                <a:highlight>
                  <a:srgbClr val="FFFF00"/>
                </a:highlight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所羅門王的財富与名聲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75690"/>
            <a:ext cx="10183495" cy="4429760"/>
          </a:xfrm>
        </p:spPr>
        <p:txBody>
          <a:bodyPr/>
          <a:p>
            <a:pPr marL="0" indent="0">
              <a:buNone/>
            </a:pPr>
            <a:r>
              <a:rPr lang="en-US" altLang="en-US">
                <a:sym typeface="+mn-ea"/>
              </a:rPr>
              <a:t>23 </a:t>
            </a:r>
            <a:r>
              <a:rPr lang="zh-CN" altLang="en-US">
                <a:sym typeface="+mn-ea"/>
              </a:rPr>
              <a:t>所罗门王的财宝与智慧胜过天下的列王。</a:t>
            </a:r>
            <a:endParaRPr lang="zh-CN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24 </a:t>
            </a:r>
            <a:r>
              <a:rPr lang="zh-CN" altLang="en-US">
                <a:sym typeface="+mn-ea"/>
              </a:rPr>
              <a:t>普天下的王都求见所罗门，要听神赐给他智慧的话。</a:t>
            </a:r>
            <a:endParaRPr lang="zh-CN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25 </a:t>
            </a:r>
            <a:r>
              <a:rPr lang="zh-CN" altLang="en-US">
                <a:sym typeface="+mn-ea"/>
              </a:rPr>
              <a:t>他们各带贡物，就是金器，银器，衣服，军械，香料，骡马，每年有一定之例。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参考經文</a:t>
            </a:r>
            <a:r>
              <a:rPr lang="zh-CN" altLang="en-US">
                <a:sym typeface="+mn-ea"/>
              </a:rPr>
              <a:t>：</a:t>
            </a:r>
            <a:r>
              <a:rPr lang="en-US" altLang="en-US" sz="2800">
                <a:sym typeface="+mn-ea"/>
              </a:rPr>
              <a:t> </a:t>
            </a:r>
            <a:r>
              <a:rPr lang="zh-CN" altLang="en-US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箴言</a:t>
            </a:r>
            <a:r>
              <a:rPr lang="en-US" altLang="zh-CN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 22</a:t>
            </a:r>
            <a:r>
              <a:rPr lang="zh-CN" altLang="en-US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：</a:t>
            </a:r>
            <a:r>
              <a:rPr lang="en-US" altLang="zh-CN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4</a:t>
            </a:r>
            <a:r>
              <a:rPr lang="zh-CN" altLang="en-US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；</a:t>
            </a:r>
            <a:r>
              <a:rPr lang="en-US" altLang="zh-CN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16</a:t>
            </a:r>
            <a:r>
              <a:rPr lang="zh-CN" altLang="en-US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：</a:t>
            </a:r>
            <a:r>
              <a:rPr lang="en-US" altLang="zh-CN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18</a:t>
            </a:r>
            <a:r>
              <a:rPr lang="en-US" altLang="en-US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 -- </a:t>
            </a:r>
            <a:r>
              <a:rPr lang="zh-CN" altLang="en-US">
                <a:highlight>
                  <a:srgbClr val="FFFF00"/>
                </a:highlight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所羅門王的箴言</a:t>
            </a:r>
            <a:endParaRPr lang="zh-CN" altLang="en-US">
              <a:highlight>
                <a:srgbClr val="FFFF00"/>
              </a:highlight>
              <a:latin typeface="SimSun" panose="02010600030101010101" pitchFamily="2" charset="-122"/>
              <a:ea typeface="SimSun" panose="02010600030101010101" pitchFamily="2" charset="-122"/>
              <a:cs typeface="SimSun" panose="02010600030101010101" pitchFamily="2" charset="-122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75690"/>
            <a:ext cx="10183495" cy="5250815"/>
          </a:xfrm>
        </p:spPr>
        <p:txBody>
          <a:bodyPr/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敬畏耶和华心存谦卑，就得富有，尊荣，生命，为赏赐。（箴言</a:t>
            </a:r>
            <a:r>
              <a:rPr lang="en-US" altLang="zh-CN"/>
              <a:t> 22</a:t>
            </a:r>
            <a:r>
              <a:rPr lang="zh-CN" altLang="en-US"/>
              <a:t>：</a:t>
            </a:r>
            <a:r>
              <a:rPr lang="en-US" altLang="zh-CN"/>
              <a:t>4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骄傲在败坏以先，狂心在跌倒之前。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（箴言</a:t>
            </a:r>
            <a:r>
              <a:rPr lang="en-US" altLang="zh-CN">
                <a:sym typeface="+mn-ea"/>
              </a:rPr>
              <a:t> 16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18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8780"/>
            <a:ext cx="10972800" cy="582613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</a:rPr>
              <a:t>今日信息</a:t>
            </a:r>
            <a:r>
              <a:rPr lang="zh-CN" altLang="en-US"/>
              <a:t>：</a:t>
            </a:r>
            <a:r>
              <a:rPr lang="en-US" altLang="en-US" sz="32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 </a:t>
            </a:r>
            <a:r>
              <a:rPr lang="zh-CN" altLang="en-US" sz="32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王上十章</a:t>
            </a:r>
            <a:r>
              <a:rPr lang="en-US" altLang="en-US" sz="32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 13-25</a:t>
            </a:r>
            <a:r>
              <a:rPr lang="zh-CN" altLang="en-US" sz="32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節</a:t>
            </a:r>
            <a:r>
              <a:rPr lang="en-US" altLang="en-US" sz="32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 </a:t>
            </a:r>
            <a:r>
              <a:rPr lang="zh-CN" altLang="en-US" sz="3200">
                <a:highlight>
                  <a:srgbClr val="FFFF00"/>
                </a:highlight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所羅門王的財富与名聲</a:t>
            </a:r>
            <a:endParaRPr lang="zh-CN" alt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highlight>
                  <a:srgbClr val="FFFF00"/>
                </a:highlight>
                <a:sym typeface="+mn-ea"/>
              </a:rPr>
              <a:t>1</a:t>
            </a:r>
            <a:r>
              <a:rPr lang="zh-CN" altLang="en-US">
                <a:highlight>
                  <a:srgbClr val="FFFF00"/>
                </a:highlight>
                <a:sym typeface="+mn-ea"/>
              </a:rPr>
              <a:t>，</a:t>
            </a:r>
            <a:r>
              <a:rPr lang="zh-CN" altLang="en-US">
                <a:highlight>
                  <a:srgbClr val="FFFF00"/>
                </a:highlight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所羅門王的財富</a:t>
            </a:r>
            <a:r>
              <a:rPr lang="en-US" altLang="zh-CN">
                <a:highlight>
                  <a:srgbClr val="FFFF00"/>
                </a:highlight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 </a:t>
            </a:r>
            <a:r>
              <a:rPr lang="en-US" altLang="en-US">
                <a:highlight>
                  <a:srgbClr val="FFFF00"/>
                </a:highlight>
                <a:sym typeface="+mn-ea"/>
              </a:rPr>
              <a:t> v13-22</a:t>
            </a:r>
            <a:endParaRPr lang="en-US" altLang="zh-CN" sz="2800">
              <a:sym typeface="+mn-ea"/>
            </a:endParaRPr>
          </a:p>
          <a:p>
            <a:pPr marL="0" indent="457200">
              <a:buNone/>
            </a:pPr>
            <a:r>
              <a:rPr lang="en-US" altLang="en-US"/>
              <a:t></a:t>
            </a:r>
            <a:r>
              <a:rPr lang="zh-CN" altLang="en-US"/>
              <a:t>所罗门的「宝座有六层台阶」（</a:t>
            </a:r>
            <a:r>
              <a:rPr lang="en-US" altLang="en-US"/>
              <a:t>19</a:t>
            </a:r>
            <a:r>
              <a:rPr lang="zh-CN" altLang="en-US"/>
              <a:t>节），把自己高高举起，用豪华的宝座来显示他的荣耀。</a:t>
            </a:r>
            <a:endParaRPr lang="zh-CN" altLang="en-US"/>
          </a:p>
          <a:p>
            <a:pPr marL="0" indent="457200">
              <a:buNone/>
            </a:pPr>
            <a:r>
              <a:rPr lang="en-US" altLang="en-US"/>
              <a:t></a:t>
            </a:r>
            <a:r>
              <a:rPr lang="zh-CN" altLang="en-US"/>
              <a:t>所罗门外面升高、里面下落，虽然到了世上荣耀和富足的顶峰，但得到的却不是满足，而是「绝望」（传二</a:t>
            </a:r>
            <a:r>
              <a:rPr lang="en-US" altLang="en-US"/>
              <a:t>20</a:t>
            </a:r>
            <a:r>
              <a:rPr lang="zh-CN" altLang="en-US"/>
              <a:t>），在神面前也变得一无所有（十一</a:t>
            </a:r>
            <a:r>
              <a:rPr lang="en-US" altLang="en-US"/>
              <a:t>9</a:t>
            </a:r>
            <a:r>
              <a:rPr lang="zh-CN" altLang="en-US"/>
              <a:t>）。因为「倚仗自己财物的，必跌倒」（箴言十一</a:t>
            </a:r>
            <a:r>
              <a:rPr lang="en-US" altLang="en-US"/>
              <a:t>28</a:t>
            </a:r>
            <a:r>
              <a:rPr lang="zh-CN" altLang="en-US"/>
              <a:t>），「必有万军耶和华降罚的一个日子，要临到骄傲狂妄的；一切自高的都必降为卑」（赛二</a:t>
            </a:r>
            <a:r>
              <a:rPr lang="en-US" altLang="en-US"/>
              <a:t>12</a:t>
            </a:r>
            <a:r>
              <a:rPr lang="zh-CN" altLang="en-US"/>
              <a:t>）。【圣经综合解读</a:t>
            </a:r>
            <a:r>
              <a:rPr lang="en-US" altLang="zh-CN"/>
              <a:t> </a:t>
            </a:r>
            <a:r>
              <a:rPr lang="zh-CN" altLang="en-US"/>
              <a:t>列王纪上第十章逐章注解</a:t>
            </a:r>
            <a:r>
              <a:rPr lang="zh-CN" altLang="en-US"/>
              <a:t>导读】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accent2"/>
                </a:solidFill>
                <a:sym typeface="+mn-ea"/>
              </a:rPr>
              <a:t>今日信息</a:t>
            </a:r>
            <a:r>
              <a:rPr lang="zh-CN" altLang="en-US">
                <a:sym typeface="+mn-ea"/>
              </a:rPr>
              <a:t>：</a:t>
            </a:r>
            <a:r>
              <a:rPr lang="en-US" altLang="en-US" sz="32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 </a:t>
            </a:r>
            <a:r>
              <a:rPr lang="zh-CN" altLang="en-US" sz="32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王上十章</a:t>
            </a:r>
            <a:r>
              <a:rPr lang="en-US" altLang="en-US" sz="32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 13-25</a:t>
            </a:r>
            <a:r>
              <a:rPr lang="zh-CN" altLang="en-US" sz="32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節</a:t>
            </a:r>
            <a:r>
              <a:rPr lang="en-US" altLang="en-US" sz="3200"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 </a:t>
            </a:r>
            <a:r>
              <a:rPr lang="zh-CN" altLang="en-US" sz="3200">
                <a:highlight>
                  <a:srgbClr val="FFFF00"/>
                </a:highlight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所羅門王的財富与名聲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highlight>
                  <a:srgbClr val="FFFF00"/>
                </a:highlight>
                <a:sym typeface="+mn-ea"/>
              </a:rPr>
              <a:t> 2.  </a:t>
            </a:r>
            <a:r>
              <a:rPr lang="zh-CN" altLang="en-US">
                <a:highlight>
                  <a:srgbClr val="FFFF00"/>
                </a:highlight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  <a:sym typeface="+mn-ea"/>
              </a:rPr>
              <a:t>所羅門王的名聲</a:t>
            </a:r>
            <a:r>
              <a:rPr lang="en-US" altLang="en-US">
                <a:highlight>
                  <a:srgbClr val="FFFF00"/>
                </a:highlight>
                <a:sym typeface="+mn-ea"/>
              </a:rPr>
              <a:t> v23-25</a:t>
            </a:r>
            <a:endParaRPr lang="en-US" altLang="en-US">
              <a:highlight>
                <a:srgbClr val="FFFF00"/>
              </a:highlight>
            </a:endParaRPr>
          </a:p>
          <a:p>
            <a:pPr marL="0" indent="457200">
              <a:buNone/>
            </a:pPr>
            <a:r>
              <a:rPr lang="zh-CN" altLang="en-US">
                <a:sym typeface="+mn-ea"/>
              </a:rPr>
              <a:t>所罗门作王的时期是以色列最富强的时期，万邦都</a:t>
            </a:r>
            <a:r>
              <a:rPr lang="zh-CN" altLang="en-US">
                <a:sym typeface="+mn-ea"/>
              </a:rPr>
              <a:t>因他的财宝与智慧，</a:t>
            </a:r>
            <a:r>
              <a:rPr lang="zh-CN" altLang="en-US">
                <a:sym typeface="+mn-ea"/>
              </a:rPr>
              <a:t>来朝见所罗门王。各地的王带着各式各样的贡物来，想听神赐给他智慧的言语。就连如今，所罗门的箴言，依旧是警世名言，</a:t>
            </a:r>
            <a:r>
              <a:rPr lang="zh-CN" altLang="en-US">
                <a:sym typeface="+mn-ea"/>
              </a:rPr>
              <a:t>带</a:t>
            </a:r>
            <a:r>
              <a:rPr lang="zh-CN" altLang="en-US">
                <a:sym typeface="+mn-ea"/>
              </a:rPr>
              <a:t>给</a:t>
            </a:r>
            <a:r>
              <a:rPr lang="zh-CN" altLang="en-US">
                <a:sym typeface="+mn-ea"/>
              </a:rPr>
              <a:t>世人智慧的提醒与</a:t>
            </a:r>
            <a:r>
              <a:rPr lang="zh-CN" altLang="en-US">
                <a:sym typeface="+mn-ea"/>
              </a:rPr>
              <a:t>帮助。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zh-CN" altLang="en-US" b="1">
                <a:highlight>
                  <a:srgbClr val="FFFF00"/>
                </a:highlight>
                <a:sym typeface="+mn-ea"/>
              </a:rPr>
              <a:t>金句：</a:t>
            </a:r>
            <a:endParaRPr lang="zh-CN" altLang="en-US"/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骄傲在败坏以先，狂心在跌倒之前。</a:t>
            </a:r>
            <a:endParaRPr lang="zh-CN" alt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（箴言</a:t>
            </a:r>
            <a:r>
              <a:rPr lang="en-US" altLang="zh-CN">
                <a:sym typeface="+mn-ea"/>
              </a:rPr>
              <a:t> 16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18</a:t>
            </a:r>
            <a:r>
              <a:rPr lang="zh-CN" altLang="en-US">
                <a:sym typeface="+mn-ea"/>
              </a:rPr>
              <a:t>）</a:t>
            </a:r>
            <a:endParaRPr lang="zh-CN" alt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ighlight>
                  <a:srgbClr val="FFFF00"/>
                </a:highlight>
                <a:sym typeface="+mn-ea"/>
              </a:rPr>
              <a:t>個人反思</a:t>
            </a:r>
            <a:r>
              <a:rPr lang="en-US" altLang="en-US">
                <a:highlight>
                  <a:srgbClr val="FFFF00"/>
                </a:highlight>
                <a:sym typeface="+mn-ea"/>
              </a:rPr>
              <a:t> &amp; </a:t>
            </a:r>
            <a:r>
              <a:rPr lang="zh-CN" altLang="en-US">
                <a:highlight>
                  <a:srgbClr val="FFFF00"/>
                </a:highlight>
                <a:sym typeface="+mn-ea"/>
              </a:rPr>
              <a:t>教養智慧</a:t>
            </a:r>
            <a:r>
              <a:rPr lang="en-US" altLang="en-US">
                <a:highlight>
                  <a:srgbClr val="FFFF00"/>
                </a:highlight>
                <a:sym typeface="+mn-ea"/>
              </a:rPr>
              <a:t> </a:t>
            </a:r>
            <a:r>
              <a:rPr lang="zh-CN" altLang="en-US">
                <a:sym typeface="+mn-ea"/>
              </a:rPr>
              <a:t>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72795"/>
            <a:ext cx="10972800" cy="5354955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個人反思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>
                <a:sym typeface="+mn-ea"/>
              </a:rPr>
              <a:t>：所罗门在当王之初，敬</a:t>
            </a:r>
            <a:r>
              <a:rPr lang="zh-CN" altLang="en-US"/>
              <a:t>爱耶和华，遵行他父亲</a:t>
            </a:r>
            <a:r>
              <a:rPr lang="zh-CN" altLang="en-US"/>
              <a:t>大卫的律例，</a:t>
            </a:r>
            <a:r>
              <a:rPr lang="zh-CN" altLang="en-US">
                <a:sym typeface="+mn-ea"/>
              </a:rPr>
              <a:t>谦卑的</a:t>
            </a:r>
            <a:r>
              <a:rPr lang="zh-CN" altLang="en-US">
                <a:sym typeface="+mn-ea"/>
              </a:rPr>
              <a:t>只向神求听讼的智慧，蒙神喜悦。除了赐给他智慧，同时也赐给他</a:t>
            </a:r>
            <a:r>
              <a:rPr lang="zh-CN" altLang="en-US"/>
              <a:t>所没有求的，就是富足，尊荣，使</a:t>
            </a:r>
            <a:r>
              <a:rPr lang="zh-CN" altLang="en-US"/>
              <a:t>他在世的日子，列王中没有一个能比的。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所罗门拥有的财富与名声，是因尊主道，而蒙主恩，</a:t>
            </a:r>
            <a:r>
              <a:rPr lang="zh-CN" altLang="en-US">
                <a:sym typeface="+mn-ea"/>
              </a:rPr>
              <a:t>应当心常存感恩</a:t>
            </a:r>
            <a:r>
              <a:rPr lang="zh-CN" altLang="en-US">
                <a:sym typeface="+mn-ea"/>
              </a:rPr>
              <a:t>这恩典之路。可惜所罗门的心非但没有如此，</a:t>
            </a:r>
            <a:r>
              <a:rPr lang="zh-CN" altLang="en-US">
                <a:sym typeface="+mn-ea"/>
              </a:rPr>
              <a:t>反而改变焦点在</a:t>
            </a:r>
            <a:r>
              <a:rPr lang="zh-CN" altLang="en-US">
                <a:sym typeface="+mn-ea"/>
              </a:rPr>
              <a:t>重视外在的</a:t>
            </a:r>
            <a:r>
              <a:rPr lang="zh-CN" altLang="en-US">
                <a:sym typeface="+mn-ea"/>
              </a:rPr>
              <a:t>富足</a:t>
            </a:r>
            <a:r>
              <a:rPr lang="zh-CN" altLang="en-US">
                <a:sym typeface="+mn-ea"/>
              </a:rPr>
              <a:t>与尊荣。</a:t>
            </a:r>
            <a:endParaRPr lang="zh-CN" altLang="en-US">
              <a:sym typeface="+mn-ea"/>
            </a:endParaRPr>
          </a:p>
          <a:p>
            <a:endParaRPr lang="zh-CN" altLang="en-US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教養智慧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>
                <a:sym typeface="+mn-ea"/>
              </a:rPr>
              <a:t>：教养儿女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培育他们的人格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价值观</a:t>
            </a:r>
            <a:r>
              <a:rPr lang="en-US" altLang="zh-CN">
                <a:sym typeface="+mn-ea"/>
              </a:rPr>
              <a:t>,</a:t>
            </a:r>
            <a:r>
              <a:rPr lang="zh-CN" altLang="en-US">
                <a:sym typeface="+mn-ea"/>
              </a:rPr>
              <a:t>不要因生活的</a:t>
            </a:r>
            <a:r>
              <a:rPr lang="zh-CN" altLang="en-US">
                <a:sym typeface="+mn-ea"/>
              </a:rPr>
              <a:t>改善，蒙主赐福，反而转移焦点在</a:t>
            </a:r>
            <a:r>
              <a:rPr lang="zh-CN" altLang="en-US">
                <a:sym typeface="+mn-ea"/>
              </a:rPr>
              <a:t>经营被祝福的事务</a:t>
            </a:r>
            <a:r>
              <a:rPr lang="zh-CN" altLang="en-US">
                <a:sym typeface="+mn-ea"/>
              </a:rPr>
              <a:t>上。</a:t>
            </a:r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1533</Words>
  <Application>WPS Presentation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SimSun</vt:lpstr>
      <vt:lpstr>Wingdings</vt:lpstr>
      <vt:lpstr>Microsoft YaHei</vt:lpstr>
      <vt:lpstr>Arial Unicode MS</vt:lpstr>
      <vt:lpstr>Calibri</vt:lpstr>
      <vt:lpstr>Orange Waves</vt:lpstr>
      <vt:lpstr>列王紀上 第章十13-25節</vt:lpstr>
      <vt:lpstr>內容綱要 【所羅門王的財富与名聲】 </vt:lpstr>
      <vt:lpstr>閲讀經文： 王上十章 13-25節 所羅門王的財富与名聲</vt:lpstr>
      <vt:lpstr>閲讀經文： 王上十章 13-25節 所羅門王的財富与名聲</vt:lpstr>
      <vt:lpstr>閲讀經文： 王上十章 13-25節 所羅門王的財富与名聲</vt:lpstr>
      <vt:lpstr>参考經文： 箴言 22：4；16：18 -- 所羅門王的箴言</vt:lpstr>
      <vt:lpstr>今日信息： 王上十章 13-25節 所羅門王的財富与名聲</vt:lpstr>
      <vt:lpstr>今日信息： 王上十章 13-25節 所羅門王的財富与名聲</vt:lpstr>
      <vt:lpstr>個人反思 &amp; 教養智慧 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列王紀上 第章九1-9節</dc:title>
  <dc:creator/>
  <cp:lastModifiedBy>Betty Lu</cp:lastModifiedBy>
  <cp:revision>14</cp:revision>
  <dcterms:created xsi:type="dcterms:W3CDTF">2024-12-20T03:15:00Z</dcterms:created>
  <dcterms:modified xsi:type="dcterms:W3CDTF">2024-12-25T14:17:44Z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45BBD41ED1B94F0F919AD1959715E0ED_13</vt:lpwstr>
  </property>
  <property fmtid="{D5CDD505-2E9C-101B-9397-08002B2CF9AE}" pid="3" name="KSOProductBuildVer">
    <vt:lpwstr>1033-12.2.0.19307</vt:lpwstr>
  </property>
</Properties>
</file>