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302" r:id="rId6"/>
    <p:sldId id="284" r:id="rId7"/>
    <p:sldId id="306" r:id="rId8"/>
    <p:sldId id="288" r:id="rId9"/>
    <p:sldId id="29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ym typeface="+mn-ea"/>
              </a:rPr>
              <a:t>列王紀上 第</a:t>
            </a:r>
            <a:r>
              <a:rPr lang="zh-CN" altLang="en-US" sz="4800" dirty="0">
                <a:sym typeface="+mn-ea"/>
              </a:rPr>
              <a:t>十一章</a:t>
            </a:r>
            <a:r>
              <a:rPr lang="en-US" altLang="zh-CN" sz="4800" dirty="0">
                <a:sym typeface="+mn-ea"/>
              </a:rPr>
              <a:t>1-8</a:t>
            </a:r>
            <a:r>
              <a:rPr lang="zh-CN" altLang="en-US" sz="4800" dirty="0">
                <a:sym typeface="+mn-ea"/>
              </a:rPr>
              <a:t>節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0205" y="3507740"/>
            <a:ext cx="6671945" cy="2392045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dirty="0">
                <a:sym typeface="+mn-ea"/>
              </a:rPr>
              <a:t>呂</a:t>
            </a:r>
            <a:r>
              <a:rPr lang="zh-CN" altLang="en-US" dirty="0">
                <a:sym typeface="+mn-ea"/>
              </a:rPr>
              <a:t>沈仁娣分享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12-26-2024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132205"/>
          </a:xfrm>
        </p:spPr>
        <p:txBody>
          <a:bodyPr/>
          <a:p>
            <a:r>
              <a:rPr lang="zh-CN" altLang="en-US">
                <a:sym typeface="+mn-ea"/>
              </a:rPr>
              <a:t>列王紀上第十一章註解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內容綱要</a:t>
            </a:r>
            <a:r>
              <a:rPr lang="en-US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【所羅門的背離和死亡】</a:t>
            </a:r>
            <a:r>
              <a:rPr lang="en-US" alt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22425"/>
            <a:ext cx="6504305" cy="4399280"/>
          </a:xfrm>
        </p:spPr>
        <p:txBody>
          <a:bodyPr/>
          <a:p>
            <a:pPr marL="175895" indent="-10795">
              <a:buNone/>
            </a:pPr>
            <a:r>
              <a:rPr lang="zh-CN" altLang="en-US" sz="2800">
                <a:highlight>
                  <a:srgbClr val="FFFF00"/>
                </a:highlight>
              </a:rPr>
              <a:t>一、所羅門受妃嬪誘惑敬拜偶像假神</a:t>
            </a:r>
            <a:r>
              <a:rPr lang="en-US" altLang="en-US" sz="2800">
                <a:highlight>
                  <a:srgbClr val="FFFF00"/>
                </a:highlight>
              </a:rPr>
              <a:t>(1~8</a:t>
            </a:r>
            <a:r>
              <a:rPr lang="zh-CN" altLang="en-US" sz="2800">
                <a:highlight>
                  <a:srgbClr val="FFFF00"/>
                </a:highlight>
              </a:rPr>
              <a:t>節</a:t>
            </a:r>
            <a:r>
              <a:rPr lang="en-US" altLang="en-US" sz="2800">
                <a:highlight>
                  <a:srgbClr val="FFFF00"/>
                </a:highlight>
              </a:rPr>
              <a:t>)</a:t>
            </a:r>
            <a:endParaRPr lang="en-US" altLang="en-US" sz="2800">
              <a:highlight>
                <a:srgbClr val="FFFF00"/>
              </a:highlight>
            </a:endParaRPr>
          </a:p>
          <a:p>
            <a:pPr marL="175895" indent="-10795">
              <a:buNone/>
            </a:pPr>
            <a:r>
              <a:rPr lang="zh-CN" altLang="en-US" sz="1600"/>
              <a:t>二、神斥責他並興起外部對手</a:t>
            </a:r>
            <a:r>
              <a:rPr lang="en-US" altLang="en-US" sz="1600"/>
              <a:t>(9~25</a:t>
            </a:r>
            <a:r>
              <a:rPr lang="zh-CN" altLang="en-US" sz="1600"/>
              <a:t>節</a:t>
            </a:r>
            <a:r>
              <a:rPr lang="en-US" altLang="en-US" sz="1600"/>
              <a:t>)</a:t>
            </a:r>
            <a:endParaRPr lang="en-US" altLang="en-US" sz="1600"/>
          </a:p>
          <a:p>
            <a:pPr marL="633095" lvl="1" indent="-10795">
              <a:buNone/>
            </a:pPr>
            <a:r>
              <a:rPr lang="en-US" altLang="en-US" sz="1600"/>
              <a:t>1.</a:t>
            </a:r>
            <a:r>
              <a:rPr lang="zh-CN" altLang="en-US" sz="1600"/>
              <a:t>神斥責所羅門</a:t>
            </a:r>
            <a:r>
              <a:rPr lang="en-US" altLang="en-US" sz="1600"/>
              <a:t>(9~13</a:t>
            </a:r>
            <a:r>
              <a:rPr lang="zh-CN" altLang="en-US" sz="1600"/>
              <a:t>節</a:t>
            </a:r>
            <a:r>
              <a:rPr lang="en-US" altLang="en-US" sz="1600"/>
              <a:t>)</a:t>
            </a:r>
            <a:endParaRPr lang="en-US" altLang="en-US" sz="1600"/>
          </a:p>
          <a:p>
            <a:pPr marL="633095" lvl="1" indent="-10795">
              <a:buNone/>
            </a:pPr>
            <a:r>
              <a:rPr lang="en-US" altLang="en-US" sz="1600"/>
              <a:t>2.</a:t>
            </a:r>
            <a:r>
              <a:rPr lang="zh-CN" altLang="en-US" sz="1600"/>
              <a:t>以東人哈達的興起</a:t>
            </a:r>
            <a:r>
              <a:rPr lang="en-US" altLang="en-US" sz="1600"/>
              <a:t>(14~22</a:t>
            </a:r>
            <a:r>
              <a:rPr lang="zh-CN" altLang="en-US" sz="1600"/>
              <a:t>節</a:t>
            </a:r>
            <a:r>
              <a:rPr lang="en-US" altLang="en-US" sz="1600"/>
              <a:t>)</a:t>
            </a:r>
            <a:endParaRPr lang="en-US" altLang="en-US" sz="1600"/>
          </a:p>
          <a:p>
            <a:pPr marL="633095" lvl="1" indent="-10795">
              <a:buNone/>
            </a:pPr>
            <a:r>
              <a:rPr lang="en-US" altLang="en-US" sz="1600"/>
              <a:t>3.</a:t>
            </a:r>
            <a:r>
              <a:rPr lang="zh-CN" altLang="en-US" sz="1600"/>
              <a:t>大馬色人利遜的興起</a:t>
            </a:r>
            <a:r>
              <a:rPr lang="en-US" altLang="en-US" sz="1600"/>
              <a:t>(23~25</a:t>
            </a:r>
            <a:r>
              <a:rPr lang="zh-CN" altLang="en-US" sz="1600"/>
              <a:t>節</a:t>
            </a:r>
            <a:r>
              <a:rPr lang="en-US" altLang="en-US" sz="1600"/>
              <a:t>)</a:t>
            </a:r>
            <a:endParaRPr lang="en-US" altLang="en-US" sz="1600"/>
          </a:p>
          <a:p>
            <a:pPr marL="175895" indent="-10795">
              <a:buNone/>
            </a:pPr>
            <a:r>
              <a:rPr lang="zh-CN" altLang="en-US" sz="1600"/>
              <a:t>三、神興起內部對手耶羅波安</a:t>
            </a:r>
            <a:r>
              <a:rPr lang="en-US" altLang="en-US" sz="1600"/>
              <a:t>(26~40</a:t>
            </a:r>
            <a:r>
              <a:rPr lang="zh-CN" altLang="en-US" sz="1600"/>
              <a:t>節</a:t>
            </a:r>
            <a:r>
              <a:rPr lang="en-US" altLang="en-US" sz="1600"/>
              <a:t>)</a:t>
            </a:r>
            <a:endParaRPr lang="en-US" altLang="en-US" sz="1600"/>
          </a:p>
          <a:p>
            <a:pPr marL="175895" indent="-10795">
              <a:buNone/>
            </a:pPr>
            <a:r>
              <a:rPr lang="zh-CN" altLang="en-US" sz="1600"/>
              <a:t>四、所羅門之死</a:t>
            </a:r>
            <a:r>
              <a:rPr lang="en-US" altLang="en-US" sz="1600"/>
              <a:t>(41~43</a:t>
            </a:r>
            <a:r>
              <a:rPr lang="zh-CN" altLang="en-US" sz="1600"/>
              <a:t>節</a:t>
            </a:r>
            <a:r>
              <a:rPr lang="en-US" altLang="en-US" sz="1600"/>
              <a:t>)</a:t>
            </a:r>
            <a:endParaRPr lang="en-US" altLang="en-US" sz="1600"/>
          </a:p>
          <a:p>
            <a:pPr marL="175895" indent="-10795" algn="r">
              <a:buNone/>
            </a:pPr>
            <a:r>
              <a:rPr lang="en-US" altLang="en-US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摘自（</a:t>
            </a:r>
            <a:r>
              <a:rPr lang="en-US" altLang="en-US" sz="2400">
                <a:sym typeface="+mn-ea"/>
              </a:rPr>
              <a:t> 11BT01  </a:t>
            </a:r>
            <a:r>
              <a:rPr lang="zh-CN" altLang="en-US" sz="2400">
                <a:sym typeface="+mn-ea"/>
              </a:rPr>
              <a:t>列王紀上註解（黃迦勒））</a:t>
            </a:r>
            <a:endParaRPr lang="zh-CN" altLang="en-US" sz="2400"/>
          </a:p>
          <a:p>
            <a:pPr marL="175895" indent="-10795">
              <a:buNone/>
            </a:pPr>
            <a:endParaRPr lang="en-US" altLang="en-US" sz="2400"/>
          </a:p>
          <a:p>
            <a:endParaRPr lang="en-US" altLang="en-US" sz="2400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74915" y="1622425"/>
            <a:ext cx="4489450" cy="40068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805420" y="5748655"/>
            <a:ext cx="3645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/>
              <a:t>http://www.faogyo.org.hk/bibleimages/11800378_499533333539671_6306167268778519537_n.jpg</a:t>
            </a: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閲讀經文</a:t>
            </a:r>
            <a:r>
              <a:rPr lang="zh-CN" altLang="en-US">
                <a:sym typeface="+mn-ea"/>
              </a:rPr>
              <a:t>：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王上十一章</a:t>
            </a:r>
            <a:r>
              <a:rPr lang="en-US" altLang="en-US" sz="2800">
                <a:sym typeface="+mn-ea"/>
              </a:rPr>
              <a:t> 1-8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節</a:t>
            </a:r>
            <a:r>
              <a:rPr lang="en-US" altLang="en-US" sz="2800">
                <a:sym typeface="+mn-ea"/>
              </a:rPr>
              <a:t> -- 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所羅門受妃嬪誘惑敬拜偶像假神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02335"/>
            <a:ext cx="10183495" cy="5740400"/>
          </a:xfrm>
        </p:spPr>
        <p:txBody>
          <a:bodyPr/>
          <a:p>
            <a:pPr marL="495300" indent="-495300">
              <a:buNone/>
            </a:pPr>
            <a:r>
              <a:rPr lang="en-US" altLang="en-US" sz="2800"/>
              <a:t>1.  </a:t>
            </a:r>
            <a:r>
              <a:rPr lang="zh-CN" altLang="en-US" sz="2800"/>
              <a:t>所羅門王在法老的女兒之外，又寵愛許多外邦女子，就是摩押女子、亞捫女子、以東女子、西頓女子、赫人女子。</a:t>
            </a:r>
            <a:endParaRPr lang="zh-CN" altLang="en-US" sz="2800"/>
          </a:p>
          <a:p>
            <a:pPr marL="495300" indent="-495300">
              <a:buNone/>
            </a:pPr>
            <a:r>
              <a:rPr lang="en-US" altLang="zh-CN" sz="2800"/>
              <a:t>2.  </a:t>
            </a:r>
            <a:r>
              <a:rPr lang="zh-CN" altLang="en-US" sz="2800"/>
              <a:t>論到這些國的人，耶和華曾曉諭以色列人說：你們不可與他們</a:t>
            </a:r>
            <a:r>
              <a:rPr lang="zh-CN" altLang="en-US" sz="2800">
                <a:solidFill>
                  <a:srgbClr val="00B050"/>
                </a:solidFill>
              </a:rPr>
              <a:t>往來相通</a:t>
            </a:r>
            <a:r>
              <a:rPr lang="zh-CN" altLang="en-US" sz="2800"/>
              <a:t>，因為他們必</a:t>
            </a:r>
            <a:r>
              <a:rPr lang="zh-CN" altLang="en-US" sz="2800">
                <a:solidFill>
                  <a:srgbClr val="00B050"/>
                </a:solidFill>
              </a:rPr>
              <a:t>誘惑你們的心</a:t>
            </a:r>
            <a:r>
              <a:rPr lang="zh-CN" altLang="en-US" sz="2800"/>
              <a:t>去隨從他們的神。所羅門卻戀愛這些女子。</a:t>
            </a:r>
            <a:endParaRPr lang="zh-CN" altLang="en-US" sz="2800"/>
          </a:p>
          <a:p>
            <a:pPr marL="495300" indent="-495300">
              <a:buNone/>
            </a:pPr>
            <a:r>
              <a:rPr lang="en-US" altLang="zh-CN" sz="2800"/>
              <a:t>3.  </a:t>
            </a:r>
            <a:r>
              <a:rPr lang="zh-CN" altLang="en-US" sz="2800"/>
              <a:t>所羅門有</a:t>
            </a:r>
            <a:r>
              <a:rPr lang="zh-CN" altLang="en-US" sz="2800">
                <a:solidFill>
                  <a:srgbClr val="00B050"/>
                </a:solidFill>
              </a:rPr>
              <a:t>妃</a:t>
            </a:r>
            <a:r>
              <a:rPr lang="zh-CN" altLang="en-US" sz="2800"/>
              <a:t>七百，都是</a:t>
            </a:r>
            <a:r>
              <a:rPr lang="zh-CN" altLang="en-US" sz="2800">
                <a:solidFill>
                  <a:srgbClr val="00B050"/>
                </a:solidFill>
              </a:rPr>
              <a:t>公主</a:t>
            </a:r>
            <a:r>
              <a:rPr lang="zh-CN" altLang="en-US" sz="2800"/>
              <a:t>；還有</a:t>
            </a:r>
            <a:r>
              <a:rPr lang="zh-CN" altLang="en-US" sz="2800">
                <a:solidFill>
                  <a:srgbClr val="00B050"/>
                </a:solidFill>
              </a:rPr>
              <a:t>嬪</a:t>
            </a:r>
            <a:r>
              <a:rPr lang="zh-CN" altLang="en-US" sz="2800"/>
              <a:t>三百。這些妃嬪誘惑他的心。</a:t>
            </a:r>
            <a:endParaRPr lang="zh-CN" altLang="en-US" sz="2800"/>
          </a:p>
          <a:p>
            <a:pPr marL="495300" indent="-495300">
              <a:buNone/>
            </a:pPr>
            <a:r>
              <a:rPr lang="en-US" altLang="zh-CN" sz="2800"/>
              <a:t>4.  </a:t>
            </a:r>
            <a:r>
              <a:rPr lang="zh-CN" altLang="en-US" sz="2800"/>
              <a:t>所羅門</a:t>
            </a:r>
            <a:r>
              <a:rPr lang="zh-CN" altLang="en-US" sz="2800">
                <a:solidFill>
                  <a:srgbClr val="00B050"/>
                </a:solidFill>
              </a:rPr>
              <a:t>年老的時候</a:t>
            </a:r>
            <a:r>
              <a:rPr lang="zh-CN" altLang="en-US" sz="2800"/>
              <a:t>，他的妃嬪誘惑他的心去</a:t>
            </a:r>
            <a:r>
              <a:rPr lang="zh-CN" altLang="en-US" sz="2800">
                <a:solidFill>
                  <a:srgbClr val="00B050"/>
                </a:solidFill>
              </a:rPr>
              <a:t>隨從別神</a:t>
            </a:r>
            <a:r>
              <a:rPr lang="zh-CN" altLang="en-US" sz="2800"/>
              <a:t>，不效法他父親大衛</a:t>
            </a:r>
            <a:r>
              <a:rPr lang="zh-CN" altLang="en-US" sz="2800">
                <a:solidFill>
                  <a:srgbClr val="00B050"/>
                </a:solidFill>
              </a:rPr>
              <a:t>誠誠實實</a:t>
            </a:r>
            <a:r>
              <a:rPr lang="zh-CN" altLang="en-US" sz="2800"/>
              <a:t>地順服耶和華</a:t>
            </a:r>
            <a:r>
              <a:rPr lang="en-US" altLang="en-US" sz="2800"/>
              <a:t>─</a:t>
            </a:r>
            <a:r>
              <a:rPr lang="zh-CN" altLang="en-US" sz="2800"/>
              <a:t>他的神。</a:t>
            </a:r>
            <a:endParaRPr lang="zh-CN" altLang="en-US" sz="2800"/>
          </a:p>
          <a:p>
            <a:pPr marL="0" indent="0" algn="r">
              <a:buNone/>
            </a:pPr>
            <a:r>
              <a:rPr lang="en-US" altLang="zh-CN" sz="1400"/>
              <a:t>(</a:t>
            </a:r>
            <a:r>
              <a:rPr lang="zh-CN" altLang="en-US" sz="1400"/>
              <a:t>經文摘自：</a:t>
            </a:r>
            <a:r>
              <a:rPr lang="en-US" altLang="zh-CN" sz="1400"/>
              <a:t> </a:t>
            </a:r>
            <a:r>
              <a:rPr lang="en-US" altLang="en-US" sz="1400"/>
              <a:t>https://springbible.fhl.net/Bible2/cgic201/read201.cgi?na=%A4%FD%A4W&amp;chap=11)</a:t>
            </a:r>
            <a:endParaRPr lang="en-US" altLang="en-US" sz="1400"/>
          </a:p>
          <a:p>
            <a:pPr marL="0" indent="0">
              <a:buNone/>
            </a:pPr>
            <a:endParaRPr lang="zh-CN" alt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3223260" y="6275070"/>
            <a:ext cx="69627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摘自： https://springbible.fhl.net/Bible2/cgic201/read201.cgi</a:t>
            </a:r>
            <a:endParaRPr lang="zh-CN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680720" y="5383530"/>
          <a:ext cx="1039241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410"/>
              </a:tblGrid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2.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『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往來相通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』特指通婚；『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誘惑你們的心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』意指心會偏離神。</a:t>
                      </a:r>
                      <a:endParaRPr lang="zh-CN" altLang="en-US">
                        <a:solidFill>
                          <a:schemeClr val="tx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3.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『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妃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』原文是「妻子」；『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公主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』指城邦王或貴族的女兒；『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嬪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』原文是「妾」。</a:t>
                      </a:r>
                      <a:r>
                        <a:rPr lang="en-US" altLang="en-US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 </a:t>
                      </a:r>
                      <a:endParaRPr lang="en-US" altLang="en-US">
                        <a:solidFill>
                          <a:schemeClr val="tx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4.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『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年老的時候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』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,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指作王的後半期，大約四十多至六十歲；</a:t>
                      </a:r>
                      <a:endParaRPr lang="zh-CN" altLang="en-US">
                        <a:solidFill>
                          <a:schemeClr val="tx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 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『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隨從別神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』即指敬拜偶像假神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;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「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誠誠實實地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」專心，全然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.</a:t>
                      </a:r>
                      <a:endParaRPr lang="en-US" altLang="zh-CN">
                        <a:solidFill>
                          <a:schemeClr val="tx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  <a:sym typeface="+mn-e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7585710" y="6336030"/>
            <a:ext cx="41833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400">
                <a:sym typeface="+mn-ea"/>
              </a:rPr>
              <a:t>(</a:t>
            </a:r>
            <a:r>
              <a:rPr lang="zh-CN" altLang="en-US" sz="1400">
                <a:sym typeface="+mn-ea"/>
              </a:rPr>
              <a:t>摘自（</a:t>
            </a:r>
            <a:r>
              <a:rPr lang="en-US" altLang="en-US" sz="1400">
                <a:sym typeface="+mn-ea"/>
              </a:rPr>
              <a:t> 11BT01  </a:t>
            </a:r>
            <a:r>
              <a:rPr lang="zh-CN" altLang="en-US" sz="1400">
                <a:sym typeface="+mn-ea"/>
              </a:rPr>
              <a:t>列王紀上註解（黃迦勒））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閲讀經文</a:t>
            </a:r>
            <a:r>
              <a:rPr lang="zh-CN" altLang="en-US">
                <a:sym typeface="+mn-ea"/>
              </a:rPr>
              <a:t>：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王上十一章</a:t>
            </a:r>
            <a:r>
              <a:rPr lang="en-US" altLang="en-US" sz="2800">
                <a:sym typeface="+mn-ea"/>
              </a:rPr>
              <a:t> 1-8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節</a:t>
            </a:r>
            <a:r>
              <a:rPr lang="en-US" altLang="en-US" sz="2800">
                <a:sym typeface="+mn-ea"/>
              </a:rPr>
              <a:t> -- 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所羅門受妃嬪誘惑敬拜偶像假神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66775"/>
            <a:ext cx="10702925" cy="5314315"/>
          </a:xfrm>
        </p:spPr>
        <p:txBody>
          <a:bodyPr/>
          <a:p>
            <a:pPr marL="567055" indent="-567055">
              <a:buNone/>
            </a:pPr>
            <a:r>
              <a:rPr lang="en-US" altLang="zh-CN" sz="2800"/>
              <a:t>5.   </a:t>
            </a:r>
            <a:r>
              <a:rPr lang="zh-CN" altLang="en-US" sz="2800"/>
              <a:t>因為所羅門隨從西頓人的女神</a:t>
            </a:r>
            <a:r>
              <a:rPr lang="zh-CN" altLang="en-US" sz="2800" b="1">
                <a:solidFill>
                  <a:srgbClr val="00B050"/>
                </a:solidFill>
              </a:rPr>
              <a:t>亞斯她錄</a:t>
            </a:r>
            <a:r>
              <a:rPr lang="zh-CN" altLang="en-US" sz="2800"/>
              <a:t>和亞捫人</a:t>
            </a:r>
            <a:r>
              <a:rPr lang="zh-CN" altLang="en-US" sz="2800" b="1">
                <a:solidFill>
                  <a:srgbClr val="00B050"/>
                </a:solidFill>
              </a:rPr>
              <a:t>可憎的神</a:t>
            </a:r>
            <a:r>
              <a:rPr lang="zh-CN" altLang="en-US" sz="2800" b="1">
                <a:solidFill>
                  <a:srgbClr val="00B050"/>
                </a:solidFill>
                <a:highlight>
                  <a:srgbClr val="FFFF00"/>
                </a:highlight>
              </a:rPr>
              <a:t>米勒公</a:t>
            </a:r>
            <a:r>
              <a:rPr lang="zh-CN" altLang="en-US" sz="2800">
                <a:solidFill>
                  <a:srgbClr val="00B050"/>
                </a:solidFill>
              </a:rPr>
              <a:t>。</a:t>
            </a:r>
            <a:endParaRPr lang="zh-CN" altLang="en-US" sz="2800">
              <a:solidFill>
                <a:srgbClr val="00B050"/>
              </a:solidFill>
            </a:endParaRPr>
          </a:p>
          <a:p>
            <a:pPr marL="567055" indent="-567055">
              <a:buNone/>
            </a:pPr>
            <a:r>
              <a:rPr lang="en-US" altLang="zh-CN" sz="2800"/>
              <a:t>6.   </a:t>
            </a:r>
            <a:r>
              <a:rPr lang="zh-CN" altLang="en-US" sz="2800"/>
              <a:t>所羅門行耶和華眼中看為惡的事，不效法他父親大衛專心順從耶和華。</a:t>
            </a:r>
            <a:endParaRPr lang="zh-CN" altLang="en-US" sz="2800"/>
          </a:p>
          <a:p>
            <a:pPr marL="567055" indent="-567055">
              <a:buNone/>
            </a:pPr>
            <a:r>
              <a:rPr lang="en-US" altLang="zh-CN" sz="2800"/>
              <a:t>7.   </a:t>
            </a:r>
            <a:r>
              <a:rPr lang="zh-CN" altLang="en-US" sz="2800"/>
              <a:t>所羅門為摩押可憎的神</a:t>
            </a:r>
            <a:r>
              <a:rPr lang="zh-CN" altLang="en-US" sz="2800" b="1">
                <a:solidFill>
                  <a:srgbClr val="00B050"/>
                </a:solidFill>
              </a:rPr>
              <a:t>基抹</a:t>
            </a:r>
            <a:r>
              <a:rPr lang="zh-CN" altLang="en-US" sz="2800"/>
              <a:t>和亞捫人可憎的神</a:t>
            </a:r>
            <a:r>
              <a:rPr lang="zh-CN" altLang="en-US" sz="2800" b="1">
                <a:solidFill>
                  <a:srgbClr val="00B050"/>
                </a:solidFill>
              </a:rPr>
              <a:t>摩洛</a:t>
            </a:r>
            <a:r>
              <a:rPr lang="zh-CN" altLang="en-US" sz="2800"/>
              <a:t>，在耶路撒冷對面的山上建築邱壇。</a:t>
            </a:r>
            <a:endParaRPr lang="zh-CN" altLang="en-US" sz="2800"/>
          </a:p>
          <a:p>
            <a:pPr marL="567055" indent="-567055" algn="l">
              <a:buNone/>
            </a:pPr>
            <a:r>
              <a:rPr lang="en-US" altLang="zh-CN" sz="2800"/>
              <a:t>8.   </a:t>
            </a:r>
            <a:r>
              <a:rPr lang="zh-CN" altLang="en-US" sz="2800"/>
              <a:t>他為那些向自己的神燒香獻祭的外邦女子，就是他娶來的妃嬪也是這樣行。</a:t>
            </a:r>
            <a:r>
              <a:rPr lang="en-US" altLang="zh-CN" sz="1400">
                <a:sym typeface="+mn-ea"/>
              </a:rPr>
              <a:t>(</a:t>
            </a:r>
            <a:r>
              <a:rPr lang="zh-CN" altLang="en-US" sz="1400">
                <a:sym typeface="+mn-ea"/>
              </a:rPr>
              <a:t>經文摘自：</a:t>
            </a:r>
            <a:r>
              <a:rPr lang="en-US" altLang="zh-CN" sz="1400">
                <a:sym typeface="+mn-ea"/>
              </a:rPr>
              <a:t> </a:t>
            </a:r>
            <a:r>
              <a:rPr lang="en-US" altLang="en-US" sz="1400">
                <a:sym typeface="+mn-ea"/>
              </a:rPr>
              <a:t>https://springbible.fhl.net/Bible2/cgic201/read201.cgi?na=%A4%FD%A4W&amp;chap=11)</a:t>
            </a:r>
            <a:endParaRPr lang="en-US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848995" y="5147310"/>
          <a:ext cx="1073340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3405"/>
              </a:tblGrid>
              <a:tr h="944880">
                <a:tc>
                  <a:txBody>
                    <a:bodyPr/>
                    <a:p>
                      <a:pPr marL="378460" indent="-378460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sym typeface="+mn-ea"/>
                        </a:rPr>
                        <a:t>5. 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sym typeface="+mn-ea"/>
                        </a:rPr>
                        <a:t>「亞斯他錄」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sym typeface="+mn-ea"/>
                        </a:rPr>
                        <a:t>星星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sym typeface="+mn-ea"/>
                        </a:rPr>
                        <a:t>,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sym typeface="+mn-ea"/>
                        </a:rPr>
                        <a:t>是巴力的妹妹</a:t>
                      </a:r>
                      <a:r>
                        <a:rPr lang="en-US" altLang="en-US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sym typeface="+mn-ea"/>
                        </a:rPr>
                        <a:t>參士二</a:t>
                      </a:r>
                      <a:r>
                        <a:rPr lang="en-US" altLang="en-US">
                          <a:solidFill>
                            <a:schemeClr val="tx1"/>
                          </a:solidFill>
                          <a:sym typeface="+mn-ea"/>
                        </a:rPr>
                        <a:t> 11)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sym typeface="+mn-ea"/>
                        </a:rPr>
                        <a:t>，主司愛情與生殖的女神；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sym typeface="+mn-ea"/>
                        </a:rPr>
                        <a:t>「米勒公」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sym typeface="+mn-ea"/>
                        </a:rPr>
                        <a:t>偉大的王</a:t>
                      </a:r>
                      <a:endParaRPr lang="zh-CN" altLang="en-US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378460" indent="-378460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sym typeface="+mn-ea"/>
                        </a:rPr>
                        <a:t> 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sym typeface="+mn-ea"/>
                        </a:rPr>
                        <a:t>『可憎的神米勒公』又名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  <a:sym typeface="+mn-ea"/>
                        </a:rPr>
                        <a:t>「摩洛」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sym typeface="+mn-ea"/>
                        </a:rPr>
                        <a:t>，是亞捫人的神，敬拜「摩洛」的儀式包括把嬰孩燒死獻祭</a:t>
                      </a:r>
                      <a:r>
                        <a:rPr lang="en-US" altLang="en-US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sym typeface="+mn-ea"/>
                        </a:rPr>
                        <a:t>參利十八</a:t>
                      </a:r>
                      <a:r>
                        <a:rPr lang="en-US" altLang="en-US">
                          <a:solidFill>
                            <a:schemeClr val="tx1"/>
                          </a:solidFill>
                          <a:sym typeface="+mn-ea"/>
                        </a:rPr>
                        <a:t> 21)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sym typeface="+mn-ea"/>
                        </a:rPr>
                        <a:t>，所以是說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  <a:sym typeface="+mn-ea"/>
                        </a:rPr>
                        <a:t>「可憎的神」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sym typeface="+mn-ea"/>
                        </a:rPr>
                        <a:t>。</a:t>
                      </a:r>
                      <a:r>
                        <a:rPr lang="en-US" altLang="en-US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endParaRPr lang="en-US" altLang="en-US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378460" indent="-378460"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  <a:sym typeface="+mn-ea"/>
                        </a:rPr>
                        <a:t>7.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sym typeface="+mn-ea"/>
                        </a:rPr>
                        <a:t>「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  <a:sym typeface="+mn-ea"/>
                        </a:rPr>
                        <a:t>基抹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sym typeface="+mn-ea"/>
                        </a:rPr>
                        <a:t>」鎮壓者</a:t>
                      </a:r>
                      <a:endParaRPr lang="zh-CN" altLang="en-US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7585710" y="6336030"/>
            <a:ext cx="41833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400">
                <a:sym typeface="+mn-ea"/>
              </a:rPr>
              <a:t>(</a:t>
            </a:r>
            <a:r>
              <a:rPr lang="zh-CN" altLang="en-US" sz="1400">
                <a:sym typeface="+mn-ea"/>
              </a:rPr>
              <a:t>摘自（</a:t>
            </a:r>
            <a:r>
              <a:rPr lang="en-US" altLang="en-US" sz="1400">
                <a:sym typeface="+mn-ea"/>
              </a:rPr>
              <a:t> 11BT01  </a:t>
            </a:r>
            <a:r>
              <a:rPr lang="zh-CN" altLang="en-US" sz="1400">
                <a:sym typeface="+mn-ea"/>
              </a:rPr>
              <a:t>列王紀上註解（黃迦勒））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780"/>
            <a:ext cx="10972800" cy="75565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</a:rPr>
              <a:t>今日信息</a:t>
            </a:r>
            <a:r>
              <a:rPr lang="zh-CN" altLang="en-US"/>
              <a:t>：</a:t>
            </a:r>
            <a:r>
              <a:rPr lang="zh-CN" altLang="en-US" sz="2800">
                <a:sym typeface="+mn-ea"/>
              </a:rPr>
              <a:t>（</a:t>
            </a:r>
            <a:r>
              <a:rPr lang="zh-CN" altLang="en-US" sz="2800">
                <a:sym typeface="+mn-ea"/>
              </a:rPr>
              <a:t>王上</a:t>
            </a:r>
            <a:r>
              <a:rPr lang="en-US" altLang="zh-CN" sz="2800">
                <a:sym typeface="+mn-ea"/>
              </a:rPr>
              <a:t>11</a:t>
            </a:r>
            <a:r>
              <a:rPr lang="zh-CN" altLang="en-US" sz="2800">
                <a:sym typeface="+mn-ea"/>
              </a:rPr>
              <a:t>：</a:t>
            </a:r>
            <a:r>
              <a:rPr lang="en-US" altLang="zh-CN" sz="2800">
                <a:sym typeface="+mn-ea"/>
              </a:rPr>
              <a:t>4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154430"/>
            <a:ext cx="10972800" cy="4871720"/>
          </a:xfrm>
        </p:spPr>
        <p:txBody>
          <a:bodyPr/>
          <a:p>
            <a:pPr marL="0" indent="0">
              <a:buNone/>
            </a:pPr>
            <a:r>
              <a:rPr lang="en-US" altLang="en-US">
                <a:solidFill>
                  <a:schemeClr val="tx2"/>
                </a:solidFill>
                <a:highlight>
                  <a:srgbClr val="FFFF00"/>
                </a:highlight>
                <a:sym typeface="+mn-ea"/>
              </a:rPr>
              <a:t>1. 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神立的婚姻制度是一夫一妻</a:t>
            </a:r>
            <a:r>
              <a:rPr lang="en-US" altLang="en-US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參創二</a:t>
            </a:r>
            <a:r>
              <a:rPr lang="en-US" altLang="en-US" sz="2400">
                <a:sym typeface="+mn-ea"/>
              </a:rPr>
              <a:t> 24)</a:t>
            </a:r>
            <a:r>
              <a:rPr lang="zh-CN" altLang="en-US" sz="2400">
                <a:sym typeface="+mn-ea"/>
              </a:rPr>
              <a:t>。但古代以色列人時常違背此制度</a:t>
            </a:r>
            <a:r>
              <a:rPr lang="en-US" altLang="en-US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參創二十九</a:t>
            </a:r>
            <a:r>
              <a:rPr lang="en-US" altLang="en-US" sz="2400">
                <a:sym typeface="+mn-ea"/>
              </a:rPr>
              <a:t> 28</a:t>
            </a:r>
            <a:r>
              <a:rPr lang="zh-CN" altLang="en-US" sz="2400">
                <a:sym typeface="+mn-ea"/>
              </a:rPr>
              <a:t>；代上三</a:t>
            </a:r>
            <a:r>
              <a:rPr lang="en-US" altLang="en-US" sz="2400">
                <a:sym typeface="+mn-ea"/>
              </a:rPr>
              <a:t> 9)</a:t>
            </a:r>
            <a:r>
              <a:rPr lang="zh-CN" altLang="en-US" sz="2400">
                <a:sym typeface="+mn-ea"/>
              </a:rPr>
              <a:t>，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sz="2400">
                <a:sym typeface="+mn-ea"/>
              </a:rPr>
              <a:t>2.  </a:t>
            </a:r>
            <a:r>
              <a:rPr sz="2400">
                <a:sym typeface="+mn-ea"/>
              </a:rPr>
              <a:t>「誠誠實實地順服」，原文是「用完全的心跟隨」。所羅門的問題不是不肯跟隨 神，而是不肯「用完全的心跟隨」神</a:t>
            </a:r>
            <a:r>
              <a:rPr lang="zh-CN" sz="2400">
                <a:sym typeface="+mn-ea"/>
              </a:rPr>
              <a:t>！！</a:t>
            </a:r>
            <a:r>
              <a:rPr sz="2400">
                <a:sym typeface="+mn-ea"/>
              </a:rPr>
              <a:t>起初是分了些心去愛別的事物，結果是心被誘惑去「隨從別神」 (4 節)，完全違背了神對王的要求：律法規定</a:t>
            </a:r>
            <a:r>
              <a:rPr lang="zh-CN" sz="2400">
                <a:sym typeface="+mn-ea"/>
              </a:rPr>
              <a:t>，</a:t>
            </a:r>
            <a:endParaRPr lang="zh-CN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</a:t>
            </a:r>
            <a:r>
              <a:rPr sz="2400">
                <a:sym typeface="+mn-ea"/>
              </a:rPr>
              <a:t>(1)</a:t>
            </a:r>
            <a:r>
              <a:rPr lang="en-US" sz="2400">
                <a:sym typeface="+mn-ea"/>
              </a:rPr>
              <a:t> </a:t>
            </a:r>
            <a:r>
              <a:rPr lang="zh-CN" sz="2400">
                <a:sym typeface="+mn-ea"/>
              </a:rPr>
              <a:t>王</a:t>
            </a:r>
            <a:r>
              <a:rPr sz="2400">
                <a:sym typeface="+mn-ea"/>
              </a:rPr>
              <a:t>「不可為自己加添馬匹，也不可使百姓回埃及去，」(申十七 16)，但所羅門</a:t>
            </a:r>
            <a:r>
              <a:rPr lang="zh-CN" sz="2400">
                <a:sym typeface="+mn-ea"/>
              </a:rPr>
              <a:t>都作了</a:t>
            </a:r>
            <a:r>
              <a:rPr sz="2400">
                <a:sym typeface="+mn-ea"/>
              </a:rPr>
              <a:t>(參王上十 26)；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</a:t>
            </a:r>
            <a:r>
              <a:rPr lang="en-US" sz="2400">
                <a:sym typeface="+mn-ea"/>
              </a:rPr>
              <a:t>   </a:t>
            </a:r>
            <a:r>
              <a:rPr sz="2400">
                <a:sym typeface="+mn-ea"/>
              </a:rPr>
              <a:t>(2)</a:t>
            </a:r>
            <a:r>
              <a:rPr lang="en-US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王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「也不可為自己多積金銀」(申十七 17)，所羅門</a:t>
            </a:r>
            <a:r>
              <a:rPr lang="zh-CN" sz="2400">
                <a:sym typeface="+mn-ea"/>
              </a:rPr>
              <a:t>作了</a:t>
            </a:r>
            <a:r>
              <a:rPr sz="2400">
                <a:sym typeface="+mn-ea"/>
              </a:rPr>
              <a:t>(王上十 27)；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</a:t>
            </a:r>
            <a:r>
              <a:rPr lang="en-US" sz="2400">
                <a:sym typeface="+mn-ea"/>
              </a:rPr>
              <a:t>   </a:t>
            </a:r>
            <a:r>
              <a:rPr sz="2400">
                <a:sym typeface="+mn-ea"/>
              </a:rPr>
              <a:t>(3)</a:t>
            </a:r>
            <a:r>
              <a:rPr lang="en-US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王</a:t>
            </a:r>
            <a:r>
              <a:rPr sz="2400">
                <a:sym typeface="+mn-ea"/>
              </a:rPr>
              <a:t>「不可為自己多立妃嬪」(申十七 17)，</a:t>
            </a:r>
            <a:r>
              <a:rPr lang="zh-CN" sz="2400">
                <a:sym typeface="+mn-ea"/>
              </a:rPr>
              <a:t>而</a:t>
            </a:r>
            <a:r>
              <a:rPr sz="2400">
                <a:sym typeface="+mn-ea"/>
              </a:rPr>
              <a:t>所羅門卻「有妃七百，都是公主；還有嬪三百」(3 節)。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</a:t>
            </a:r>
            <a:r>
              <a:rPr lang="en-US" sz="2400">
                <a:sym typeface="+mn-ea"/>
              </a:rPr>
              <a:t>       </a:t>
            </a:r>
            <a:r>
              <a:rPr sz="2400">
                <a:sym typeface="+mn-ea"/>
              </a:rPr>
              <a:t>「不…誠誠實實地」，</a:t>
            </a:r>
            <a:r>
              <a:rPr lang="zh-CN" sz="2400">
                <a:sym typeface="+mn-ea"/>
              </a:rPr>
              <a:t>所羅門</a:t>
            </a:r>
            <a:r>
              <a:rPr sz="2400">
                <a:sym typeface="+mn-ea"/>
              </a:rPr>
              <a:t>幼年時忠心正直</a:t>
            </a:r>
            <a:r>
              <a:rPr lang="zh-CN" sz="2400">
                <a:sym typeface="+mn-ea"/>
              </a:rPr>
              <a:t>，但</a:t>
            </a:r>
            <a:r>
              <a:rPr sz="2400">
                <a:sym typeface="+mn-ea"/>
              </a:rPr>
              <a:t>晚年卻</a:t>
            </a:r>
            <a:r>
              <a:rPr lang="zh-CN" sz="2400">
                <a:sym typeface="+mn-ea"/>
              </a:rPr>
              <a:t>放蕩成爲情欲的奴隸，何等可悲啊！</a:t>
            </a:r>
            <a:endParaRPr lang="zh-CN" sz="2400">
              <a:sym typeface="+mn-ea"/>
            </a:endParaRPr>
          </a:p>
          <a:p>
            <a:pPr marL="0" indent="0">
              <a:buNone/>
            </a:pPr>
            <a:endParaRPr lang="en-US" altLang="zh-CN" sz="2400"/>
          </a:p>
        </p:txBody>
      </p:sp>
      <p:sp>
        <p:nvSpPr>
          <p:cNvPr id="4" name="Text Box 3"/>
          <p:cNvSpPr txBox="1"/>
          <p:nvPr/>
        </p:nvSpPr>
        <p:spPr>
          <a:xfrm>
            <a:off x="7327900" y="5918835"/>
            <a:ext cx="41833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400">
                <a:sym typeface="+mn-ea"/>
              </a:rPr>
              <a:t>(</a:t>
            </a:r>
            <a:r>
              <a:rPr lang="zh-CN" altLang="en-US" sz="1400">
                <a:sym typeface="+mn-ea"/>
              </a:rPr>
              <a:t>整理自（</a:t>
            </a:r>
            <a:r>
              <a:rPr lang="en-US" altLang="en-US" sz="1400">
                <a:sym typeface="+mn-ea"/>
              </a:rPr>
              <a:t> 11BT01  </a:t>
            </a:r>
            <a:r>
              <a:rPr lang="zh-CN" altLang="en-US" sz="1400">
                <a:sym typeface="+mn-ea"/>
              </a:rPr>
              <a:t>列王紀上註解（黃迦勒））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506730"/>
            <a:ext cx="10972800" cy="5732145"/>
          </a:xfrm>
        </p:spPr>
        <p:txBody>
          <a:bodyPr/>
          <a:p>
            <a:pPr marL="363220" indent="-363220">
              <a:buNone/>
            </a:pPr>
            <a:r>
              <a:rPr lang="en-US" altLang="zh-CN" sz="2800">
                <a:sym typeface="+mn-ea"/>
              </a:rPr>
              <a:t>3.  </a:t>
            </a:r>
            <a:r>
              <a:rPr lang="zh-CN" sz="2800">
                <a:sym typeface="+mn-ea"/>
              </a:rPr>
              <a:t>聰明的所羅門當然知道要</a:t>
            </a:r>
            <a:r>
              <a:rPr sz="2800">
                <a:sym typeface="+mn-ea"/>
              </a:rPr>
              <a:t>除去虛無偶像</a:t>
            </a:r>
            <a:r>
              <a:rPr lang="zh-CN" sz="2800">
                <a:sym typeface="+mn-ea"/>
              </a:rPr>
              <a:t>，且當尊耶和華為大，與神合一。</a:t>
            </a:r>
            <a:r>
              <a:rPr sz="2800">
                <a:sym typeface="+mn-ea"/>
              </a:rPr>
              <a:t>但</a:t>
            </a:r>
            <a:r>
              <a:rPr lang="zh-CN" sz="2800">
                <a:sym typeface="+mn-ea"/>
              </a:rPr>
              <a:t>因著政治意圖，或個人的</a:t>
            </a:r>
            <a:r>
              <a:rPr lang="zh-CN" altLang="en-US" sz="2800">
                <a:sym typeface="+mn-ea"/>
              </a:rPr>
              <a:t>情慾，</a:t>
            </a:r>
            <a:r>
              <a:rPr lang="zh-CN" sz="2800">
                <a:sym typeface="+mn-ea"/>
              </a:rPr>
              <a:t>娶了外邦女子爲妻後，先是容讓容忍妻子</a:t>
            </a:r>
            <a:r>
              <a:rPr lang="zh-CN" sz="2800">
                <a:sym typeface="+mn-ea"/>
              </a:rPr>
              <a:t>拜偶像，最後自己也</a:t>
            </a:r>
            <a:r>
              <a:rPr sz="2800">
                <a:sym typeface="+mn-ea"/>
              </a:rPr>
              <a:t>身不由己地被</a:t>
            </a:r>
            <a:r>
              <a:rPr lang="zh-CN" sz="2800">
                <a:sym typeface="+mn-ea"/>
              </a:rPr>
              <a:t>陷入偶像崇拜中了。！</a:t>
            </a:r>
            <a:r>
              <a:rPr lang="zh-CN" altLang="en-US" sz="2800">
                <a:sym typeface="+mn-ea"/>
              </a:rPr>
              <a:t>所羅門在治國上能擔大任，但在妻妾引誘他拜偶像上，卻大大地失敗了。</a:t>
            </a:r>
            <a:r>
              <a:rPr sz="2800">
                <a:sym typeface="+mn-ea"/>
              </a:rPr>
              <a:t> 怎不令人受警戒呢？ </a:t>
            </a:r>
            <a:r>
              <a:rPr lang="en-US" altLang="en-US" sz="2800">
                <a:sym typeface="+mn-ea"/>
              </a:rPr>
              <a:t> </a:t>
            </a:r>
            <a:endParaRPr lang="en-US" altLang="en-US" sz="2800">
              <a:sym typeface="+mn-ea"/>
            </a:endParaRPr>
          </a:p>
          <a:p>
            <a:pPr marL="363220" indent="-363220">
              <a:buNone/>
            </a:pPr>
            <a:endParaRPr lang="zh-CN" altLang="en-US" sz="2800">
              <a:sym typeface="+mn-ea"/>
            </a:endParaRPr>
          </a:p>
          <a:p>
            <a:pPr marL="363220" indent="-363220">
              <a:buNone/>
            </a:pPr>
            <a:r>
              <a:rPr lang="en-US" altLang="zh-CN" sz="2800">
                <a:sym typeface="+mn-ea"/>
              </a:rPr>
              <a:t>4.  </a:t>
            </a:r>
            <a:r>
              <a:rPr lang="zh-CN" altLang="en-US" sz="2800">
                <a:sym typeface="+mn-ea"/>
              </a:rPr>
              <a:t>在交友、婚姻、或與人合夥作生意、發展事業等，若與不信者結合，我們也都易受伴侶、好友、同事的影響而妥協、隨波逐流，而日益偏離神，無法</a:t>
            </a:r>
            <a:r>
              <a:rPr lang="en-US" altLang="zh-CN" sz="2800">
                <a:sym typeface="+mn-ea"/>
              </a:rPr>
              <a:t>“</a:t>
            </a:r>
            <a:r>
              <a:rPr lang="zh-CN" altLang="en-US" sz="2800">
                <a:sym typeface="+mn-ea"/>
              </a:rPr>
              <a:t>用完全的心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去追隨神、活出神、屹立不搖了。</a:t>
            </a:r>
            <a:endParaRPr lang="zh-CN" altLang="en-US" sz="2800">
              <a:sym typeface="+mn-ea"/>
            </a:endParaRPr>
          </a:p>
          <a:p>
            <a:pPr marL="363220" indent="-363220" algn="ctr">
              <a:buNone/>
            </a:pPr>
            <a:r>
              <a:rPr lang="zh-CN" altLang="en-US" sz="2800">
                <a:sym typeface="+mn-ea"/>
              </a:rPr>
              <a:t>求主保守帶領我們您我也當</a:t>
            </a:r>
            <a:r>
              <a:rPr sz="2800">
                <a:sym typeface="+mn-ea"/>
              </a:rPr>
              <a:t>應謹慎</a:t>
            </a:r>
            <a:r>
              <a:rPr lang="zh-CN" sz="2800">
                <a:sym typeface="+mn-ea"/>
              </a:rPr>
              <a:t>，我們有剛强也有軟弱之處，</a:t>
            </a:r>
            <a:endParaRPr lang="zh-CN" sz="2800">
              <a:sym typeface="+mn-ea"/>
            </a:endParaRPr>
          </a:p>
          <a:p>
            <a:pPr marL="363220" indent="-363220" algn="ctr">
              <a:buNone/>
            </a:pPr>
            <a:r>
              <a:rPr sz="2800">
                <a:sym typeface="+mn-ea"/>
              </a:rPr>
              <a:t>仇敵</a:t>
            </a:r>
            <a:r>
              <a:rPr lang="zh-CN" sz="2800">
                <a:sym typeface="+mn-ea"/>
              </a:rPr>
              <a:t>常</a:t>
            </a:r>
            <a:r>
              <a:rPr sz="2800">
                <a:sym typeface="+mn-ea"/>
              </a:rPr>
              <a:t>會乘虛而入，</a:t>
            </a:r>
            <a:r>
              <a:rPr lang="zh-CN" sz="2800">
                <a:sym typeface="+mn-ea"/>
              </a:rPr>
              <a:t>要小心</a:t>
            </a:r>
            <a:r>
              <a:rPr sz="2800">
                <a:sym typeface="+mn-ea"/>
              </a:rPr>
              <a:t>防範</a:t>
            </a:r>
            <a:r>
              <a:rPr lang="zh-CN" sz="2800">
                <a:sym typeface="+mn-ea"/>
              </a:rPr>
              <a:t>啊！</a:t>
            </a:r>
            <a:endParaRPr sz="28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7857490" y="6346190"/>
            <a:ext cx="41833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400">
                <a:sym typeface="+mn-ea"/>
              </a:rPr>
              <a:t>(</a:t>
            </a:r>
            <a:r>
              <a:rPr lang="zh-CN" altLang="en-US" sz="1400">
                <a:sym typeface="+mn-ea"/>
              </a:rPr>
              <a:t>整理自（</a:t>
            </a:r>
            <a:r>
              <a:rPr lang="en-US" altLang="en-US" sz="1400">
                <a:sym typeface="+mn-ea"/>
              </a:rPr>
              <a:t> 11BT01  </a:t>
            </a:r>
            <a:r>
              <a:rPr lang="zh-CN" altLang="en-US" sz="1400">
                <a:sym typeface="+mn-ea"/>
              </a:rPr>
              <a:t>列王紀上註解（黃迦勒））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個人反思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&amp; 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教養智慧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2795"/>
            <a:ext cx="10972800" cy="5354955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個人反思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：想想，我有什麽軟弱常在不經心、無意中，就觸犯跌倒了呢？是脾氣上？口欲上？眼目上？情欲上？財富上？權益上？還是其他。。。？請問：您如何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誠誠實實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”</a:t>
            </a:r>
            <a:r>
              <a:rPr lang="zh-CN" altLang="en-US">
                <a:sym typeface="+mn-ea"/>
              </a:rPr>
              <a:t>地順服神，</a:t>
            </a:r>
            <a:r>
              <a:rPr lang="zh-CN" altLang="en-US">
                <a:sym typeface="+mn-ea"/>
              </a:rPr>
              <a:t>有效地面對自己的軟弱呢？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教養智慧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：撫育您的兒女十來年了，深信，您知道他們的剛强與軟弱分別爲何？對</a:t>
            </a:r>
            <a:r>
              <a:rPr lang="zh-CN" altLang="en-US">
                <a:sym typeface="+mn-ea"/>
              </a:rPr>
              <a:t>嗎？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   </a:t>
            </a:r>
            <a:r>
              <a:rPr lang="zh-CN" altLang="en-US">
                <a:sym typeface="+mn-ea"/>
              </a:rPr>
              <a:t>但請問，您知道如何帶著恩典、接納、瞭解與同理心，</a:t>
            </a:r>
            <a:r>
              <a:rPr lang="zh-CN" altLang="en-US">
                <a:sym typeface="+mn-ea"/>
              </a:rPr>
              <a:t>持續地</a:t>
            </a:r>
            <a:r>
              <a:rPr lang="zh-CN" altLang="en-US">
                <a:sym typeface="+mn-ea"/>
              </a:rPr>
              <a:t>激勵、安慰、鼓舞他們學習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誠實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、切實、落實地迎對自己的軟弱、並發展神所賞賜</a:t>
            </a:r>
            <a:r>
              <a:rPr lang="zh-CN" altLang="en-US">
                <a:sym typeface="+mn-ea"/>
              </a:rPr>
              <a:t>的特質</a:t>
            </a:r>
            <a:r>
              <a:rPr lang="zh-CN" altLang="en-US">
                <a:sym typeface="+mn-ea"/>
              </a:rPr>
              <a:t>與特長</a:t>
            </a:r>
            <a:r>
              <a:rPr lang="zh-CN" altLang="en-US">
                <a:sym typeface="+mn-ea"/>
              </a:rPr>
              <a:t>嗎？</a:t>
            </a:r>
            <a:endParaRPr lang="zh-CN" altLang="en-US">
              <a:sym typeface="+mn-ea"/>
            </a:endParaRPr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推薦</a:t>
            </a:r>
            <a:r>
              <a:rPr lang="zh-CN"/>
              <a:t>聆聽：</a:t>
            </a:r>
            <a:endParaRPr lang="zh-CN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74700" y="1195070"/>
            <a:ext cx="5061585" cy="35331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58775" y="5025390"/>
            <a:ext cx="57029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圖片：</a:t>
            </a:r>
            <a:r>
              <a:rPr lang="en-US" altLang="en-US" sz="1400"/>
              <a:t>https://i.ytimg.com/vi/3O7RggPstu8/maxresdefault.jpg</a:t>
            </a:r>
            <a:endParaRPr lang="en-US" altLang="en-US" sz="1400"/>
          </a:p>
          <a:p>
            <a:r>
              <a:rPr lang="zh-CN" altLang="en-US" sz="1400"/>
              <a:t>推薦參閲信息：列王紀上</a:t>
            </a:r>
            <a:r>
              <a:rPr lang="en-US" altLang="en-US" sz="1400"/>
              <a:t>-</a:t>
            </a:r>
            <a:r>
              <a:rPr lang="zh-CN" altLang="en-US" sz="1400"/>
              <a:t>第</a:t>
            </a:r>
            <a:r>
              <a:rPr lang="en-US" altLang="en-US" sz="1400"/>
              <a:t>11</a:t>
            </a:r>
            <a:r>
              <a:rPr lang="zh-CN" altLang="en-US" sz="1400"/>
              <a:t>章</a:t>
            </a:r>
            <a:r>
              <a:rPr lang="en-US" altLang="en-US" sz="1400"/>
              <a:t>-</a:t>
            </a:r>
            <a:r>
              <a:rPr lang="zh-CN" altLang="en-US" sz="1400"/>
              <a:t>所羅門拜偶像，群敵四起【聖經之鑰】</a:t>
            </a:r>
            <a:endParaRPr lang="en-US" altLang="en-US" sz="1400"/>
          </a:p>
        </p:txBody>
      </p:sp>
      <p:sp>
        <p:nvSpPr>
          <p:cNvPr id="9" name="Text Box 8"/>
          <p:cNvSpPr txBox="1"/>
          <p:nvPr/>
        </p:nvSpPr>
        <p:spPr>
          <a:xfrm>
            <a:off x="6886575" y="1398905"/>
            <a:ext cx="469582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/>
              <a:t>https://www.youtube.com/watch?v=Eaz3kNKwSVo</a:t>
            </a:r>
            <a:endParaRPr lang="en-US" altLang="en-US" sz="2800"/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800"/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/>
              <a:t>我可以和非基督徒交往嗎</a:t>
            </a:r>
            <a:r>
              <a:rPr lang="en-US" altLang="en-US" sz="2800"/>
              <a:t>?</a:t>
            </a:r>
            <a:endParaRPr lang="en-US" altLang="en-US" sz="2800"/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/>
              <a:t>‖ </a:t>
            </a:r>
            <a:r>
              <a:rPr lang="zh-CN" altLang="en-US" sz="2800"/>
              <a:t>廖文華</a:t>
            </a:r>
            <a:r>
              <a:rPr lang="en-US" altLang="en-US" sz="2800"/>
              <a:t> </a:t>
            </a:r>
            <a:r>
              <a:rPr lang="zh-CN" altLang="en-US" sz="2800"/>
              <a:t>周巽正</a:t>
            </a:r>
            <a:endParaRPr lang="zh-CN" altLang="en-US" sz="2800"/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800"/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/>
              <a:t>4 years ago  #</a:t>
            </a:r>
            <a:r>
              <a:rPr lang="zh-CN" altLang="en-US" sz="2800"/>
              <a:t>共享觀點</a:t>
            </a:r>
            <a:r>
              <a:rPr lang="en-US" altLang="en-US" sz="2800"/>
              <a:t> #</a:t>
            </a:r>
            <a:r>
              <a:rPr lang="zh-CN" altLang="en-US" sz="2800"/>
              <a:t>廖文華</a:t>
            </a:r>
            <a:r>
              <a:rPr lang="en-US" altLang="en-US" sz="2800"/>
              <a:t> #</a:t>
            </a:r>
            <a:r>
              <a:rPr lang="zh-CN" altLang="en-US" sz="2800"/>
              <a:t>周巽正</a:t>
            </a:r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430" y="3429000"/>
            <a:ext cx="10500360" cy="2348230"/>
          </a:xfrm>
        </p:spPr>
        <p:txBody>
          <a:bodyPr/>
          <a:p>
            <a:pPr marL="0" indent="0" algn="ctr">
              <a:buNone/>
            </a:pPr>
            <a:r>
              <a:rPr lang="en-US" altLang="en-US"/>
              <a:t>https://www.youtube.com/watch?v=BbhG9eGXbc0</a:t>
            </a:r>
            <a:endParaRPr lang="en-US" altLang="en-US"/>
          </a:p>
          <a:p>
            <a:pPr marL="0" indent="0" algn="ctr">
              <a:buNone/>
            </a:pPr>
            <a:r>
              <a:rPr lang="zh-CN" altLang="en-US"/>
              <a:t>神啊求你鑒察我</a:t>
            </a:r>
            <a:r>
              <a:rPr lang="en-US" altLang="en-US"/>
              <a:t> (2020) - Man Li</a:t>
            </a:r>
            <a:endParaRPr lang="en-US" altLang="en-US"/>
          </a:p>
          <a:p>
            <a:pPr marL="0" indent="0" algn="ctr">
              <a:buNone/>
            </a:pPr>
            <a:r>
              <a:rPr lang="en-US" altLang="en-US"/>
              <a:t>10K views  4 years ago  #</a:t>
            </a:r>
            <a:r>
              <a:rPr lang="zh-CN" altLang="en-US"/>
              <a:t>詩篇</a:t>
            </a:r>
            <a:r>
              <a:rPr lang="en-US" altLang="en-US"/>
              <a:t> #</a:t>
            </a:r>
            <a:r>
              <a:rPr lang="zh-CN" altLang="en-US"/>
              <a:t>粵語詩歌</a:t>
            </a:r>
            <a:endParaRPr lang="zh-CN" altLang="en-US"/>
          </a:p>
          <a:p>
            <a:pPr marL="0" indent="0" algn="ctr">
              <a:buNone/>
            </a:pPr>
            <a:r>
              <a:rPr lang="zh-CN" altLang="en-US">
                <a:highlight>
                  <a:srgbClr val="FFFF00"/>
                </a:highlight>
              </a:rPr>
              <a:t>粵語詩歌</a:t>
            </a:r>
            <a:r>
              <a:rPr lang="en-US" altLang="en-US"/>
              <a:t> - </a:t>
            </a:r>
            <a:r>
              <a:rPr lang="zh-CN" altLang="en-US"/>
              <a:t>神啊求你鑒察我</a:t>
            </a:r>
            <a:r>
              <a:rPr lang="en-US" altLang="en-US"/>
              <a:t> (2020</a:t>
            </a:r>
            <a:endParaRPr lang="en-US" altLang="en-US"/>
          </a:p>
          <a:p>
            <a:pPr marL="0" indent="0" algn="ctr">
              <a:buNone/>
            </a:pP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19785" y="1109980"/>
            <a:ext cx="10174605" cy="2169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en-US" sz="3200"/>
              <a:t>https://www.youtube.com/watch?v=IWkqEPSGhhY</a:t>
            </a:r>
            <a:endParaRPr lang="en-US" altLang="en-US" sz="3200"/>
          </a:p>
          <a:p>
            <a:pPr algn="ctr"/>
            <a:r>
              <a:rPr lang="zh-CN" altLang="en-US" sz="3200"/>
              <a:t>新編</a:t>
            </a:r>
            <a:r>
              <a:rPr lang="en-US" altLang="en-US" sz="3200"/>
              <a:t>400</a:t>
            </a:r>
            <a:r>
              <a:rPr lang="zh-CN" altLang="en-US" sz="3200"/>
              <a:t>首</a:t>
            </a:r>
            <a:r>
              <a:rPr lang="en-US" altLang="en-US" sz="3200"/>
              <a:t>_416</a:t>
            </a:r>
            <a:r>
              <a:rPr lang="zh-CN" altLang="en-US" sz="3200"/>
              <a:t>神啊求祢鑒察我</a:t>
            </a:r>
            <a:endParaRPr lang="zh-CN" altLang="en-US" sz="3200"/>
          </a:p>
          <a:p>
            <a:pPr algn="ctr"/>
            <a:r>
              <a:rPr lang="en-US" altLang="en-US" sz="3200"/>
              <a:t>Jennifer Poon</a:t>
            </a:r>
            <a:endParaRPr lang="en-US" altLang="en-US" sz="320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18*93"/>
  <p:tag name="TABLE_ENDDRAG_RECT" val="48*429*818*93"/>
</p:tagLst>
</file>

<file path=ppt/tags/tag2.xml><?xml version="1.0" encoding="utf-8"?>
<p:tagLst xmlns:p="http://schemas.openxmlformats.org/presentationml/2006/main">
  <p:tag name="TABLE_ENDDRAG_ORIGIN_RECT" val="845*59"/>
  <p:tag name="TABLE_ENDDRAG_RECT" val="66*393*845*59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2587</Words>
  <Application>WPS Presentation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Calibri</vt:lpstr>
      <vt:lpstr>Orange Waves</vt:lpstr>
      <vt:lpstr>列王紀上 第十一章1-8節</vt:lpstr>
      <vt:lpstr>列王紀上第十一章註解 內容綱要 【所羅門的背離和死亡】 </vt:lpstr>
      <vt:lpstr>閲讀經文： 王上十一章 1-8節 -- 所羅門受妃嬪誘惑敬拜偶像假神</vt:lpstr>
      <vt:lpstr>閲讀經文： 王上十一章 1-8節 -- 所羅門受妃嬪誘惑敬拜偶像假神</vt:lpstr>
      <vt:lpstr>今日信息：（王上11：4）</vt:lpstr>
      <vt:lpstr>PowerPoint 演示文稿</vt:lpstr>
      <vt:lpstr>個人反思 &amp; 教養智慧 ：</vt:lpstr>
      <vt:lpstr>推薦聆聽：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列王紀上 第章九1-9節</dc:title>
  <dc:creator/>
  <cp:lastModifiedBy>Betty Lu</cp:lastModifiedBy>
  <cp:revision>19</cp:revision>
  <dcterms:created xsi:type="dcterms:W3CDTF">2024-12-20T03:15:00Z</dcterms:created>
  <dcterms:modified xsi:type="dcterms:W3CDTF">2024-12-26T14:13:34Z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2A60F6BA2DD64BFDA055988FDCC1AB31_13</vt:lpwstr>
  </property>
  <property fmtid="{D5CDD505-2E9C-101B-9397-08002B2CF9AE}" pid="3" name="KSOProductBuildVer">
    <vt:lpwstr>1033-12.2.0.19307</vt:lpwstr>
  </property>
</Properties>
</file>