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414" r:id="rId3"/>
    <p:sldId id="1451" r:id="rId4"/>
    <p:sldId id="1442" r:id="rId6"/>
    <p:sldId id="1441" r:id="rId7"/>
    <p:sldId id="1436" r:id="rId8"/>
    <p:sldId id="1443" r:id="rId9"/>
    <p:sldId id="1453" r:id="rId10"/>
    <p:sldId id="1458" r:id="rId11"/>
    <p:sldId id="1456" r:id="rId12"/>
    <p:sldId id="1457" r:id="rId13"/>
    <p:sldId id="14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lorypress.com/Devotional/BibleStudyGuide.asp?ID=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.xml"/><Relationship Id="rId2" Type="http://schemas.openxmlformats.org/officeDocument/2006/relationships/image" Target="../media/image5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glorypress.com/Devotional/BibleStudyGuide.asp?ID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7460" y="73660"/>
            <a:ext cx="5517515" cy="2423795"/>
          </a:xfrm>
        </p:spPr>
        <p:txBody>
          <a:bodyPr/>
          <a:lstStyle/>
          <a:p>
            <a:pPr algn="ctr"/>
            <a:r>
              <a:rPr lang="en-US" altLang="zh-CN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Exodus </a:t>
            </a:r>
            <a:r>
              <a:rPr lang="zh-CN" altLang="en-US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出埃及記</a:t>
            </a:r>
            <a:br>
              <a:rPr lang="zh-CN" altLang="en-US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CN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Intro &amp; Outline</a:t>
            </a:r>
            <a:br>
              <a:rPr lang="zh-CN" altLang="en-US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zh-CN" altLang="en-US" sz="46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簡介與大綱</a:t>
            </a:r>
            <a:endParaRPr lang="zh-CN" altLang="en-US" sz="4600" b="1" dirty="0">
              <a:solidFill>
                <a:srgbClr val="FF0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6750" y="4569460"/>
            <a:ext cx="4178935" cy="2220595"/>
          </a:xfrm>
          <a:scene3d>
            <a:camera prst="obliqueTopRight"/>
            <a:lightRig rig="threePt" dir="t"/>
          </a:scene3d>
        </p:spPr>
        <p:txBody>
          <a:bodyPr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zh-CN" altLang="en-US" sz="44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親子靈修</a:t>
            </a:r>
            <a:br>
              <a:rPr lang="zh-CN" altLang="en-US" sz="44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</a:br>
            <a:r>
              <a:rPr lang="zh-CN" altLang="en-US" sz="44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呂沈仁娣分享</a:t>
            </a:r>
            <a:endParaRPr lang="en-US" sz="44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en-US" sz="44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08-01-2025</a:t>
            </a:r>
            <a:endParaRPr lang="en-US" sz="44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76300" y="5723890"/>
            <a:ext cx="5036820" cy="577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/>
              <a:t>https://i.pinimg.com/originals/52/d4/32/52d4325b723752c14225092aaa6f6f73.jpg</a:t>
            </a:r>
            <a:endParaRPr lang="en-US" alt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04520" y="666115"/>
            <a:ext cx="562165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00050"/>
          </a:xfrm>
        </p:spPr>
        <p:txBody>
          <a:bodyPr/>
          <a:p>
            <a:pPr algn="ctr"/>
            <a:r>
              <a:rPr lang="zh-CN">
                <a:highlight>
                  <a:srgbClr val="FFFF00"/>
                </a:highlight>
                <a:sym typeface="+mn-ea"/>
              </a:rPr>
              <a:t>出埃及記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-</a:t>
            </a:r>
            <a:r>
              <a:rPr lang="zh-CN">
                <a:highlight>
                  <a:srgbClr val="FFFF00"/>
                </a:highlight>
                <a:sym typeface="+mn-ea"/>
              </a:rPr>
              <a:t>大綱簡介參考資料：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主要信息</a:t>
            </a:r>
            <a:endParaRPr lang="zh-CN" altLang="en-US"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202670" cy="5382260"/>
          </a:xfrm>
        </p:spPr>
        <p:txBody>
          <a:bodyPr/>
          <a:p>
            <a:pPr marL="0" indent="0">
              <a:buNone/>
            </a:pPr>
            <a:r>
              <a:rPr lang="en-US" altLang="en-US" sz="2800"/>
              <a:t>        </a:t>
            </a:r>
            <a:r>
              <a:rPr lang="zh-CN" altLang="en-US" sz="2800"/>
              <a:t>本書主要信息，顯然是在</a:t>
            </a:r>
            <a:r>
              <a:rPr lang="zh-CN" altLang="en-US" sz="2800">
                <a:solidFill>
                  <a:srgbClr val="FF0000"/>
                </a:solidFill>
              </a:rPr>
              <a:t>注重神的救贖，</a:t>
            </a:r>
            <a:r>
              <a:rPr lang="zh-CN" altLang="en-US" sz="2800"/>
              <a:t>因此聖經學者，多稱之為「救贖的書」，</a:t>
            </a:r>
            <a:r>
              <a:rPr lang="zh-CN" altLang="en-US" sz="2800">
                <a:solidFill>
                  <a:srgbClr val="FF0000"/>
                </a:solidFill>
              </a:rPr>
              <a:t>「救贖」二字乃為本書之題旨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en-US" altLang="zh-CN" sz="2800"/>
              <a:t>        </a:t>
            </a:r>
            <a:r>
              <a:rPr lang="zh-CN" altLang="en-US" sz="2800"/>
              <a:t>書中顯明了神的救贖計劃，是出於</a:t>
            </a:r>
            <a:r>
              <a:rPr lang="zh-CN" altLang="en-US" sz="2800">
                <a:highlight>
                  <a:srgbClr val="FFFF00"/>
                </a:highlight>
              </a:rPr>
              <a:t>神的恩典</a:t>
            </a:r>
            <a:r>
              <a:rPr lang="zh-CN" altLang="en-US" sz="2800"/>
              <a:t>（三</a:t>
            </a:r>
            <a:r>
              <a:rPr lang="en-US" altLang="en-US" sz="2800"/>
              <a:t>7</a:t>
            </a:r>
            <a:r>
              <a:rPr lang="zh-CN" altLang="en-US" sz="2800"/>
              <a:t>～</a:t>
            </a:r>
            <a:r>
              <a:rPr lang="en-US" altLang="en-US" sz="2800"/>
              <a:t>12</a:t>
            </a:r>
            <a:r>
              <a:rPr lang="zh-CN" altLang="en-US" sz="2800"/>
              <a:t>；參羅三</a:t>
            </a:r>
            <a:r>
              <a:rPr lang="en-US" altLang="en-US" sz="2800"/>
              <a:t>23</a:t>
            </a:r>
            <a:r>
              <a:rPr lang="zh-CN" altLang="en-US" sz="2800"/>
              <a:t>～</a:t>
            </a:r>
            <a:r>
              <a:rPr lang="en-US" altLang="en-US" sz="2800"/>
              <a:t>24</a:t>
            </a:r>
            <a:r>
              <a:rPr lang="zh-CN" altLang="en-US" sz="2800"/>
              <a:t>；弗二</a:t>
            </a:r>
            <a:r>
              <a:rPr lang="en-US" altLang="en-US" sz="2800"/>
              <a:t>8</a:t>
            </a:r>
            <a:r>
              <a:rPr lang="zh-CN" altLang="en-US" sz="2800"/>
              <a:t>），藉著一個</a:t>
            </a:r>
            <a:r>
              <a:rPr lang="zh-CN" altLang="en-US" sz="2800">
                <a:highlight>
                  <a:srgbClr val="FFFF00"/>
                </a:highlight>
              </a:rPr>
              <a:t>僕人摩西的順服</a:t>
            </a:r>
            <a:r>
              <a:rPr lang="zh-CN" altLang="en-US" sz="2800"/>
              <a:t>（三</a:t>
            </a:r>
            <a:r>
              <a:rPr lang="en-US" altLang="en-US" sz="2800"/>
              <a:t>10</a:t>
            </a:r>
            <a:r>
              <a:rPr lang="zh-CN" altLang="en-US" sz="2800"/>
              <a:t>～</a:t>
            </a:r>
            <a:r>
              <a:rPr lang="en-US" altLang="en-US" sz="2800"/>
              <a:t>12</a:t>
            </a:r>
            <a:r>
              <a:rPr lang="zh-CN" altLang="en-US" sz="2800"/>
              <a:t>；參民十二</a:t>
            </a:r>
            <a:r>
              <a:rPr lang="en-US" altLang="en-US" sz="2800"/>
              <a:t>3</a:t>
            </a:r>
            <a:r>
              <a:rPr lang="zh-CN" altLang="en-US" sz="2800"/>
              <a:t>～</a:t>
            </a:r>
            <a:r>
              <a:rPr lang="en-US" altLang="en-US" sz="2800"/>
              <a:t>7</a:t>
            </a:r>
            <a:r>
              <a:rPr lang="zh-CN" altLang="en-US" sz="2800"/>
              <a:t>；腓二</a:t>
            </a:r>
            <a:r>
              <a:rPr lang="en-US" altLang="en-US" sz="2800"/>
              <a:t>5</a:t>
            </a:r>
            <a:r>
              <a:rPr lang="zh-CN" altLang="en-US" sz="2800"/>
              <a:t>～</a:t>
            </a:r>
            <a:r>
              <a:rPr lang="en-US" altLang="en-US" sz="2800"/>
              <a:t>8</a:t>
            </a:r>
            <a:r>
              <a:rPr lang="zh-CN" altLang="en-US" sz="2800"/>
              <a:t>），依靠</a:t>
            </a:r>
            <a:r>
              <a:rPr lang="zh-CN" altLang="en-US" sz="2800">
                <a:highlight>
                  <a:srgbClr val="FFFF00"/>
                </a:highlight>
              </a:rPr>
              <a:t>羔羊寶血的功效</a:t>
            </a:r>
            <a:r>
              <a:rPr lang="zh-CN" altLang="en-US" sz="2800"/>
              <a:t>（參約一</a:t>
            </a:r>
            <a:r>
              <a:rPr lang="en-US" altLang="en-US" sz="2800"/>
              <a:t>29</a:t>
            </a:r>
            <a:r>
              <a:rPr lang="zh-CN" altLang="en-US" sz="2800"/>
              <a:t>；弗一</a:t>
            </a:r>
            <a:r>
              <a:rPr lang="en-US" altLang="en-US" sz="2800"/>
              <a:t>7</a:t>
            </a:r>
            <a:r>
              <a:rPr lang="zh-CN" altLang="en-US" sz="2800"/>
              <a:t>；彼前一</a:t>
            </a:r>
            <a:r>
              <a:rPr lang="en-US" altLang="en-US" sz="2800"/>
              <a:t>18</a:t>
            </a:r>
            <a:r>
              <a:rPr lang="zh-CN" altLang="en-US" sz="2800"/>
              <a:t>，</a:t>
            </a:r>
            <a:r>
              <a:rPr lang="en-US" altLang="en-US" sz="2800"/>
              <a:t>19</a:t>
            </a:r>
            <a:r>
              <a:rPr lang="zh-CN" altLang="en-US" sz="2800"/>
              <a:t>），藉著</a:t>
            </a:r>
            <a:r>
              <a:rPr lang="zh-CN" altLang="en-US" sz="2800">
                <a:highlight>
                  <a:srgbClr val="FFFF00"/>
                </a:highlight>
              </a:rPr>
              <a:t>神的大能</a:t>
            </a:r>
            <a:r>
              <a:rPr lang="zh-CN" altLang="en-US" sz="2800"/>
              <a:t>（六</a:t>
            </a:r>
            <a:r>
              <a:rPr lang="en-US" altLang="en-US" sz="2800"/>
              <a:t>6</a:t>
            </a:r>
            <a:r>
              <a:rPr lang="zh-CN" altLang="en-US" sz="2800"/>
              <a:t>；十三</a:t>
            </a:r>
            <a:r>
              <a:rPr lang="en-US" altLang="en-US" sz="2800"/>
              <a:t>14</a:t>
            </a:r>
            <a:r>
              <a:rPr lang="zh-CN" altLang="en-US" sz="2800"/>
              <a:t>；十四</a:t>
            </a:r>
            <a:r>
              <a:rPr lang="en-US" altLang="en-US" sz="2800"/>
              <a:t>13</a:t>
            </a:r>
            <a:r>
              <a:rPr lang="zh-CN" altLang="en-US" sz="2800"/>
              <a:t>～</a:t>
            </a:r>
            <a:r>
              <a:rPr lang="en-US" altLang="en-US" sz="2800"/>
              <a:t>14</a:t>
            </a:r>
            <a:r>
              <a:rPr lang="zh-CN" altLang="en-US" sz="2800"/>
              <a:t>；十五</a:t>
            </a:r>
            <a:r>
              <a:rPr lang="en-US" altLang="en-US" sz="2800"/>
              <a:t>6</a:t>
            </a:r>
            <a:r>
              <a:rPr lang="zh-CN" altLang="en-US" sz="2800"/>
              <a:t>，</a:t>
            </a:r>
            <a:r>
              <a:rPr lang="en-US" altLang="en-US" sz="2800"/>
              <a:t>15</a:t>
            </a:r>
            <a:r>
              <a:rPr lang="zh-CN" altLang="en-US" sz="2800"/>
              <a:t>，</a:t>
            </a:r>
            <a:r>
              <a:rPr lang="en-US" altLang="en-US" sz="2800"/>
              <a:t>16</a:t>
            </a:r>
            <a:r>
              <a:rPr lang="zh-CN" altLang="en-US" sz="2800"/>
              <a:t>；弗一</a:t>
            </a:r>
            <a:r>
              <a:rPr lang="en-US" altLang="en-US" sz="2800"/>
              <a:t>19</a:t>
            </a:r>
            <a:r>
              <a:rPr lang="zh-CN" altLang="en-US" sz="2800"/>
              <a:t>；三</a:t>
            </a:r>
            <a:r>
              <a:rPr lang="en-US" altLang="en-US" sz="2800"/>
              <a:t>20</a:t>
            </a:r>
            <a:r>
              <a:rPr lang="zh-CN" altLang="en-US" sz="2800"/>
              <a:t>）。</a:t>
            </a:r>
            <a:endParaRPr lang="zh-CN" altLang="en-US" sz="2800"/>
          </a:p>
          <a:p>
            <a:r>
              <a:rPr lang="zh-CN" altLang="en-US" sz="2800"/>
              <a:t> </a:t>
            </a:r>
            <a:r>
              <a:rPr lang="en-US" altLang="zh-CN" sz="2800"/>
              <a:t>        </a:t>
            </a:r>
            <a:r>
              <a:rPr lang="zh-CN" altLang="en-US" sz="2800"/>
              <a:t>除了救贖為本書主要信息之外，並論到</a:t>
            </a:r>
            <a:r>
              <a:rPr lang="zh-CN" altLang="en-US" sz="2800">
                <a:highlight>
                  <a:srgbClr val="FFFF00"/>
                </a:highlight>
              </a:rPr>
              <a:t>律法（廿～廿四章），會幕和祭司</a:t>
            </a:r>
            <a:r>
              <a:rPr lang="zh-CN" altLang="en-US" sz="2800"/>
              <a:t>之事（廿五～四十章），因為神的選民得蒙救贖以後，必要明白領受神的旨意，即行遵守神的誡命律例，與神親近交通，常常向祂敬拜，虔心敬意的事奉祂（卅九～四十章；參羅十二</a:t>
            </a:r>
            <a:r>
              <a:rPr lang="en-US" altLang="en-US" sz="2800"/>
              <a:t>1</a:t>
            </a:r>
            <a:r>
              <a:rPr lang="zh-CN" altLang="en-US" sz="2800"/>
              <a:t>～</a:t>
            </a:r>
            <a:r>
              <a:rPr lang="en-US" altLang="en-US" sz="2800"/>
              <a:t>2</a:t>
            </a:r>
            <a:r>
              <a:rPr lang="zh-CN" altLang="en-US" sz="2800"/>
              <a:t>）。</a:t>
            </a:r>
            <a:endParaRPr lang="zh-CN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2868295" y="590550"/>
            <a:ext cx="6878320" cy="58356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/>
            <a:r>
              <a:rPr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https://www.glorypress.com/Devotional/BibleStudyGuide.asp?ID=2</a:t>
            </a:r>
            <a:endParaRPr sz="1600" u="sng">
              <a:solidFill>
                <a:srgbClr val="0000FF"/>
              </a:solidFill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hlinkClick r:id="rId1"/>
            </a:endParaRPr>
          </a:p>
          <a:p>
            <a:pPr defTabSz="266700"/>
            <a:r>
              <a:rPr lang="zh-CN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出埃及記</a:t>
            </a:r>
            <a:r>
              <a:rPr lang="en-US" altLang="zh-CN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  </a:t>
            </a:r>
            <a:r>
              <a:rPr lang="en-US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(</a:t>
            </a:r>
            <a:r>
              <a:rPr lang="zh-CN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以下資料摘錄編輯自大光所出版之「新舊約聖經總論」</a:t>
            </a:r>
            <a:r>
              <a:rPr lang="en-US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)</a:t>
            </a:r>
            <a:endParaRPr lang="en-US" altLang="en-US" sz="1600" u="sng">
              <a:solidFill>
                <a:srgbClr val="0000FF"/>
              </a:solidFill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highlight>
                  <a:srgbClr val="FFFF00"/>
                </a:highlight>
              </a:rPr>
              <a:t>出埃及記錄</a:t>
            </a:r>
            <a:r>
              <a:rPr lang="en-US" altLang="zh-CN">
                <a:highlight>
                  <a:srgbClr val="FFFF00"/>
                </a:highlight>
              </a:rPr>
              <a:t>--</a:t>
            </a:r>
            <a:r>
              <a:rPr lang="zh-CN" altLang="en-US">
                <a:highlight>
                  <a:srgbClr val="FFFF00"/>
                </a:highlight>
              </a:rPr>
              <a:t>參考資料：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10683875" cy="5810250"/>
          </a:xfrm>
        </p:spPr>
        <p:txBody>
          <a:bodyPr/>
          <a:p>
            <a:pPr marL="755015" indent="-755015">
              <a:buNone/>
            </a:pPr>
            <a:r>
              <a:rPr lang="en-US" sz="2600"/>
              <a:t>1.    </a:t>
            </a:r>
            <a:r>
              <a:rPr lang="zh-CN" altLang="en-US" sz="2800"/>
              <a:t>出埃及記</a:t>
            </a:r>
            <a:r>
              <a:rPr lang="en-US" altLang="zh-CN" sz="2800"/>
              <a:t>-- </a:t>
            </a:r>
            <a:r>
              <a:rPr lang="en-US" altLang="en-US" sz="2800"/>
              <a:t>https://rcuv.hkbs.org.hk/RCUV1/EXO/0/</a:t>
            </a:r>
            <a:endParaRPr lang="en-US" altLang="en-US" sz="2800"/>
          </a:p>
          <a:p>
            <a:pPr marL="755015" indent="-755015">
              <a:buNone/>
            </a:pPr>
            <a:r>
              <a:rPr lang="en-US" altLang="en-US" sz="2800"/>
              <a:t>       (</a:t>
            </a:r>
            <a:r>
              <a:rPr lang="zh-CN" altLang="en-US" sz="2800"/>
              <a:t>香港聖經公會</a:t>
            </a:r>
            <a:r>
              <a:rPr lang="en-US" altLang="zh-CN" sz="2800"/>
              <a:t>/OnlineBible)</a:t>
            </a:r>
            <a:endParaRPr lang="en-US" altLang="en-US" sz="2800"/>
          </a:p>
          <a:p>
            <a:pPr marL="755015" indent="-755015">
              <a:buNone/>
            </a:pPr>
            <a:r>
              <a:rPr lang="en-US" altLang="en-US" sz="2800"/>
              <a:t>2.    </a:t>
            </a:r>
            <a:r>
              <a:rPr lang="zh-CN" altLang="en-US" sz="2800"/>
              <a:t>出埃及簡介</a:t>
            </a:r>
            <a:r>
              <a:rPr lang="en-US" altLang="zh-CN" sz="2800"/>
              <a:t>--</a:t>
            </a:r>
            <a:r>
              <a:rPr lang="en-US" altLang="en-US" sz="2800"/>
              <a:t>https://www.amchk.org/wp-content/uploads/2021/02/Exodus.pdf</a:t>
            </a:r>
            <a:r>
              <a:rPr lang="zh-CN" altLang="en-US" sz="2800"/>
              <a:t>，</a:t>
            </a:r>
            <a:r>
              <a:rPr lang="en-US" altLang="zh-CN" sz="2800"/>
              <a:t> </a:t>
            </a:r>
            <a:r>
              <a:rPr lang="zh-CN" altLang="en-US" sz="2800"/>
              <a:t>宣道會國語堂</a:t>
            </a:r>
            <a:endParaRPr lang="zh-CN" altLang="en-US" sz="2800"/>
          </a:p>
          <a:p>
            <a:pPr marL="755015" indent="-755015">
              <a:buNone/>
            </a:pPr>
            <a:r>
              <a:rPr lang="zh-CN" altLang="en-US" sz="2800"/>
              <a:t> </a:t>
            </a:r>
            <a:r>
              <a:rPr lang="en-US" altLang="zh-CN" sz="2800"/>
              <a:t>     --</a:t>
            </a:r>
            <a:r>
              <a:rPr lang="zh-CN" altLang="en-US" sz="2800"/>
              <a:t>資料取自《聖經和合本</a:t>
            </a:r>
            <a:r>
              <a:rPr lang="ja-JP" altLang="en-US" sz="2800"/>
              <a:t>・</a:t>
            </a:r>
            <a:r>
              <a:rPr lang="zh-CN" altLang="en-US" sz="2800"/>
              <a:t>靈修版》</a:t>
            </a:r>
            <a:r>
              <a:rPr lang="en-US" altLang="en-US" sz="2800"/>
              <a:t>— </a:t>
            </a:r>
            <a:r>
              <a:rPr lang="zh-CN" altLang="en-US" sz="2800"/>
              <a:t>漢語聖經協會出版，承蒙允准使用。</a:t>
            </a:r>
            <a:endParaRPr lang="zh-CN" altLang="en-US" sz="2800"/>
          </a:p>
          <a:p>
            <a:pPr marL="755015" indent="-755015">
              <a:buNone/>
            </a:pPr>
            <a:r>
              <a:rPr lang="en-US" altLang="zh-CN" sz="2800"/>
              <a:t>3.  </a:t>
            </a:r>
            <a:r>
              <a:rPr lang="zh-CN" altLang="en-US" sz="2800"/>
              <a:t>出埃及記</a:t>
            </a:r>
            <a:r>
              <a:rPr lang="en-US" altLang="zh-CN" sz="2800"/>
              <a:t> -- h</a:t>
            </a:r>
            <a:r>
              <a:rPr lang="en-US" altLang="en-US" sz="2800">
                <a:sym typeface="+mn-ea"/>
              </a:rPr>
              <a:t>ttps://www.glorypress.com/Devotional/BibleStudyGuide.asp?ID=2</a:t>
            </a:r>
            <a:endParaRPr lang="en-US" altLang="en-US" sz="2800">
              <a:sym typeface="+mn-ea"/>
            </a:endParaRPr>
          </a:p>
          <a:p>
            <a:pPr marL="755015" indent="-755015">
              <a:buNone/>
            </a:pPr>
            <a:r>
              <a:rPr lang="en-US" altLang="en-US" sz="2800"/>
              <a:t>      (</a:t>
            </a:r>
            <a:r>
              <a:rPr lang="zh-CN" altLang="en-US" sz="2800"/>
              <a:t>以下資料摘錄編輯自大光所出版之「新舊約聖經總論」</a:t>
            </a:r>
            <a:r>
              <a:rPr lang="en-US" altLang="en-US" sz="2800"/>
              <a:t>)</a:t>
            </a:r>
            <a:endParaRPr lang="en-US" altLang="en-US" sz="2800"/>
          </a:p>
          <a:p>
            <a:pPr marL="755015" indent="-755015">
              <a:buNone/>
            </a:pPr>
            <a:r>
              <a:rPr lang="en-US" altLang="en-US" sz="2800"/>
              <a:t>4.  </a:t>
            </a:r>
            <a:r>
              <a:rPr lang="zh-CN" altLang="en-US" sz="2800">
                <a:sym typeface="+mn-ea"/>
              </a:rPr>
              <a:t>出埃及記提要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/>
              <a:t>出埃及記註解</a:t>
            </a:r>
            <a:r>
              <a:rPr lang="en-US" altLang="en-US" sz="2800"/>
              <a:t>(</a:t>
            </a:r>
            <a:r>
              <a:rPr lang="zh-CN" altLang="en-US" sz="2800"/>
              <a:t>上冊</a:t>
            </a:r>
            <a:r>
              <a:rPr lang="en-US" altLang="en-US" sz="2800"/>
              <a:t>)(</a:t>
            </a:r>
            <a:r>
              <a:rPr lang="zh-CN" altLang="en-US" sz="2800"/>
              <a:t>黃迦勒</a:t>
            </a:r>
            <a:r>
              <a:rPr lang="en-US" altLang="en-US" sz="2800"/>
              <a:t>) </a:t>
            </a:r>
            <a:endParaRPr lang="en-US" altLang="en-US" sz="2800"/>
          </a:p>
          <a:p>
            <a:pPr marL="755015" indent="-755015">
              <a:buNone/>
            </a:pP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9081770" y="1243965"/>
            <a:ext cx="1667510" cy="401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82613"/>
          </a:xfrm>
        </p:spPr>
        <p:txBody>
          <a:bodyPr/>
          <a:p>
            <a:pPr algn="ctr"/>
            <a:r>
              <a:rPr lang="zh-CN" altLang="en-US"/>
              <a:t>出埃及記</a:t>
            </a:r>
            <a:r>
              <a:rPr lang="en-US" altLang="zh-CN"/>
              <a:t>--</a:t>
            </a:r>
            <a:r>
              <a:rPr lang="zh-CN" altLang="en-US"/>
              <a:t>簡介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475615" y="1165225"/>
          <a:ext cx="11378565" cy="526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55"/>
                <a:gridCol w="990981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要</a:t>
                      </a:r>
                      <a:r>
                        <a:rPr lang="en-US" altLang="en-US" sz="2400">
                          <a:sym typeface="+mn-ea"/>
                        </a:rPr>
                        <a:t> </a:t>
                      </a:r>
                      <a:r>
                        <a:rPr lang="zh-CN" altLang="en-US" sz="2400">
                          <a:sym typeface="+mn-ea"/>
                        </a:rPr>
                        <a:t>旨</a:t>
                      </a:r>
                      <a:r>
                        <a:rPr lang="en-US" altLang="en-US" sz="2400">
                          <a:sym typeface="+mn-ea"/>
                        </a:rPr>
                        <a:t> </a:t>
                      </a:r>
                      <a:endParaRPr lang="en-US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記載以色列人離開埃及並立國的事件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4933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作</a:t>
                      </a:r>
                      <a:r>
                        <a:rPr lang="en-US" altLang="en-US" sz="2200">
                          <a:sym typeface="+mn-ea"/>
                        </a:rPr>
                        <a:t> </a:t>
                      </a:r>
                      <a:r>
                        <a:rPr lang="zh-CN" altLang="en-US" sz="2200">
                          <a:sym typeface="+mn-ea"/>
                        </a:rPr>
                        <a:t>者</a:t>
                      </a:r>
                      <a:endParaRPr lang="zh-CN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200"/>
                        <a:t>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摩西</a:t>
                      </a:r>
                      <a:r>
                        <a:rPr lang="en-US" altLang="zh-CN" sz="220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zh-CN" altLang="en-US" sz="2200"/>
                        <a:t>（此書沒註明作者是誰，但猶太傳統和教會傳統認為是源自摩西。）</a:t>
                      </a:r>
                      <a:endParaRPr lang="en-US" altLang="en-US" sz="22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寫作時間</a:t>
                      </a:r>
                      <a:r>
                        <a:rPr lang="en-US" altLang="en-US" sz="2200">
                          <a:sym typeface="+mn-ea"/>
                        </a:rPr>
                        <a:t> </a:t>
                      </a:r>
                      <a:endParaRPr lang="en-US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公元前</a:t>
                      </a:r>
                      <a:r>
                        <a:rPr lang="en-US" altLang="en-US" sz="2200">
                          <a:highlight>
                            <a:srgbClr val="FFFF00"/>
                          </a:highlight>
                        </a:rPr>
                        <a:t> 1450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至</a:t>
                      </a:r>
                      <a:r>
                        <a:rPr lang="en-US" altLang="en-US" sz="2200">
                          <a:highlight>
                            <a:srgbClr val="FFFF00"/>
                          </a:highlight>
                        </a:rPr>
                        <a:t> 1410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年間</a:t>
                      </a:r>
                      <a:r>
                        <a:rPr lang="zh-CN" altLang="en-US" sz="2200"/>
                        <a:t>，約與創世記同期寫成。</a:t>
                      </a:r>
                      <a:endParaRPr lang="zh-CN" altLang="en-US" sz="22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寫作地方</a:t>
                      </a:r>
                      <a:r>
                        <a:rPr lang="en-US" altLang="en-US" sz="2200">
                          <a:sym typeface="+mn-ea"/>
                        </a:rPr>
                        <a:t> </a:t>
                      </a:r>
                      <a:endParaRPr lang="en-US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在以色列人飄流的曠野上，西奈半島的某處。</a:t>
                      </a:r>
                      <a:endParaRPr lang="zh-CN" altLang="en-US" sz="22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背</a:t>
                      </a:r>
                      <a:r>
                        <a:rPr lang="en-US" altLang="en-US" sz="2200">
                          <a:sym typeface="+mn-ea"/>
                        </a:rPr>
                        <a:t> </a:t>
                      </a:r>
                      <a:r>
                        <a:rPr lang="zh-CN" altLang="en-US" sz="2200">
                          <a:sym typeface="+mn-ea"/>
                        </a:rPr>
                        <a:t>景</a:t>
                      </a:r>
                      <a:endParaRPr lang="en-US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神的子民曾在埃及備受優待，後來卻淪為奴隸；</a:t>
                      </a:r>
                      <a:r>
                        <a:rPr lang="en-US" altLang="zh-CN" sz="2200">
                          <a:sym typeface="+mn-ea"/>
                        </a:rPr>
                        <a:t> </a:t>
                      </a:r>
                      <a:r>
                        <a:rPr lang="zh-CN" altLang="en-US" sz="2200">
                          <a:sym typeface="+mn-ea"/>
                        </a:rPr>
                        <a:t>摩西蒙神選召，率領神的子民脫離埃及。</a:t>
                      </a:r>
                      <a:endParaRPr lang="en-US" sz="2200">
                        <a:sym typeface="+mn-ea"/>
                      </a:endParaRPr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鑰</a:t>
                      </a:r>
                      <a:r>
                        <a:rPr lang="en-US" altLang="en-US" sz="2200"/>
                        <a:t> </a:t>
                      </a:r>
                      <a:r>
                        <a:rPr lang="zh-CN" altLang="en-US" sz="2200"/>
                        <a:t>節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耶和華說：「我的百姓</a:t>
                      </a:r>
                      <a:r>
                        <a:rPr lang="en-US" altLang="zh-CN" sz="2200"/>
                        <a:t>‘’</a:t>
                      </a:r>
                      <a:r>
                        <a:rPr lang="zh-CN" altLang="en-US" sz="2200"/>
                        <a:t>在埃及所受的困苦，我實在看見了；他們因受督工的轄制所發的哀聲，我也聽見了。我原知道他們的痛苦</a:t>
                      </a:r>
                      <a:r>
                        <a:rPr lang="en-US" altLang="en-US" sz="2200"/>
                        <a:t>…… </a:t>
                      </a:r>
                      <a:r>
                        <a:rPr lang="zh-CN" altLang="en-US" sz="2200"/>
                        <a:t>故此，我要打發你去見</a:t>
                      </a:r>
                      <a:endParaRPr lang="zh-CN" altLang="en-US" sz="2200"/>
                    </a:p>
                    <a:p>
                      <a:pPr>
                        <a:buNone/>
                      </a:pPr>
                      <a:r>
                        <a:rPr lang="zh-CN" altLang="en-US" sz="2200"/>
                        <a:t>法老，使你可以將我的百姓以色列人從埃及領出來。」（</a:t>
                      </a:r>
                      <a:r>
                        <a:rPr lang="en-US" altLang="en-US" sz="2200"/>
                        <a:t>3:7</a:t>
                      </a:r>
                      <a:r>
                        <a:rPr lang="zh-CN" altLang="en-US" sz="2200"/>
                        <a:t>，</a:t>
                      </a:r>
                      <a:r>
                        <a:rPr lang="en-US" altLang="en-US" sz="2200"/>
                        <a:t>10)</a:t>
                      </a:r>
                      <a:endParaRPr lang="en-US" altLang="en-US" sz="2200"/>
                    </a:p>
                  </a:txBody>
                  <a:tcPr/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主要人物</a:t>
                      </a:r>
                      <a:endParaRPr lang="zh-CN" altLang="en-US" sz="2200"/>
                    </a:p>
                  </a:txBody>
                  <a:tcPr/>
                </a:tc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有</a:t>
                      </a:r>
                      <a:r>
                        <a:rPr lang="zh-CN" altLang="en-US" sz="2200">
                          <a:sym typeface="+mn-ea"/>
                        </a:rPr>
                        <a:t>摩西、米利暗、法老、法老的女兒、葉忒羅、亞倫、約書亞、比撒列等；</a:t>
                      </a:r>
                      <a:endParaRPr lang="zh-CN" altLang="en-US" sz="2200"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主要地方</a:t>
                      </a:r>
                      <a:endParaRPr lang="zh-CN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埃及、歌珊、尼羅河、米甸、紅海、西奈半島、西奈山</a:t>
                      </a:r>
                      <a:endParaRPr lang="zh-CN" altLang="en-US" sz="2200"/>
                    </a:p>
                  </a:txBody>
                  <a:tcPr/>
                </a:tc>
              </a:tr>
              <a:tr h="7581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>
                          <a:sym typeface="+mn-ea"/>
                        </a:rPr>
                        <a:t>特</a:t>
                      </a:r>
                      <a:r>
                        <a:rPr lang="en-US" altLang="en-US" sz="2200">
                          <a:sym typeface="+mn-ea"/>
                        </a:rPr>
                        <a:t> </a:t>
                      </a:r>
                      <a:r>
                        <a:rPr lang="zh-CN" altLang="en-US" sz="2200">
                          <a:sym typeface="+mn-ea"/>
                        </a:rPr>
                        <a:t>色</a:t>
                      </a:r>
                      <a:endParaRPr lang="zh-CN" altLang="en-US" sz="2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200"/>
                        <a:t>此書記載了眾多神蹟，比舊約其他書卷都多；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  <a:sym typeface="+mn-ea"/>
                        </a:rPr>
                        <a:t>全書最重要的部分是第</a:t>
                      </a:r>
                      <a:r>
                        <a:rPr lang="en-US" altLang="en-US" sz="2200">
                          <a:highlight>
                            <a:srgbClr val="FFFF00"/>
                          </a:highlight>
                          <a:sym typeface="+mn-ea"/>
                        </a:rPr>
                        <a:t>20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  <a:sym typeface="+mn-ea"/>
                        </a:rPr>
                        <a:t>章</a:t>
                      </a:r>
                      <a:r>
                        <a:rPr lang="zh-CN" altLang="en-US" sz="2200">
                          <a:sym typeface="+mn-ea"/>
                        </a:rPr>
                        <a:t>，記載神頒佈十條誡命。</a:t>
                      </a:r>
                      <a:endParaRPr lang="zh-CN" altLang="en-US" sz="22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227580" y="773430"/>
            <a:ext cx="798385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000000"/>
                </a:solidFill>
                <a:latin typeface="PMingLiU"/>
                <a:ea typeface="PMingLiU"/>
              </a:rPr>
              <a:t>資料取自《聖經和合本・靈修版》— 漢語聖經協會出版，承蒙允准使用。</a:t>
            </a:r>
            <a:endParaRPr sz="1600" b="1">
              <a:solidFill>
                <a:srgbClr val="000000"/>
              </a:solidFill>
              <a:latin typeface="PMingLiU"/>
              <a:ea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85140"/>
          </a:xfrm>
        </p:spPr>
        <p:txBody>
          <a:bodyPr/>
          <a:p>
            <a:pPr algn="ctr"/>
            <a:r>
              <a:rPr lang="en-US" altLang="zh-CN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出埃及記</a:t>
            </a:r>
            <a:r>
              <a:rPr lang="en-US" altLang="en-US">
                <a:sym typeface="+mn-ea"/>
              </a:rPr>
              <a:t>  -- </a:t>
            </a:r>
            <a:r>
              <a:rPr lang="zh-CN" altLang="en-US" sz="3200">
                <a:sym typeface="+mn-ea"/>
              </a:rPr>
              <a:t>簡介</a:t>
            </a:r>
            <a:endParaRPr lang="zh-CN" alt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165"/>
            <a:ext cx="10972800" cy="5370195"/>
          </a:xfrm>
        </p:spPr>
        <p:txBody>
          <a:bodyPr/>
          <a:p>
            <a:pPr marL="0" indent="0">
              <a:buNone/>
            </a:pPr>
            <a:r>
              <a:rPr lang="en-US" altLang="zh-CN" sz="2600"/>
              <a:t> </a:t>
            </a:r>
            <a:r>
              <a:rPr lang="zh-CN" altLang="en-US" sz="2600"/>
              <a:t>《出埃及記》的名稱是從舊約希臘文譯本而來，意思是</a:t>
            </a:r>
            <a:r>
              <a:rPr lang="zh-CN" altLang="en-US" sz="2600">
                <a:solidFill>
                  <a:srgbClr val="FF0000"/>
                </a:solidFill>
              </a:rPr>
              <a:t>「出路」</a:t>
            </a:r>
            <a:r>
              <a:rPr lang="zh-CN" altLang="en-US" sz="2600"/>
              <a:t>，指以色列史上最重要的事件：</a:t>
            </a:r>
            <a:r>
              <a:rPr lang="zh-CN" altLang="en-US" sz="2600">
                <a:highlight>
                  <a:srgbClr val="FFFF00"/>
                </a:highlight>
              </a:rPr>
              <a:t>以色列人民的出路</a:t>
            </a:r>
            <a:r>
              <a:rPr lang="en-US" altLang="en-US" sz="2600">
                <a:highlight>
                  <a:srgbClr val="FFFF00"/>
                </a:highlight>
              </a:rPr>
              <a:t>─</a:t>
            </a:r>
            <a:r>
              <a:rPr lang="zh-CN" altLang="en-US" sz="2600">
                <a:highlight>
                  <a:srgbClr val="FFFF00"/>
                </a:highlight>
              </a:rPr>
              <a:t>擺脫了埃及的奴役。</a:t>
            </a:r>
            <a:endParaRPr lang="zh-CN" altLang="en-US" sz="2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600"/>
              <a:t>      </a:t>
            </a:r>
            <a:r>
              <a:rPr lang="zh-CN" altLang="en-US" sz="2600"/>
              <a:t>本書講述</a:t>
            </a:r>
            <a:r>
              <a:rPr lang="zh-CN" altLang="en-US" sz="2600">
                <a:highlight>
                  <a:srgbClr val="FFFF00"/>
                </a:highlight>
              </a:rPr>
              <a:t>以色列人離開埃及，並與神立約，成為屬於神的子民和祭司的國度</a:t>
            </a:r>
            <a:r>
              <a:rPr lang="zh-CN" altLang="en-US" sz="2600"/>
              <a:t>（</a:t>
            </a:r>
            <a:r>
              <a:rPr lang="en-US" altLang="en-US" sz="2600"/>
              <a:t>19</a:t>
            </a:r>
            <a:r>
              <a:rPr lang="zh-CN" altLang="en-US" sz="2600"/>
              <a:t>．</a:t>
            </a:r>
            <a:r>
              <a:rPr lang="en-US" altLang="en-US" sz="2600"/>
              <a:t>4—6</a:t>
            </a:r>
            <a:r>
              <a:rPr lang="zh-CN" altLang="en-US" sz="2600"/>
              <a:t>）。神在西奈山將</a:t>
            </a:r>
            <a:r>
              <a:rPr lang="zh-CN" altLang="en-US" sz="2600">
                <a:highlight>
                  <a:srgbClr val="FFFF00"/>
                </a:highlight>
              </a:rPr>
              <a:t>十誡</a:t>
            </a:r>
            <a:r>
              <a:rPr lang="zh-CN" altLang="en-US" sz="2600"/>
              <a:t>和其他</a:t>
            </a:r>
            <a:r>
              <a:rPr lang="zh-CN" altLang="en-US" sz="2600">
                <a:highlight>
                  <a:srgbClr val="FFFF00"/>
                </a:highlight>
              </a:rPr>
              <a:t>律法</a:t>
            </a:r>
            <a:r>
              <a:rPr lang="zh-CN" altLang="en-US" sz="2600"/>
              <a:t>傳給</a:t>
            </a:r>
            <a:r>
              <a:rPr lang="zh-CN" altLang="en-US" sz="2600">
                <a:highlight>
                  <a:srgbClr val="FFFF00"/>
                </a:highlight>
              </a:rPr>
              <a:t>摩西</a:t>
            </a:r>
            <a:r>
              <a:rPr lang="zh-CN" altLang="en-US" sz="2600"/>
              <a:t>，也吩咐以色列人製造約櫃，存放十誡的石版，並</a:t>
            </a:r>
            <a:r>
              <a:rPr lang="zh-CN" altLang="en-US" sz="2600"/>
              <a:t>建造會幕和安排敬拜等事。</a:t>
            </a:r>
            <a:endParaRPr lang="zh-CN" altLang="en-US" sz="2600"/>
          </a:p>
          <a:p>
            <a:pPr marL="0" indent="0">
              <a:buNone/>
            </a:pPr>
            <a:r>
              <a:rPr lang="zh-CN" altLang="en-US" sz="2600">
                <a:sym typeface="+mn-ea"/>
              </a:rPr>
              <a:t>本書可分為四部分：</a:t>
            </a:r>
            <a:endParaRPr lang="zh-CN" altLang="en-US" sz="26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</a:t>
            </a:r>
            <a:r>
              <a:rPr lang="en-US" altLang="zh-CN" sz="2000">
                <a:sym typeface="+mn-ea"/>
              </a:rPr>
              <a:t>    </a:t>
            </a:r>
            <a:r>
              <a:rPr lang="zh-CN" altLang="en-US" sz="2000">
                <a:sym typeface="+mn-ea"/>
              </a:rPr>
              <a:t>一．希伯來民族擺脫埃及的奴役。神通過施行「十災」打擊埃及，實現</a:t>
            </a:r>
            <a:r>
              <a:rPr lang="zh-CN" altLang="en-US" sz="2000">
                <a:sym typeface="+mn-ea"/>
              </a:rPr>
              <a:t>祂的拯救。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二．從埃及往西奈山去的旅程，途經紅海和曠野。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三．神在西奈山跟</a:t>
            </a:r>
            <a:r>
              <a:rPr lang="zh-CN" altLang="en-US" sz="2000">
                <a:sym typeface="+mn-ea"/>
              </a:rPr>
              <a:t>祂</a:t>
            </a:r>
            <a:r>
              <a:rPr lang="zh-CN" altLang="en-US" sz="2000">
                <a:sym typeface="+mn-ea"/>
              </a:rPr>
              <a:t>的子民立約，賜給他們道德、民事和宗教的法律。</a:t>
            </a:r>
            <a:endParaRPr lang="zh-CN" altLang="en-US" sz="2000"/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四．建造和裝置以色列人民崇拜的場所；訂立有關祭司的制度和崇拜的條例。</a:t>
            </a:r>
            <a:endParaRPr lang="zh-CN" altLang="en-US" sz="2000">
              <a:sym typeface="+mn-ea"/>
            </a:endParaRPr>
          </a:p>
          <a:p>
            <a:pPr marL="0" lvl="1" indent="457200">
              <a:buNone/>
            </a:pPr>
            <a:r>
              <a:rPr lang="zh-CN" altLang="en-US" sz="2600">
                <a:sym typeface="+mn-ea"/>
              </a:rPr>
              <a:t>本書描寫神在以色列民族中的奇妙作為：他選召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摩西</a:t>
            </a:r>
            <a:r>
              <a:rPr lang="zh-CN" altLang="en-US" sz="2600">
                <a:sym typeface="+mn-ea"/>
              </a:rPr>
              <a:t>率領他的子民離開埃及，使他們從奴役中得到釋放，又使他們成為一個國家，對前途充滿希望。</a:t>
            </a:r>
            <a:endParaRPr lang="zh-CN" altLang="en-US" sz="2600"/>
          </a:p>
          <a:p>
            <a:pPr marL="0" indent="0" algn="l">
              <a:buNone/>
            </a:pPr>
            <a:endParaRPr lang="zh-CN" altLang="en-US" sz="26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  <a:p>
            <a:pPr marL="0" indent="0">
              <a:buNone/>
            </a:pPr>
            <a:r>
              <a:rPr lang="zh-CN" altLang="en-US" sz="2200"/>
              <a:t>【</a:t>
            </a:r>
            <a:r>
              <a:rPr lang="en-US" altLang="zh-CN" sz="2200"/>
              <a:t>From</a:t>
            </a:r>
            <a:r>
              <a:rPr lang="zh-CN" altLang="en-US" sz="2200"/>
              <a:t>：</a:t>
            </a:r>
            <a:r>
              <a:rPr lang="en-US" altLang="en-US" sz="2200"/>
              <a:t>https://rcuv.hkbs.org.hk/RCUV1/EXO/0/  </a:t>
            </a:r>
            <a:r>
              <a:rPr lang="zh-CN" altLang="en-US" sz="2200"/>
              <a:t>（</a:t>
            </a:r>
            <a:r>
              <a:rPr lang="en-US" altLang="zh-CN" sz="2200"/>
              <a:t>Online Bible/</a:t>
            </a:r>
            <a:r>
              <a:rPr lang="zh-CN" altLang="en-US" sz="2200"/>
              <a:t>香港聖經公會）】</a:t>
            </a: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7820" y="102235"/>
            <a:ext cx="1464310" cy="5740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479405" y="102235"/>
            <a:ext cx="1228725" cy="6464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710" y="190500"/>
            <a:ext cx="5510530" cy="582930"/>
          </a:xfrm>
        </p:spPr>
        <p:txBody>
          <a:bodyPr/>
          <a:p>
            <a:pPr algn="ctr"/>
            <a:r>
              <a:rPr lang="zh-CN" altLang="en-US">
                <a:sym typeface="+mn-ea"/>
              </a:rPr>
              <a:t>大綱</a:t>
            </a:r>
            <a:r>
              <a:rPr lang="zh-CN" altLang="en-US">
                <a:sym typeface="+mn-ea"/>
              </a:rPr>
              <a:t>摘要</a:t>
            </a:r>
            <a:endParaRPr lang="zh-CN" altLang="en-US"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969645" y="94615"/>
            <a:ext cx="1656080" cy="5829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222105" y="34290"/>
            <a:ext cx="1830070" cy="77406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>
            <p:custDataLst>
              <p:tags r:id="rId3"/>
            </p:custDataLst>
          </p:nvPr>
        </p:nvGraphicFramePr>
        <p:xfrm>
          <a:off x="1139825" y="808355"/>
          <a:ext cx="9912350" cy="565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747395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3200"/>
                        <a:t>經文</a:t>
                      </a:r>
                      <a:endParaRPr lang="zh-CN" sz="32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/>
                        <a:t>                  </a:t>
                      </a:r>
                      <a:r>
                        <a:rPr lang="zh-CN" altLang="en-US" sz="3200"/>
                        <a:t>大綱</a:t>
                      </a:r>
                      <a:r>
                        <a:rPr lang="en-US" altLang="zh-CN" sz="3200"/>
                        <a:t> </a:t>
                      </a:r>
                      <a:endParaRPr lang="zh-CN" altLang="en-US" sz="3200"/>
                    </a:p>
                  </a:txBody>
                  <a:tcPr/>
                </a:tc>
              </a:tr>
              <a:tr h="184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一、</a:t>
                      </a:r>
                      <a:r>
                        <a:rPr lang="en-US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1:</a:t>
                      </a:r>
                      <a:r>
                        <a:rPr lang="en-US" altLang="zh-CN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1 -</a:t>
                      </a:r>
                      <a:r>
                        <a:rPr lang="en-US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13:16</a:t>
                      </a:r>
                      <a:endParaRPr lang="en-US" altLang="en-US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1. 1:1 -2:25</a:t>
                      </a:r>
                      <a:endParaRPr lang="en-US" altLang="en-US" sz="23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2. 3:1 -4:31</a:t>
                      </a:r>
                      <a:endParaRPr lang="en-US" altLang="en-US" sz="23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3. 5:1 -11:10</a:t>
                      </a:r>
                      <a:endParaRPr lang="en-US" altLang="en-US" sz="23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4. 12:1 -13:16</a:t>
                      </a:r>
                      <a:endParaRPr lang="zh-CN" altLang="en-US" sz="23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一．摩西帶領以色列人出埃及</a:t>
                      </a:r>
                      <a:endParaRPr lang="zh-CN" altLang="en-US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1. </a:t>
                      </a:r>
                      <a:r>
                        <a:rPr lang="zh-CN" altLang="en-US" sz="2300">
                          <a:sym typeface="+mn-ea"/>
                        </a:rPr>
                        <a:t>在埃及被奴役：以色列和摩西度過艱難時刻</a:t>
                      </a:r>
                      <a:endParaRPr lang="zh-CN" altLang="en-US" sz="2300"/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2. </a:t>
                      </a:r>
                      <a:r>
                        <a:rPr lang="zh-CN" altLang="en-US" sz="2300">
                          <a:sym typeface="+mn-ea"/>
                        </a:rPr>
                        <a:t>神揀選摩西</a:t>
                      </a:r>
                      <a:endParaRPr lang="zh-CN" altLang="en-US" sz="2300">
                        <a:sym typeface="+mn-ea"/>
                      </a:endParaRPr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3. </a:t>
                      </a:r>
                      <a:r>
                        <a:rPr lang="zh-CN" altLang="en-US" sz="2300">
                          <a:sym typeface="+mn-ea"/>
                        </a:rPr>
                        <a:t>以色列的神跟埃及王抗爭</a:t>
                      </a:r>
                      <a:endParaRPr lang="zh-CN" altLang="en-US" sz="2300"/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4. </a:t>
                      </a:r>
                      <a:r>
                        <a:rPr lang="zh-CN" altLang="en-US" sz="2300">
                          <a:sym typeface="+mn-ea"/>
                        </a:rPr>
                        <a:t>逾越節和出埃及</a:t>
                      </a:r>
                      <a:endParaRPr lang="en-US" altLang="en-US" sz="2300"/>
                    </a:p>
                  </a:txBody>
                  <a:tcPr/>
                </a:tc>
              </a:tr>
              <a:tr h="15119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二、</a:t>
                      </a:r>
                      <a:r>
                        <a:rPr lang="en-US" altLang="zh-CN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13:17 -18:27</a:t>
                      </a:r>
                      <a:endParaRPr lang="en-US" altLang="zh-CN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1. 13:17 -15:21</a:t>
                      </a:r>
                      <a:endParaRPr lang="en-US" altLang="zh-CN" sz="2300"/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2. 15:22 -17:7</a:t>
                      </a:r>
                      <a:endParaRPr lang="en-US" altLang="zh-CN" sz="2300"/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3. 17:8 -18:27</a:t>
                      </a:r>
                      <a:endParaRPr lang="zh-CN" altLang="en-US" sz="2300"/>
                    </a:p>
                  </a:txBody>
                  <a:tcPr/>
                </a:tc>
                <a:tc>
                  <a:txBody>
                    <a:bodyPr/>
                    <a:p>
                      <a:pPr marL="457200" lvl="1" indent="-406400"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二．摩西在曠野帶領百姓</a:t>
                      </a:r>
                      <a:endParaRPr lang="en-US" altLang="en-US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1. </a:t>
                      </a:r>
                      <a:r>
                        <a:rPr lang="zh-CN" altLang="en-US" sz="2300">
                          <a:sym typeface="+mn-ea"/>
                        </a:rPr>
                        <a:t>逃越紅海</a:t>
                      </a:r>
                      <a:endParaRPr lang="zh-CN" altLang="en-US" sz="2300">
                        <a:sym typeface="+mn-ea"/>
                      </a:endParaRPr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2. </a:t>
                      </a:r>
                      <a:r>
                        <a:rPr lang="zh-CN" altLang="en-US" sz="2300">
                          <a:sym typeface="+mn-ea"/>
                        </a:rPr>
                        <a:t>從紅海到西奈山：神供應水和食物</a:t>
                      </a:r>
                      <a:endParaRPr lang="zh-CN" altLang="en-US" sz="2300"/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3. </a:t>
                      </a:r>
                      <a:r>
                        <a:rPr lang="zh-CN" altLang="en-US" sz="2300">
                          <a:sym typeface="+mn-ea"/>
                        </a:rPr>
                        <a:t>戰爭勝利和選立審判官</a:t>
                      </a:r>
                      <a:endParaRPr lang="en-US" altLang="en-US" sz="2300"/>
                    </a:p>
                  </a:txBody>
                  <a:tcPr/>
                </a:tc>
              </a:tr>
              <a:tr h="1844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三、</a:t>
                      </a:r>
                      <a:r>
                        <a:rPr lang="en-US" altLang="zh-CN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19:1 -40:38</a:t>
                      </a:r>
                      <a:endParaRPr lang="en-US" altLang="zh-CN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1. 19:1 -24:18</a:t>
                      </a:r>
                      <a:endParaRPr lang="en-US" altLang="zh-CN" sz="2300"/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2. 25:1 -31:18</a:t>
                      </a:r>
                      <a:endParaRPr lang="en-US" altLang="zh-CN" sz="2300"/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3. 32:1 -33:23</a:t>
                      </a:r>
                      <a:endParaRPr lang="en-US" altLang="zh-CN" sz="2300"/>
                    </a:p>
                    <a:p>
                      <a:pPr>
                        <a:buNone/>
                      </a:pPr>
                      <a:r>
                        <a:rPr lang="en-US" altLang="zh-CN" sz="2300"/>
                        <a:t>4. 34:1 -40:38</a:t>
                      </a:r>
                      <a:endParaRPr lang="en-US" altLang="zh-CN" sz="2300"/>
                    </a:p>
                  </a:txBody>
                  <a:tcPr/>
                </a:tc>
                <a:tc>
                  <a:txBody>
                    <a:bodyPr/>
                    <a:p>
                      <a:pPr marL="457200" lvl="0" indent="-406400">
                        <a:buNone/>
                      </a:pPr>
                      <a:r>
                        <a:rPr lang="zh-CN" altLang="en-US" sz="23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三．摩西和百姓在西奈山</a:t>
                      </a:r>
                      <a:endParaRPr lang="zh-CN" altLang="en-US" sz="23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  <a:p>
                      <a:pPr marL="457200" lvl="0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1. </a:t>
                      </a:r>
                      <a:r>
                        <a:rPr lang="zh-CN" altLang="en-US" sz="2300">
                          <a:sym typeface="+mn-ea"/>
                        </a:rPr>
                        <a:t>神賜下律法和聖約給摩西</a:t>
                      </a:r>
                      <a:endParaRPr lang="zh-CN" altLang="en-US" sz="2300">
                        <a:sym typeface="+mn-ea"/>
                      </a:endParaRPr>
                    </a:p>
                    <a:p>
                      <a:pPr marL="457200" lvl="0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2. </a:t>
                      </a:r>
                      <a:r>
                        <a:rPr lang="zh-CN" altLang="en-US" sz="2300">
                          <a:sym typeface="+mn-ea"/>
                        </a:rPr>
                        <a:t>會幕和敬拜的條例</a:t>
                      </a:r>
                      <a:endParaRPr lang="zh-CN" altLang="en-US" sz="2300">
                        <a:sym typeface="+mn-ea"/>
                      </a:endParaRPr>
                    </a:p>
                    <a:p>
                      <a:pPr marL="457200" lvl="0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3. </a:t>
                      </a:r>
                      <a:r>
                        <a:rPr lang="zh-CN" altLang="en-US" sz="2300">
                          <a:sym typeface="+mn-ea"/>
                        </a:rPr>
                        <a:t>百姓背叛，但神滿有恩惠憐憫</a:t>
                      </a:r>
                      <a:endParaRPr lang="zh-CN" altLang="en-US" sz="2300"/>
                    </a:p>
                    <a:p>
                      <a:pPr marL="457200" lvl="1" indent="-406400">
                        <a:buNone/>
                      </a:pPr>
                      <a:r>
                        <a:rPr lang="en-US" altLang="en-US" sz="2300">
                          <a:sym typeface="+mn-ea"/>
                        </a:rPr>
                        <a:t>4. </a:t>
                      </a:r>
                      <a:r>
                        <a:rPr lang="zh-CN" altLang="en-US" sz="2300">
                          <a:sym typeface="+mn-ea"/>
                        </a:rPr>
                        <a:t>神的信實</a:t>
                      </a:r>
                      <a:endParaRPr lang="en-US" altLang="en-US" sz="23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8933815" y="5007610"/>
            <a:ext cx="3167380" cy="1699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None/>
            </a:pPr>
            <a:r>
              <a:rPr lang="zh-CN" altLang="en-US" sz="2200">
                <a:sym typeface="+mn-ea"/>
              </a:rPr>
              <a:t>【摘自：</a:t>
            </a:r>
            <a:r>
              <a:rPr lang="en-US" altLang="en-US">
                <a:sym typeface="+mn-ea"/>
              </a:rPr>
              <a:t>https://rcuv.hkbs.org.hk/RCUV1/EXO/0/  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（</a:t>
            </a:r>
            <a:r>
              <a:rPr lang="en-US" altLang="zh-CN" sz="2200">
                <a:sym typeface="+mn-ea"/>
              </a:rPr>
              <a:t>Online Bible/</a:t>
            </a:r>
            <a:r>
              <a:rPr lang="zh-CN" altLang="en-US" sz="2200">
                <a:sym typeface="+mn-ea"/>
              </a:rPr>
              <a:t>香港聖經公會）】</a:t>
            </a:r>
            <a:endParaRPr lang="zh-CN" altLang="en-US" sz="22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1280"/>
            <a:ext cx="10972800" cy="582613"/>
          </a:xfrm>
        </p:spPr>
        <p:txBody>
          <a:bodyPr/>
          <a:p>
            <a:pPr algn="ctr"/>
            <a:r>
              <a:rPr lang="zh-CN" altLang="en-US"/>
              <a:t>出埃及記</a:t>
            </a:r>
            <a:r>
              <a:rPr lang="en-US" altLang="zh-CN"/>
              <a:t>--</a:t>
            </a:r>
            <a:r>
              <a:rPr lang="zh-CN" altLang="en-US"/>
              <a:t>簡介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504190" y="1111250"/>
          <a:ext cx="1123061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0610"/>
              </a:tblGrid>
              <a:tr h="5791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3200"/>
                        <a:t>概説</a:t>
                      </a:r>
                      <a:r>
                        <a:rPr lang="en-US" altLang="zh-CN" sz="3200"/>
                        <a:t> </a:t>
                      </a:r>
                      <a:r>
                        <a:rPr lang="en-US" altLang="zh-CN" sz="3200"/>
                        <a:t>Overview</a:t>
                      </a:r>
                      <a:endParaRPr lang="en-US" altLang="zh-CN" sz="3200"/>
                    </a:p>
                  </a:txBody>
                  <a:tcPr/>
                </a:tc>
              </a:tr>
              <a:tr h="496824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/>
                        <a:t>    </a:t>
                      </a:r>
                      <a:r>
                        <a:rPr lang="zh-CN" altLang="en-US" sz="2200"/>
                        <a:t>「起來，走吧。」對於被奴役、陷於困境之中的人來說，這是一個令人振奮的召喚，令他們立即行動；然而，有些人聞令卻趑趄不前，寧可留在目前的困苦中，也不願到陌生的地方去。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放棄安全舒適的生活換取茫茫然的未來實不容易。</a:t>
                      </a:r>
                      <a:r>
                        <a:rPr lang="en-US" altLang="zh-CN" sz="220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但若是神的吩咐又如何呢？我們會遵命嗎？</a:t>
                      </a:r>
                      <a:endParaRPr lang="zh-CN" altLang="en-US" sz="2200">
                        <a:highlight>
                          <a:srgbClr val="FFFF00"/>
                        </a:highlight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2200"/>
                        <a:t>       </a:t>
                      </a:r>
                      <a:r>
                        <a:rPr lang="zh-CN" altLang="en-US" sz="2200"/>
                        <a:t>約瑟接父親一家到埃及後，又過了四百年。現在，亞伯拉罕嫡系子孫的人口超過二百萬。在埃及法老的眼中，這一班希伯來外族人，人數多得可怕；</a:t>
                      </a:r>
                      <a:r>
                        <a:rPr lang="en-US" altLang="zh-CN" sz="2200"/>
                        <a:t>.</a:t>
                      </a:r>
                      <a:r>
                        <a:rPr lang="zh-CN" altLang="en-US" sz="2200"/>
                        <a:t>。。。。。</a:t>
                      </a:r>
                      <a:endParaRPr lang="zh-CN" altLang="en-US" sz="2200"/>
                    </a:p>
                    <a:p>
                      <a:pPr algn="l">
                        <a:buNone/>
                      </a:pPr>
                      <a:r>
                        <a:rPr lang="en-US" altLang="zh-CN" sz="2200"/>
                        <a:t>       </a:t>
                      </a:r>
                      <a:r>
                        <a:rPr lang="zh-CN" altLang="en-US" sz="2200"/>
                        <a:t>一個希伯來族男孩</a:t>
                      </a:r>
                      <a:r>
                        <a:rPr lang="en-US" altLang="zh-CN" sz="2200"/>
                        <a:t>,</a:t>
                      </a:r>
                      <a:r>
                        <a:rPr lang="en-US" altLang="zh-CN" sz="2200"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摩西</a:t>
                      </a:r>
                      <a:r>
                        <a:rPr lang="zh-CN" altLang="en-US" sz="2200"/>
                        <a:t>成了法老的王子，後來卻流亡曠野。神在燒燃的荊棘叢中向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摩西</a:t>
                      </a:r>
                      <a:r>
                        <a:rPr lang="zh-CN" altLang="en-US" sz="2200"/>
                        <a:t>顯現，經過幾次交涉，他答應返埃及，領神的子民離開為奴之地。他去見法老，神通過他在埃及降下連番的災禍，法老幾次答允讓以色列人離去，卻又食言，最後以色列人終於掙脫捆綁，重獲自由。</a:t>
                      </a:r>
                      <a:endParaRPr lang="zh-CN" altLang="en-US" sz="2200"/>
                    </a:p>
                    <a:p>
                      <a:pPr algn="l">
                        <a:buNone/>
                      </a:pPr>
                      <a:r>
                        <a:rPr lang="zh-CN" altLang="en-US" sz="220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zh-CN" sz="2200">
                          <a:highlight>
                            <a:srgbClr val="FFFF00"/>
                          </a:highlight>
                        </a:rPr>
                        <a:t>       </a:t>
                      </a:r>
                      <a:r>
                        <a:rPr lang="zh-CN" altLang="en-US" sz="2200">
                          <a:highlight>
                            <a:srgbClr val="FFFF00"/>
                          </a:highlight>
                          <a:sym typeface="+mn-ea"/>
                        </a:rPr>
                        <a:t>但以色列人跟著雲柱火柱，在摩西後面，齊步離開埃及，走過紅海，進入曠野。雖然神不斷向百姓證明祂的大能與慈愛，但百姓仍抱怨，嚷著要回復在埃及時的光景。神供給他們身體上和靈性上的需要，給他們食物和敬拜祂的地方，也懲罰他們的不信與叛逆之罪。後來祂在西奈嚴肅地與摩西會面，頒下律法誡命，作為百姓的生活準則。</a:t>
                      </a:r>
                      <a:endParaRPr lang="zh-CN" altLang="en-US" sz="2200">
                        <a:highlight>
                          <a:srgbClr val="FFFF00"/>
                        </a:highlight>
                      </a:endParaRPr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998980" y="664210"/>
            <a:ext cx="798385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000000"/>
                </a:solidFill>
                <a:latin typeface="PMingLiU"/>
                <a:ea typeface="PMingLiU"/>
              </a:rPr>
              <a:t>資料取自《聖經和合本・靈修版》— 漢語聖經協會出版，承蒙允准使用。</a:t>
            </a:r>
            <a:endParaRPr sz="1600" b="1">
              <a:solidFill>
                <a:srgbClr val="000000"/>
              </a:solidFill>
              <a:latin typeface="PMingLiU"/>
              <a:ea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081385" cy="68643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個人反思</a:t>
            </a:r>
            <a:r>
              <a:rPr lang="en-US" altLang="zh-CN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&amp; </a:t>
            </a:r>
            <a:r>
              <a:rPr lang="zh-CN" altLang="en-US" b="1" dirty="0">
                <a:solidFill>
                  <a:srgbClr val="7030A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教養智慧</a:t>
            </a:r>
            <a:r>
              <a:rPr lang="en-US" altLang="zh-CN" b="1" dirty="0">
                <a:solidFill>
                  <a:srgbClr val="7030A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zh-CN" altLang="en-US" sz="2400" b="1" dirty="0">
              <a:solidFill>
                <a:schemeClr val="tx1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9600" y="686435"/>
            <a:ext cx="10972800" cy="5800090"/>
          </a:xfrm>
        </p:spPr>
        <p:txBody>
          <a:bodyPr/>
          <a:lstStyle/>
          <a:p>
            <a:pPr algn="l">
              <a:buNone/>
            </a:pPr>
            <a:r>
              <a:rPr lang="en-US" altLang="zh-CN" sz="2600">
                <a:sym typeface="+mn-ea"/>
              </a:rPr>
              <a:t>   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      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神引領摩西與以色列人，也要引領我們。祂是否像預備摩西那樣，在預備你去擔任某些任務呢？</a:t>
            </a:r>
            <a:r>
              <a:rPr lang="en-US" altLang="zh-CN" sz="2600">
                <a:highlight>
                  <a:srgbClr val="FFFF00"/>
                </a:highlight>
                <a:sym typeface="+mn-ea"/>
              </a:rPr>
              <a:t>   </a:t>
            </a:r>
            <a:r>
              <a:rPr lang="en-US" altLang="zh-CN" sz="2600">
                <a:sym typeface="+mn-ea"/>
              </a:rPr>
              <a:t> </a:t>
            </a:r>
            <a:r>
              <a:rPr lang="zh-CN" altLang="en-US" sz="2600">
                <a:sym typeface="+mn-ea"/>
              </a:rPr>
              <a:t>神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與您同在，您要</a:t>
            </a:r>
            <a:r>
              <a:rPr lang="zh-CN" altLang="en-US" sz="2600">
                <a:highlight>
                  <a:srgbClr val="FFFF00"/>
                </a:highlight>
                <a:sym typeface="+mn-ea"/>
              </a:rPr>
              <a:t>相信跟隨祂。祂</a:t>
            </a:r>
            <a:r>
              <a:rPr lang="zh-CN" altLang="en-US" sz="2600">
                <a:sym typeface="+mn-ea"/>
              </a:rPr>
              <a:t>是否正拯救您脫離了仇敵和試探呢？</a:t>
            </a:r>
            <a:r>
              <a:rPr lang="en-US" altLang="zh-CN" sz="2600">
                <a:sym typeface="+mn-ea"/>
              </a:rPr>
              <a:t>  </a:t>
            </a:r>
            <a:r>
              <a:rPr lang="zh-CN" altLang="en-US" sz="2600">
                <a:sym typeface="+mn-ea"/>
              </a:rPr>
              <a:t>信賴祂，照著祂所吩咐的去做吧！</a:t>
            </a:r>
            <a:endParaRPr lang="zh-CN" altLang="en-US" sz="2600">
              <a:sym typeface="+mn-ea"/>
            </a:endParaRPr>
          </a:p>
          <a:p>
            <a:pPr algn="l">
              <a:buNone/>
            </a:pPr>
            <a:endParaRPr lang="en-US" altLang="zh-CN" sz="26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633095" indent="-633095" algn="l">
              <a:buNone/>
            </a:pPr>
            <a:r>
              <a:rPr lang="zh-CN" altLang="en-US" b="1" dirty="0">
                <a:solidFill>
                  <a:srgbClr val="00B05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個人反思</a:t>
            </a:r>
            <a:r>
              <a:rPr lang="zh-CN" altLang="en-US" sz="2800" b="1" dirty="0">
                <a:solidFill>
                  <a:srgbClr val="00B05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信主至今，您與神的關係如何？您是否真實地敬拜</a:t>
            </a:r>
            <a:r>
              <a:rPr lang="zh-CN" altLang="en-US" sz="2800">
                <a:sym typeface="+mn-ea"/>
              </a:rPr>
              <a:t>祂？</a:t>
            </a:r>
            <a:endParaRPr lang="zh-CN" altLang="en-US" sz="2800">
              <a:sym typeface="+mn-ea"/>
            </a:endParaRPr>
          </a:p>
          <a:p>
            <a:pPr marL="357505" indent="-357505" algn="l">
              <a:buNone/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  </a:t>
            </a:r>
            <a:r>
              <a:rPr lang="zh-CN" altLang="en-US" sz="2800">
                <a:sym typeface="+mn-ea"/>
              </a:rPr>
              <a:t>在生活、家庭和教會之中，您是否用心地查驗、感受神的同在？</a:t>
            </a:r>
            <a:r>
              <a:rPr lang="en-US" altLang="zh-CN" sz="2800">
                <a:sym typeface="+mn-ea"/>
              </a:rPr>
              <a:t>      </a:t>
            </a:r>
            <a:r>
              <a:rPr lang="zh-CN" altLang="en-US" sz="2800">
                <a:sym typeface="+mn-ea"/>
              </a:rPr>
              <a:t>而出埃及記中，記載了各樣神引導人的動人事蹟。讀此書時，您有否常思想：</a:t>
            </a:r>
            <a:r>
              <a:rPr lang="en-US" altLang="zh-CN" sz="2800"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我如何跟隨主，無論祂領我往何處，我是否都順從到底呢？</a:t>
            </a:r>
            <a:r>
              <a:rPr lang="en-US" altLang="zh-CN" sz="2800">
                <a:highlight>
                  <a:srgbClr val="FFFF00"/>
                </a:highlight>
                <a:sym typeface="+mn-ea"/>
              </a:rPr>
              <a:t>”</a:t>
            </a:r>
            <a:endParaRPr lang="zh-CN" altLang="en-US" sz="2800">
              <a:highlight>
                <a:srgbClr val="FFFF00"/>
              </a:highlight>
              <a:sym typeface="+mn-ea"/>
            </a:endParaRPr>
          </a:p>
          <a:p>
            <a:pPr marL="357505" indent="-357505" algn="l">
              <a:buNone/>
            </a:pP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教養智慧</a:t>
            </a:r>
            <a:r>
              <a:rPr lang="zh-CN" altLang="en-US" sz="2800" b="1" dirty="0">
                <a:solidFill>
                  <a:srgbClr val="00B0F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您曾與自己的年幼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年少的兒女或孫輩分享神如何與您同在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? 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并且您如何聽從上帝的指示、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並跟隨祂嗎？</a:t>
            </a: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357505" indent="-357505" algn="l">
              <a:buNone/>
            </a:pP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     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請與孩子或孫輩分享一個跟隨神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的實例吧！！</a:t>
            </a: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 descr="Screenshot 2025-07-31 213648"/>
          <p:cNvPicPr>
            <a:picLocks noChangeAspect="1"/>
          </p:cNvPicPr>
          <p:nvPr>
            <p:ph sz="half" idx="2"/>
          </p:nvPr>
        </p:nvPicPr>
        <p:blipFill>
          <a:blip r:embed="rId1"/>
          <a:srcRect r="15739" b="9740"/>
          <a:stretch>
            <a:fillRect/>
          </a:stretch>
        </p:blipFill>
        <p:spPr>
          <a:xfrm>
            <a:off x="6443980" y="633095"/>
            <a:ext cx="5289550" cy="3101975"/>
          </a:xfrm>
          <a:prstGeom prst="rect">
            <a:avLst/>
          </a:prstGeom>
        </p:spPr>
      </p:pic>
      <p:pic>
        <p:nvPicPr>
          <p:cNvPr id="5" name="Picture 4" descr="Screenshot 2025-07-31 2133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33095"/>
            <a:ext cx="4996180" cy="31013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4830" y="4201160"/>
            <a:ext cx="569404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5035" indent="-915035" algn="l">
              <a:buNone/>
            </a:pPr>
            <a:r>
              <a:rPr lang="en-US" altLang="en-US" sz="2400">
                <a:sym typeface="+mn-ea"/>
              </a:rPr>
              <a:t>1. 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Moses the Mighty:</a:t>
            </a:r>
            <a:r>
              <a:rPr lang="en-US" altLang="en-US" sz="2400">
                <a:sym typeface="+mn-ea"/>
              </a:rPr>
              <a:t> A Fun Bible Song for Kids       </a:t>
            </a:r>
            <a:r>
              <a:rPr lang="en-US" altLang="en-US" sz="2400">
                <a:solidFill>
                  <a:srgbClr val="00B050"/>
                </a:solidFill>
                <a:sym typeface="+mn-ea"/>
              </a:rPr>
              <a:t> https://www.youtube.com/watch?v=1en4gEvbwv0</a:t>
            </a:r>
            <a:endParaRPr lang="en-US" altLang="en-US" sz="2400">
              <a:solidFill>
                <a:srgbClr val="00B050"/>
              </a:solidFill>
            </a:endParaRPr>
          </a:p>
          <a:p>
            <a:pPr marL="915035" indent="-915035" algn="l">
              <a:buNone/>
            </a:pPr>
            <a:r>
              <a:rPr lang="en-US" altLang="en-US" sz="2400">
                <a:sym typeface="+mn-ea"/>
              </a:rPr>
              <a:t>         Christian Kids</a:t>
            </a:r>
            <a:endParaRPr lang="en-US" altLang="en-US" sz="240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443980" y="3938270"/>
            <a:ext cx="539940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en-US" altLang="en-US" sz="2000">
                <a:sym typeface="+mn-ea"/>
              </a:rPr>
              <a:t>2</a:t>
            </a:r>
            <a:r>
              <a:rPr lang="en-US" altLang="en-US" sz="2400">
                <a:sym typeface="+mn-ea"/>
              </a:rPr>
              <a:t>.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The Song of Moses </a:t>
            </a:r>
            <a:endParaRPr lang="en-US" altLang="en-US" sz="2400"/>
          </a:p>
          <a:p>
            <a:pPr marL="914400" lvl="2" indent="0" algn="l">
              <a:buNone/>
            </a:pPr>
            <a:r>
              <a:rPr lang="en-US" altLang="en-US" sz="2400">
                <a:solidFill>
                  <a:srgbClr val="00B050"/>
                </a:solidFill>
                <a:sym typeface="+mn-ea"/>
              </a:rPr>
              <a:t>https://www.youtube.com/watch?v=a-wWKL-7Mrg</a:t>
            </a:r>
            <a:endParaRPr lang="en-US" altLang="en-US" sz="2400">
              <a:solidFill>
                <a:srgbClr val="00B050"/>
              </a:solidFill>
            </a:endParaRPr>
          </a:p>
          <a:p>
            <a:pPr marL="914400" lvl="2" indent="0" algn="l">
              <a:buNone/>
            </a:pPr>
            <a:r>
              <a:rPr lang="en-US" altLang="en-US" sz="2400">
                <a:sym typeface="+mn-ea"/>
              </a:rPr>
              <a:t>The Song of Moses Like You've Never Heard Before | Christian Worship Song/  World Wide Worship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2805" y="2364740"/>
            <a:ext cx="4857750" cy="1539240"/>
          </a:xfrm>
        </p:spPr>
        <p:txBody>
          <a:bodyPr/>
          <a:p>
            <a:pPr algn="ctr"/>
            <a:r>
              <a:rPr lang="zh-CN" altLang="en-US" sz="8800">
                <a:highlight>
                  <a:srgbClr val="FFFF00"/>
                </a:highlight>
                <a:sym typeface="+mn-ea"/>
              </a:rPr>
              <a:t>參考資料</a:t>
            </a:r>
            <a:endParaRPr lang="en-US" sz="8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61010"/>
          </a:xfrm>
        </p:spPr>
        <p:txBody>
          <a:bodyPr/>
          <a:p>
            <a:pPr algn="ctr"/>
            <a:r>
              <a:rPr lang="zh-CN"/>
              <a:t>出埃及記</a:t>
            </a:r>
            <a:r>
              <a:rPr lang="en-US" altLang="zh-CN"/>
              <a:t>--</a:t>
            </a:r>
            <a:r>
              <a:rPr lang="zh-CN"/>
              <a:t>大綱簡介參考</a:t>
            </a:r>
            <a:r>
              <a:rPr lang="zh-CN"/>
              <a:t>資料：</a:t>
            </a:r>
            <a:r>
              <a:rPr lang="zh-CN" altLang="en-US"/>
              <a:t>摩西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33735" cy="5779770"/>
          </a:xfrm>
        </p:spPr>
        <p:txBody>
          <a:bodyPr/>
          <a:p>
            <a:r>
              <a:rPr lang="zh-CN" altLang="en-US" sz="2000">
                <a:solidFill>
                  <a:srgbClr val="FF0000"/>
                </a:solidFill>
              </a:rPr>
              <a:t>摩西</a:t>
            </a:r>
            <a:r>
              <a:rPr lang="zh-CN" altLang="en-US" sz="2000"/>
              <a:t>生平－－其名希伯來文是</a:t>
            </a:r>
            <a:r>
              <a:rPr lang="en-US" altLang="zh-CN" sz="2000">
                <a:solidFill>
                  <a:srgbClr val="FF0000"/>
                </a:solidFill>
              </a:rPr>
              <a:t>“</a:t>
            </a:r>
            <a:r>
              <a:rPr lang="zh-CN" altLang="en-US" sz="2000">
                <a:solidFill>
                  <a:srgbClr val="FF0000"/>
                </a:solidFill>
              </a:rPr>
              <a:t>拉出</a:t>
            </a:r>
            <a:r>
              <a:rPr lang="en-US" altLang="zh-CN" sz="2000">
                <a:solidFill>
                  <a:srgbClr val="FF0000"/>
                </a:solidFill>
              </a:rPr>
              <a:t>”</a:t>
            </a:r>
            <a:r>
              <a:rPr lang="zh-CN" altLang="en-US" sz="2000"/>
              <a:t>的意思（二</a:t>
            </a:r>
            <a:r>
              <a:rPr lang="en-US" altLang="en-US" sz="2000"/>
              <a:t>10</a:t>
            </a:r>
            <a:r>
              <a:rPr lang="zh-CN" altLang="en-US" sz="2000"/>
              <a:t>），他是希伯來人，屬於亞伯拉罕的後裔，是利未支派的第四代。其父名暗蘭，母名約基別，姐姐米利暗，乃兄亞倫，妻名西坡拉，岳父葉忒羅，或稱琉珥，有二子名革順，以利以謝（出三</a:t>
            </a:r>
            <a:r>
              <a:rPr lang="en-US" altLang="en-US" sz="2000"/>
              <a:t>6</a:t>
            </a:r>
            <a:r>
              <a:rPr lang="zh-CN" altLang="en-US" sz="2000"/>
              <a:t>；六</a:t>
            </a:r>
            <a:r>
              <a:rPr lang="en-US" altLang="en-US" sz="2000"/>
              <a:t>16</a:t>
            </a:r>
            <a:r>
              <a:rPr lang="zh-CN" altLang="en-US" sz="2000"/>
              <a:t>～</a:t>
            </a:r>
            <a:r>
              <a:rPr lang="en-US" altLang="en-US" sz="2000"/>
              <a:t>22</a:t>
            </a:r>
            <a:r>
              <a:rPr lang="zh-CN" altLang="en-US" sz="2000"/>
              <a:t>；四</a:t>
            </a:r>
            <a:r>
              <a:rPr lang="en-US" altLang="en-US" sz="2000"/>
              <a:t>14</a:t>
            </a:r>
            <a:r>
              <a:rPr lang="zh-CN" altLang="en-US" sz="2000"/>
              <a:t>～</a:t>
            </a:r>
            <a:r>
              <a:rPr lang="en-US" altLang="en-US" sz="2000"/>
              <a:t>20</a:t>
            </a:r>
            <a:r>
              <a:rPr lang="zh-CN" altLang="en-US" sz="2000"/>
              <a:t>；七</a:t>
            </a:r>
            <a:r>
              <a:rPr lang="en-US" altLang="en-US" sz="2000"/>
              <a:t>7</a:t>
            </a:r>
            <a:r>
              <a:rPr lang="zh-CN" altLang="en-US" sz="2000"/>
              <a:t>；十五</a:t>
            </a:r>
            <a:r>
              <a:rPr lang="en-US" altLang="en-US" sz="2000"/>
              <a:t>20</a:t>
            </a:r>
            <a:r>
              <a:rPr lang="zh-CN" altLang="en-US" sz="2000"/>
              <a:t>；民十二</a:t>
            </a:r>
            <a:r>
              <a:rPr lang="en-US" altLang="en-US" sz="2000"/>
              <a:t>1</a:t>
            </a:r>
            <a:r>
              <a:rPr lang="zh-CN" altLang="en-US" sz="2000"/>
              <a:t>；出二</a:t>
            </a:r>
            <a:r>
              <a:rPr lang="en-US" altLang="en-US" sz="2000"/>
              <a:t>21</a:t>
            </a:r>
            <a:r>
              <a:rPr lang="zh-CN" altLang="en-US" sz="2000"/>
              <a:t>～</a:t>
            </a:r>
            <a:r>
              <a:rPr lang="en-US" altLang="en-US" sz="2000"/>
              <a:t>22</a:t>
            </a:r>
            <a:r>
              <a:rPr lang="zh-CN" altLang="en-US" sz="2000"/>
              <a:t>；十八</a:t>
            </a:r>
            <a:r>
              <a:rPr lang="en-US" altLang="en-US" sz="2000"/>
              <a:t>3</a:t>
            </a:r>
            <a:r>
              <a:rPr lang="zh-CN" altLang="en-US" sz="2000"/>
              <a:t>～</a:t>
            </a:r>
            <a:r>
              <a:rPr lang="en-US" altLang="en-US" sz="2000"/>
              <a:t>4</a:t>
            </a:r>
            <a:r>
              <a:rPr lang="zh-CN" altLang="en-US" sz="2000"/>
              <a:t>）。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      </a:t>
            </a:r>
            <a:r>
              <a:rPr lang="zh-CN" altLang="en-US" sz="2000"/>
              <a:t>摩西是以色列人偉大的領袖，為人極其謙和，對神忠心，不貪世福，熱愛祖國，說話行事大有才能，以後以色列中，再沒有興起先知像他（民十二</a:t>
            </a:r>
            <a:r>
              <a:rPr lang="en-US" altLang="en-US" sz="2000"/>
              <a:t>3</a:t>
            </a:r>
            <a:r>
              <a:rPr lang="zh-CN" altLang="en-US" sz="2000"/>
              <a:t>，</a:t>
            </a:r>
            <a:r>
              <a:rPr lang="en-US" altLang="en-US" sz="2000"/>
              <a:t>7</a:t>
            </a:r>
            <a:r>
              <a:rPr lang="zh-CN" altLang="en-US" sz="2000"/>
              <a:t>；來十一</a:t>
            </a:r>
            <a:r>
              <a:rPr lang="en-US" altLang="en-US" sz="2000"/>
              <a:t>24</a:t>
            </a:r>
            <a:r>
              <a:rPr lang="zh-CN" altLang="en-US" sz="2000"/>
              <a:t>～</a:t>
            </a:r>
            <a:r>
              <a:rPr lang="en-US" altLang="en-US" sz="2000"/>
              <a:t>25</a:t>
            </a:r>
            <a:r>
              <a:rPr lang="zh-CN" altLang="en-US" sz="2000"/>
              <a:t>；徒七</a:t>
            </a:r>
            <a:r>
              <a:rPr lang="en-US" altLang="en-US" sz="2000"/>
              <a:t>22</a:t>
            </a:r>
            <a:r>
              <a:rPr lang="zh-CN" altLang="en-US" sz="2000"/>
              <a:t>；申十八</a:t>
            </a:r>
            <a:r>
              <a:rPr lang="en-US" altLang="en-US" sz="2000"/>
              <a:t>15</a:t>
            </a:r>
            <a:r>
              <a:rPr lang="zh-CN" altLang="en-US" sz="2000"/>
              <a:t>；卅四</a:t>
            </a:r>
            <a:r>
              <a:rPr lang="en-US" altLang="en-US" sz="2000"/>
              <a:t>10</a:t>
            </a:r>
            <a:r>
              <a:rPr lang="zh-CN" altLang="en-US" sz="2000"/>
              <a:t>）。</a:t>
            </a:r>
            <a:r>
              <a:rPr lang="zh-CN" altLang="en-US" sz="2000">
                <a:highlight>
                  <a:srgbClr val="FFFF00"/>
                </a:highlight>
                <a:sym typeface="+mn-ea"/>
              </a:rPr>
              <a:t>摩西的一生有一百二十歲，可分成「我能」、「我不能」、「神能」的三</a:t>
            </a:r>
            <a:r>
              <a:rPr lang="zh-CN" altLang="en-US" sz="2000"/>
              <a:t>個</a:t>
            </a:r>
            <a:r>
              <a:rPr lang="zh-CN" altLang="en-US" sz="2000">
                <a:highlight>
                  <a:srgbClr val="FFFF00"/>
                </a:highlight>
                <a:sym typeface="+mn-ea"/>
              </a:rPr>
              <a:t>四十年</a:t>
            </a:r>
            <a:r>
              <a:rPr lang="zh-CN" altLang="en-US" sz="2000"/>
              <a:t>時代：</a:t>
            </a:r>
            <a:endParaRPr lang="zh-CN" altLang="en-US" sz="2000"/>
          </a:p>
          <a:p>
            <a:r>
              <a:rPr lang="en-US" altLang="en-US" sz="2000"/>
              <a:t>        </a:t>
            </a:r>
            <a:r>
              <a:rPr lang="zh-CN" altLang="en-US" sz="2000"/>
              <a:t>（</a:t>
            </a: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zh-CN" altLang="en-US" sz="2000">
                <a:solidFill>
                  <a:srgbClr val="FF0000"/>
                </a:solidFill>
              </a:rPr>
              <a:t>）少年時代：</a:t>
            </a:r>
            <a:r>
              <a:rPr lang="zh-CN" altLang="en-US" sz="2000"/>
              <a:t>頭四十年寄生在埃及法老王宮裏，學習宮廷中之一切學問，為</a:t>
            </a:r>
            <a:r>
              <a:rPr lang="zh-CN" altLang="en-US" sz="2000"/>
              <a:t>了救受欺壓之同胞報仇，死裏逃生，備受艱險之苦（出二</a:t>
            </a:r>
            <a:r>
              <a:rPr lang="en-US" altLang="en-US" sz="2000"/>
              <a:t>1</a:t>
            </a:r>
            <a:r>
              <a:rPr lang="zh-CN" altLang="en-US" sz="2000"/>
              <a:t>～</a:t>
            </a:r>
            <a:r>
              <a:rPr lang="en-US" altLang="en-US" sz="2000"/>
              <a:t>15</a:t>
            </a:r>
            <a:r>
              <a:rPr lang="zh-CN" altLang="en-US" sz="2000"/>
              <a:t>；徒七</a:t>
            </a:r>
            <a:r>
              <a:rPr lang="en-US" altLang="en-US" sz="2000"/>
              <a:t>21</a:t>
            </a:r>
            <a:r>
              <a:rPr lang="zh-CN" altLang="en-US" sz="2000"/>
              <a:t>～</a:t>
            </a:r>
            <a:r>
              <a:rPr lang="en-US" altLang="en-US" sz="2000"/>
              <a:t>25</a:t>
            </a:r>
            <a:r>
              <a:rPr lang="zh-CN" altLang="en-US" sz="2000"/>
              <a:t>）。</a:t>
            </a:r>
            <a:endParaRPr lang="zh-CN" altLang="en-US" sz="2000"/>
          </a:p>
          <a:p>
            <a:r>
              <a:rPr lang="en-US" altLang="en-US" sz="2000"/>
              <a:t>        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en-US" sz="2000">
                <a:solidFill>
                  <a:srgbClr val="FF0000"/>
                </a:solidFill>
              </a:rPr>
              <a:t>2</a:t>
            </a:r>
            <a:r>
              <a:rPr lang="zh-CN" altLang="en-US" sz="2000">
                <a:solidFill>
                  <a:srgbClr val="FF0000"/>
                </a:solidFill>
              </a:rPr>
              <a:t>）中年時代：</a:t>
            </a:r>
            <a:r>
              <a:rPr lang="zh-CN" altLang="en-US" sz="2000"/>
              <a:t>次四十年逃往米甸曠野，過牧羊生活，遠離世俗罪惡，與神親近靈交，蒙神召選奉差遣，待命返回埃及拯救同胞百姓（出二</a:t>
            </a:r>
            <a:r>
              <a:rPr lang="en-US" altLang="en-US" sz="2000"/>
              <a:t>15</a:t>
            </a:r>
            <a:r>
              <a:rPr lang="zh-CN" altLang="en-US" sz="2000"/>
              <a:t>～</a:t>
            </a:r>
            <a:r>
              <a:rPr lang="en-US" altLang="en-US" sz="2000"/>
              <a:t>23</a:t>
            </a:r>
            <a:r>
              <a:rPr lang="zh-CN" altLang="en-US" sz="2000"/>
              <a:t>；徒七</a:t>
            </a:r>
            <a:r>
              <a:rPr lang="en-US" altLang="en-US" sz="2000"/>
              <a:t>30</a:t>
            </a:r>
            <a:r>
              <a:rPr lang="zh-CN" altLang="en-US" sz="2000"/>
              <a:t>～</a:t>
            </a:r>
            <a:r>
              <a:rPr lang="en-US" altLang="en-US" sz="2000"/>
              <a:t>35</a:t>
            </a:r>
            <a:r>
              <a:rPr lang="zh-CN" altLang="en-US" sz="2000"/>
              <a:t>；來十一</a:t>
            </a:r>
            <a:r>
              <a:rPr lang="en-US" altLang="en-US" sz="2000"/>
              <a:t>24</a:t>
            </a:r>
            <a:r>
              <a:rPr lang="zh-CN" altLang="en-US" sz="2000"/>
              <a:t>～</a:t>
            </a:r>
            <a:r>
              <a:rPr lang="en-US" altLang="en-US" sz="2000"/>
              <a:t>25</a:t>
            </a:r>
            <a:r>
              <a:rPr lang="zh-CN" altLang="en-US" sz="2000"/>
              <a:t>）。</a:t>
            </a:r>
            <a:endParaRPr lang="zh-CN" altLang="en-US" sz="2000"/>
          </a:p>
          <a:p>
            <a:r>
              <a:rPr lang="en-US" altLang="en-US" sz="2000"/>
              <a:t>       </a:t>
            </a:r>
            <a:r>
              <a:rPr lang="en-US" altLang="en-US" sz="2000">
                <a:solidFill>
                  <a:srgbClr val="FF0000"/>
                </a:solidFill>
              </a:rPr>
              <a:t> </a:t>
            </a:r>
            <a:r>
              <a:rPr lang="zh-CN" altLang="en-US" sz="2000">
                <a:solidFill>
                  <a:srgbClr val="FF0000"/>
                </a:solidFill>
              </a:rPr>
              <a:t>（</a:t>
            </a:r>
            <a:r>
              <a:rPr lang="en-US" altLang="en-US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）老年時代：</a:t>
            </a:r>
            <a:r>
              <a:rPr lang="zh-CN" altLang="en-US" sz="2000"/>
              <a:t>最後四十年，毅然勝過暴力法老，領導百姓出埃及，過紅海，經曠野，行了神蹟奇事，使全民脫離埃及奴役生活之苦。之後頒授律例誡命，建造會幕，設立祭司禮儀之制度。著五經，終其一生一百廿年，一切為國效力，盡忠職守，歷盡千辛萬苦。他在離世之前，曾為約書亞按手，繼承其職，領導百姓過約但河，進入應許之迦南美地（出，利，民全書，徒七</a:t>
            </a:r>
            <a:r>
              <a:rPr lang="en-US" altLang="en-US" sz="2000"/>
              <a:t>36</a:t>
            </a:r>
            <a:r>
              <a:rPr lang="zh-CN" altLang="en-US" sz="2000"/>
              <a:t>～</a:t>
            </a:r>
            <a:r>
              <a:rPr lang="en-US" altLang="en-US" sz="2000"/>
              <a:t>38</a:t>
            </a:r>
            <a:r>
              <a:rPr lang="zh-CN" altLang="en-US" sz="2000"/>
              <a:t>；申卅一</a:t>
            </a:r>
            <a:r>
              <a:rPr lang="en-US" altLang="en-US" sz="2000"/>
              <a:t>2</a:t>
            </a:r>
            <a:r>
              <a:rPr lang="zh-CN" altLang="en-US" sz="2000"/>
              <a:t>，</a:t>
            </a:r>
            <a:r>
              <a:rPr lang="en-US" altLang="en-US" sz="2000"/>
              <a:t>3</a:t>
            </a:r>
            <a:r>
              <a:rPr lang="zh-CN" altLang="en-US" sz="2000"/>
              <a:t>，</a:t>
            </a:r>
            <a:r>
              <a:rPr lang="en-US" altLang="en-US" sz="2000"/>
              <a:t>7</a:t>
            </a:r>
            <a:r>
              <a:rPr lang="zh-CN" altLang="en-US" sz="2000"/>
              <a:t>；卅四</a:t>
            </a:r>
            <a:r>
              <a:rPr lang="en-US" altLang="en-US" sz="2000"/>
              <a:t>7</a:t>
            </a:r>
            <a:r>
              <a:rPr lang="zh-CN" altLang="en-US" sz="2000"/>
              <a:t>，</a:t>
            </a:r>
            <a:r>
              <a:rPr lang="en-US" altLang="en-US" sz="2000"/>
              <a:t>9</a:t>
            </a:r>
            <a:r>
              <a:rPr lang="zh-CN" altLang="en-US" sz="2000"/>
              <a:t>）。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2774315" y="591185"/>
            <a:ext cx="6787515" cy="58356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/>
            <a:r>
              <a:rPr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https://www.glorypress.com/Devotional/BibleStudyGuide.asp?ID=2</a:t>
            </a:r>
            <a:endParaRPr sz="1600" u="sng">
              <a:solidFill>
                <a:srgbClr val="0000FF"/>
              </a:solidFill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hlinkClick r:id="rId1"/>
            </a:endParaRPr>
          </a:p>
          <a:p>
            <a:pPr defTabSz="266700"/>
            <a:r>
              <a:rPr lang="zh-CN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出埃及記</a:t>
            </a:r>
            <a:r>
              <a:rPr lang="en-US" altLang="zh-CN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  </a:t>
            </a:r>
            <a:r>
              <a:rPr lang="en-US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(</a:t>
            </a:r>
            <a:r>
              <a:rPr lang="zh-CN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以下資料摘錄編輯自大光所出版之「新舊約聖經總論」</a:t>
            </a:r>
            <a:r>
              <a:rPr lang="en-US" altLang="en-US" sz="1600" u="sng">
                <a:solidFill>
                  <a:srgbClr val="0000FF"/>
                </a:solidFill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hlinkClick r:id="rId1"/>
              </a:rPr>
              <a:t>)</a:t>
            </a:r>
            <a:endParaRPr lang="en-US" altLang="en-US" sz="1600" u="sng">
              <a:solidFill>
                <a:srgbClr val="0000FF"/>
              </a:solidFill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895*450"/>
  <p:tag name="TABLE_ENDDRAG_RECT" val="37*91*895*450"/>
</p:tagLst>
</file>

<file path=ppt/tags/tag6.xml><?xml version="1.0" encoding="utf-8"?>
<p:tagLst xmlns:p="http://schemas.openxmlformats.org/presentationml/2006/main">
  <p:tag name="TABLE_ENDDRAG_ORIGIN_RECT" val="780*438"/>
  <p:tag name="TABLE_ENDDRAG_RECT" val="55*70*780*438"/>
</p:tagLst>
</file>

<file path=ppt/tags/tag7.xml><?xml version="1.0" encoding="utf-8"?>
<p:tagLst xmlns:p="http://schemas.openxmlformats.org/presentationml/2006/main">
  <p:tag name="TABLE_ENDDRAG_ORIGIN_RECT" val="884*430"/>
  <p:tag name="TABLE_ENDDRAG_RECT" val="39*87*884*430"/>
</p:tagLst>
</file>

<file path=ppt/tags/tag8.xml><?xml version="1.0" encoding="utf-8"?>
<p:tagLst xmlns:p="http://schemas.openxmlformats.org/presentationml/2006/main">
  <p:tag name="wpp_generatetext" val="1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4177</Words>
  <Application>WPS Presentation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DFKai-SB</vt:lpstr>
      <vt:lpstr>MingLiU-ExtB</vt:lpstr>
      <vt:lpstr>PMingLiU</vt:lpstr>
      <vt:lpstr>Segoe Print</vt:lpstr>
      <vt:lpstr>Microsoft YaHei</vt:lpstr>
      <vt:lpstr>Arial Unicode MS</vt:lpstr>
      <vt:lpstr>Calibri</vt:lpstr>
      <vt:lpstr>MS PGothic</vt:lpstr>
      <vt:lpstr>Orange Waves</vt:lpstr>
      <vt:lpstr>Exodus 出埃及記 Intro &amp; Outline 簡介與大綱</vt:lpstr>
      <vt:lpstr>出埃及記--簡介</vt:lpstr>
      <vt:lpstr> 出埃及記  -- 簡介</vt:lpstr>
      <vt:lpstr>大綱/提要</vt:lpstr>
      <vt:lpstr>出埃及記--簡介</vt:lpstr>
      <vt:lpstr>個人反思 &amp; 教養智慧 ：</vt:lpstr>
      <vt:lpstr>PowerPoint 演示文稿</vt:lpstr>
      <vt:lpstr>PowerPoint 演示文稿</vt:lpstr>
      <vt:lpstr>本書作者--摩西</vt:lpstr>
      <vt:lpstr>主要信息</vt:lpstr>
      <vt:lpstr>參考資料：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>STEVE LIN</dc:creator>
  <cp:lastModifiedBy>Betty Lu</cp:lastModifiedBy>
  <cp:revision>177</cp:revision>
  <dcterms:created xsi:type="dcterms:W3CDTF">2024-01-10T14:09:00Z</dcterms:created>
  <dcterms:modified xsi:type="dcterms:W3CDTF">2025-08-01T08:43:37Z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E2CDD37EF5E445F8B804523E65AA62AC_13</vt:lpwstr>
  </property>
  <property fmtid="{D5CDD505-2E9C-101B-9397-08002B2CF9AE}" pid="3" name="KSOProductBuildVer">
    <vt:lpwstr>1033-12.2.0.21931</vt:lpwstr>
  </property>
</Properties>
</file>