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22" Type="http://schemas.openxmlformats.org/officeDocument/2006/relationships/font" Target="fonts/HelveticaNeue-bold.fntdata"/><Relationship Id="rId10" Type="http://schemas.openxmlformats.org/officeDocument/2006/relationships/slide" Target="slides/slide6.xml"/><Relationship Id="rId21" Type="http://schemas.openxmlformats.org/officeDocument/2006/relationships/font" Target="fonts/HelveticaNeue-regular.fntdata"/><Relationship Id="rId13" Type="http://schemas.openxmlformats.org/officeDocument/2006/relationships/slide" Target="slides/slide9.xml"/><Relationship Id="rId24" Type="http://schemas.openxmlformats.org/officeDocument/2006/relationships/font" Target="fonts/HelveticaNeue-boldItalic.fntdata"/><Relationship Id="rId12" Type="http://schemas.openxmlformats.org/officeDocument/2006/relationships/slide" Target="slides/slide8.xml"/><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alphaModFix/>
          </a:blip>
          <a:srcRect b="3794" l="0" r="0" t="0"/>
          <a:stretch/>
        </p:blipFill>
        <p:spPr>
          <a:xfrm>
            <a:off x="0" y="260350"/>
            <a:ext cx="12192000" cy="6597650"/>
          </a:xfrm>
          <a:prstGeom prst="rect">
            <a:avLst/>
          </a:prstGeom>
          <a:noFill/>
          <a:ln>
            <a:noFill/>
          </a:ln>
        </p:spPr>
      </p:pic>
      <p:sp>
        <p:nvSpPr>
          <p:cNvPr id="18" name="Google Shape;18;p2"/>
          <p:cNvSpPr txBox="1"/>
          <p:nvPr>
            <p:ph type="ctrTitle"/>
          </p:nvPr>
        </p:nvSpPr>
        <p:spPr>
          <a:xfrm>
            <a:off x="624417" y="620713"/>
            <a:ext cx="10943167" cy="10826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626533" y="1843088"/>
            <a:ext cx="10949517" cy="981075"/>
          </a:xfrm>
          <a:prstGeom prst="rect">
            <a:avLst/>
          </a:prstGeom>
          <a:noFill/>
          <a:ln>
            <a:noFill/>
          </a:ln>
        </p:spPr>
        <p:txBody>
          <a:bodyPr anchorCtr="0" anchor="t" bIns="45700" lIns="91425" spcFirstLastPara="1" rIns="91425" wrap="square" tIns="45700">
            <a:noAutofit/>
          </a:bodyPr>
          <a:lstStyle>
            <a:lvl1pPr lvl="0" algn="l">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Arial"/>
                <a:ea typeface="Arial"/>
                <a:cs typeface="Arial"/>
                <a:sym typeface="Arial"/>
              </a:defRPr>
            </a:lvl1pPr>
            <a:lvl2pPr indent="0" lvl="1" marL="0" algn="r">
              <a:spcBef>
                <a:spcPts val="0"/>
              </a:spcBef>
              <a:buNone/>
              <a:defRPr b="0" i="0" sz="1400" u="none" cap="none" strike="noStrike">
                <a:solidFill>
                  <a:schemeClr val="dk1"/>
                </a:solidFill>
                <a:latin typeface="Arial"/>
                <a:ea typeface="Arial"/>
                <a:cs typeface="Arial"/>
                <a:sym typeface="Arial"/>
              </a:defRPr>
            </a:lvl2pPr>
            <a:lvl3pPr indent="0" lvl="2" marL="0" algn="r">
              <a:spcBef>
                <a:spcPts val="0"/>
              </a:spcBef>
              <a:buNone/>
              <a:defRPr b="0" i="0" sz="1400" u="none" cap="none" strike="noStrike">
                <a:solidFill>
                  <a:schemeClr val="dk1"/>
                </a:solidFill>
                <a:latin typeface="Arial"/>
                <a:ea typeface="Arial"/>
                <a:cs typeface="Arial"/>
                <a:sym typeface="Arial"/>
              </a:defRPr>
            </a:lvl3pPr>
            <a:lvl4pPr indent="0" lvl="3" marL="0" algn="r">
              <a:spcBef>
                <a:spcPts val="0"/>
              </a:spcBef>
              <a:buNone/>
              <a:defRPr b="0" i="0" sz="1400" u="none" cap="none" strike="noStrike">
                <a:solidFill>
                  <a:schemeClr val="dk1"/>
                </a:solidFill>
                <a:latin typeface="Arial"/>
                <a:ea typeface="Arial"/>
                <a:cs typeface="Arial"/>
                <a:sym typeface="Arial"/>
              </a:defRPr>
            </a:lvl4pPr>
            <a:lvl5pPr indent="0" lvl="4" marL="0" algn="r">
              <a:spcBef>
                <a:spcPts val="0"/>
              </a:spcBef>
              <a:buNone/>
              <a:defRPr b="0" i="0" sz="1400" u="none" cap="none" strike="noStrike">
                <a:solidFill>
                  <a:schemeClr val="dk1"/>
                </a:solidFill>
                <a:latin typeface="Arial"/>
                <a:ea typeface="Arial"/>
                <a:cs typeface="Arial"/>
                <a:sym typeface="Arial"/>
              </a:defRPr>
            </a:lvl5pPr>
            <a:lvl6pPr indent="0" lvl="5" marL="0" algn="r">
              <a:spcBef>
                <a:spcPts val="0"/>
              </a:spcBef>
              <a:buNone/>
              <a:defRPr b="0" i="0" sz="1400" u="none" cap="none" strike="noStrike">
                <a:solidFill>
                  <a:schemeClr val="dk1"/>
                </a:solidFill>
                <a:latin typeface="Arial"/>
                <a:ea typeface="Arial"/>
                <a:cs typeface="Arial"/>
                <a:sym typeface="Arial"/>
              </a:defRPr>
            </a:lvl6pPr>
            <a:lvl7pPr indent="0" lvl="6" marL="0" algn="r">
              <a:spcBef>
                <a:spcPts val="0"/>
              </a:spcBef>
              <a:buNone/>
              <a:defRPr b="0" i="0" sz="1400" u="none" cap="none" strike="noStrike">
                <a:solidFill>
                  <a:schemeClr val="dk1"/>
                </a:solidFill>
                <a:latin typeface="Arial"/>
                <a:ea typeface="Arial"/>
                <a:cs typeface="Arial"/>
                <a:sym typeface="Arial"/>
              </a:defRPr>
            </a:lvl7pPr>
            <a:lvl8pPr indent="0" lvl="7" marL="0" algn="r">
              <a:spcBef>
                <a:spcPts val="0"/>
              </a:spcBef>
              <a:buNone/>
              <a:defRPr b="0" i="0" sz="1400" u="none" cap="none" strike="noStrike">
                <a:solidFill>
                  <a:schemeClr val="dk1"/>
                </a:solidFill>
                <a:latin typeface="Arial"/>
                <a:ea typeface="Arial"/>
                <a:cs typeface="Arial"/>
                <a:sym typeface="Arial"/>
              </a:defRPr>
            </a:lvl8pPr>
            <a:lvl9pPr indent="0" lvl="8" mar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 type="body"/>
          </p:nvPr>
        </p:nvSpPr>
        <p:spPr>
          <a:xfrm rot="5400000">
            <a:off x="3619500" y="-1835150"/>
            <a:ext cx="4953000"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242175" y="1787525"/>
            <a:ext cx="5937250"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 type="body"/>
          </p:nvPr>
        </p:nvSpPr>
        <p:spPr>
          <a:xfrm rot="5400000">
            <a:off x="1654175" y="-854075"/>
            <a:ext cx="5937250" cy="8026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2"/>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p:cSld name="仅标题">
    <p:spTree>
      <p:nvGrpSpPr>
        <p:cNvPr id="86" name="Shape 86"/>
        <p:cNvGrpSpPr/>
        <p:nvPr/>
      </p:nvGrpSpPr>
      <p:grpSpPr>
        <a:xfrm>
          <a:off x="0" y="0"/>
          <a:ext cx="0" cy="0"/>
          <a:chOff x="0" y="0"/>
          <a:chExt cx="0" cy="0"/>
        </a:xfrm>
      </p:grpSpPr>
      <p:sp>
        <p:nvSpPr>
          <p:cNvPr id="87" name="Google Shape;87;p13"/>
          <p:cNvSpPr txBox="1"/>
          <p:nvPr>
            <p:ph type="title"/>
          </p:nvPr>
        </p:nvSpPr>
        <p:spPr>
          <a:xfrm>
            <a:off x="609600" y="190500"/>
            <a:ext cx="10972800" cy="582613"/>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sz="3200">
                <a:solidFill>
                  <a:srgbClr val="262626"/>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rmAutofit/>
          </a:bodyPr>
          <a:lstStyle>
            <a:lvl1pPr indent="0" lvl="0" marL="0" algn="r">
              <a:spcBef>
                <a:spcPts val="0"/>
              </a:spcBef>
              <a:buNone/>
              <a:defRPr sz="1400">
                <a:solidFill>
                  <a:schemeClr val="dk1"/>
                </a:solidFill>
                <a:latin typeface="Arial"/>
                <a:ea typeface="Arial"/>
                <a:cs typeface="Arial"/>
                <a:sym typeface="Arial"/>
              </a:defRPr>
            </a:lvl1pPr>
            <a:lvl2pPr indent="0" lvl="1" marL="0" algn="r">
              <a:spcBef>
                <a:spcPts val="0"/>
              </a:spcBef>
              <a:buNone/>
              <a:defRPr sz="1400">
                <a:solidFill>
                  <a:schemeClr val="dk1"/>
                </a:solidFill>
                <a:latin typeface="Arial"/>
                <a:ea typeface="Arial"/>
                <a:cs typeface="Arial"/>
                <a:sym typeface="Arial"/>
              </a:defRPr>
            </a:lvl2pPr>
            <a:lvl3pPr indent="0" lvl="2" marL="0" algn="r">
              <a:spcBef>
                <a:spcPts val="0"/>
              </a:spcBef>
              <a:buNone/>
              <a:defRPr sz="1400">
                <a:solidFill>
                  <a:schemeClr val="dk1"/>
                </a:solidFill>
                <a:latin typeface="Arial"/>
                <a:ea typeface="Arial"/>
                <a:cs typeface="Arial"/>
                <a:sym typeface="Arial"/>
              </a:defRPr>
            </a:lvl3pPr>
            <a:lvl4pPr indent="0" lvl="3" marL="0" algn="r">
              <a:spcBef>
                <a:spcPts val="0"/>
              </a:spcBef>
              <a:buNone/>
              <a:defRPr sz="1400">
                <a:solidFill>
                  <a:schemeClr val="dk1"/>
                </a:solidFill>
                <a:latin typeface="Arial"/>
                <a:ea typeface="Arial"/>
                <a:cs typeface="Arial"/>
                <a:sym typeface="Arial"/>
              </a:defRPr>
            </a:lvl4pPr>
            <a:lvl5pPr indent="0" lvl="4" marL="0" algn="r">
              <a:spcBef>
                <a:spcPts val="0"/>
              </a:spcBef>
              <a:buNone/>
              <a:defRPr sz="1400">
                <a:solidFill>
                  <a:schemeClr val="dk1"/>
                </a:solidFill>
                <a:latin typeface="Arial"/>
                <a:ea typeface="Arial"/>
                <a:cs typeface="Arial"/>
                <a:sym typeface="Arial"/>
              </a:defRPr>
            </a:lvl5pPr>
            <a:lvl6pPr indent="0" lvl="5" marL="0" algn="r">
              <a:spcBef>
                <a:spcPts val="0"/>
              </a:spcBef>
              <a:buNone/>
              <a:defRPr sz="1400">
                <a:solidFill>
                  <a:schemeClr val="dk1"/>
                </a:solidFill>
                <a:latin typeface="Arial"/>
                <a:ea typeface="Arial"/>
                <a:cs typeface="Arial"/>
                <a:sym typeface="Arial"/>
              </a:defRPr>
            </a:lvl6pPr>
            <a:lvl7pPr indent="0" lvl="6" marL="0" algn="r">
              <a:spcBef>
                <a:spcPts val="0"/>
              </a:spcBef>
              <a:buNone/>
              <a:defRPr sz="1400">
                <a:solidFill>
                  <a:schemeClr val="dk1"/>
                </a:solidFill>
                <a:latin typeface="Arial"/>
                <a:ea typeface="Arial"/>
                <a:cs typeface="Arial"/>
                <a:sym typeface="Arial"/>
              </a:defRPr>
            </a:lvl7pPr>
            <a:lvl8pPr indent="0" lvl="7" marL="0" algn="r">
              <a:spcBef>
                <a:spcPts val="0"/>
              </a:spcBef>
              <a:buNone/>
              <a:defRPr sz="1400">
                <a:solidFill>
                  <a:schemeClr val="dk1"/>
                </a:solidFill>
                <a:latin typeface="Arial"/>
                <a:ea typeface="Arial"/>
                <a:cs typeface="Arial"/>
                <a:sym typeface="Arial"/>
              </a:defRPr>
            </a:lvl8pPr>
            <a:lvl9pPr indent="0" lvl="8" marL="0" algn="r">
              <a:spcBef>
                <a:spcPts val="0"/>
              </a:spcBef>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3"/>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609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
          <p:cNvSpPr txBox="1"/>
          <p:nvPr>
            <p:ph idx="2" type="body"/>
          </p:nvPr>
        </p:nvSpPr>
        <p:spPr>
          <a:xfrm>
            <a:off x="6197600" y="1174750"/>
            <a:ext cx="5384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 name="Shape 36"/>
        <p:cNvGrpSpPr/>
        <p:nvPr/>
      </p:nvGrpSpPr>
      <p:grpSpPr>
        <a:xfrm>
          <a:off x="0" y="0"/>
          <a:ext cx="0" cy="0"/>
          <a:chOff x="0" y="0"/>
          <a:chExt cx="0" cy="0"/>
        </a:xfrm>
      </p:grpSpPr>
      <p:sp>
        <p:nvSpPr>
          <p:cNvPr id="37" name="Google Shape;37;p5"/>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831851" y="1709738"/>
            <a:ext cx="105156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831851"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sz="2400"/>
            </a:lvl1pPr>
            <a:lvl2pPr indent="-228600" lvl="1" marL="914400" algn="l">
              <a:spcBef>
                <a:spcPts val="400"/>
              </a:spcBef>
              <a:spcAft>
                <a:spcPts val="0"/>
              </a:spcAft>
              <a:buClr>
                <a:schemeClr val="dk1"/>
              </a:buClr>
              <a:buSzPts val="2000"/>
              <a:buFont typeface="Arial"/>
              <a:buNone/>
              <a:defRPr sz="2000"/>
            </a:lvl2pPr>
            <a:lvl3pPr indent="-228600" lvl="2" marL="1371600" algn="l">
              <a:spcBef>
                <a:spcPts val="360"/>
              </a:spcBef>
              <a:spcAft>
                <a:spcPts val="0"/>
              </a:spcAft>
              <a:buClr>
                <a:schemeClr val="dk1"/>
              </a:buClr>
              <a:buSzPts val="1800"/>
              <a:buFont typeface="Arial"/>
              <a:buNone/>
              <a:defRPr sz="1800"/>
            </a:lvl3pPr>
            <a:lvl4pPr indent="-228600" lvl="3" marL="1828800" algn="l">
              <a:spcBef>
                <a:spcPts val="320"/>
              </a:spcBef>
              <a:spcAft>
                <a:spcPts val="0"/>
              </a:spcAft>
              <a:buClr>
                <a:schemeClr val="dk1"/>
              </a:buClr>
              <a:buSzPts val="1600"/>
              <a:buFont typeface="Arial"/>
              <a:buNone/>
              <a:defRPr sz="1600"/>
            </a:lvl4pPr>
            <a:lvl5pPr indent="-228600" lvl="4" marL="2286000" algn="l">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43" name="Google Shape;43;p6"/>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40317" y="365125"/>
            <a:ext cx="10515600" cy="132556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a:off x="840317" y="1681163"/>
            <a:ext cx="5158316"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2" type="body"/>
          </p:nvPr>
        </p:nvSpPr>
        <p:spPr>
          <a:xfrm>
            <a:off x="840317" y="2505075"/>
            <a:ext cx="5158316"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3" type="body"/>
          </p:nvPr>
        </p:nvSpPr>
        <p:spPr>
          <a:xfrm>
            <a:off x="6172200" y="1681163"/>
            <a:ext cx="518371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7"/>
          <p:cNvSpPr txBox="1"/>
          <p:nvPr>
            <p:ph idx="4" type="body"/>
          </p:nvPr>
        </p:nvSpPr>
        <p:spPr>
          <a:xfrm>
            <a:off x="6172200" y="2505075"/>
            <a:ext cx="518371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7"/>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5183717"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idx="2"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4" name="Google Shape;64;p9"/>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40317" y="457200"/>
            <a:ext cx="3932767"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5183717" y="987425"/>
            <a:ext cx="6172200" cy="4873625"/>
          </a:xfrm>
          <a:prstGeom prst="rect">
            <a:avLst/>
          </a:prstGeom>
          <a:noFill/>
          <a:ln>
            <a:noFill/>
          </a:ln>
        </p:spPr>
      </p:sp>
      <p:sp>
        <p:nvSpPr>
          <p:cNvPr id="70" name="Google Shape;70;p10"/>
          <p:cNvSpPr txBox="1"/>
          <p:nvPr>
            <p:ph idx="1" type="body"/>
          </p:nvPr>
        </p:nvSpPr>
        <p:spPr>
          <a:xfrm>
            <a:off x="840317" y="2057400"/>
            <a:ext cx="3932767"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Clr>
                <a:schemeClr val="dk1"/>
              </a:buClr>
              <a:buSzPts val="1600"/>
              <a:buFont typeface="Arial"/>
              <a:buNone/>
              <a:defRPr sz="1600"/>
            </a:lvl1pPr>
            <a:lvl2pPr indent="-228600" lvl="1" marL="914400" algn="l">
              <a:spcBef>
                <a:spcPts val="280"/>
              </a:spcBef>
              <a:spcAft>
                <a:spcPts val="0"/>
              </a:spcAft>
              <a:buClr>
                <a:schemeClr val="dk1"/>
              </a:buClr>
              <a:buSzPts val="1400"/>
              <a:buFont typeface="Arial"/>
              <a:buNone/>
              <a:defRPr sz="1400"/>
            </a:lvl2pPr>
            <a:lvl3pPr indent="-228600" lvl="2" marL="1371600" algn="l">
              <a:spcBef>
                <a:spcPts val="240"/>
              </a:spcBef>
              <a:spcAft>
                <a:spcPts val="0"/>
              </a:spcAft>
              <a:buClr>
                <a:schemeClr val="dk1"/>
              </a:buClr>
              <a:buSzPts val="1200"/>
              <a:buFont typeface="Arial"/>
              <a:buNone/>
              <a:defRPr sz="1200"/>
            </a:lvl3pPr>
            <a:lvl4pPr indent="-228600" lvl="3" marL="1828800" algn="l">
              <a:spcBef>
                <a:spcPts val="200"/>
              </a:spcBef>
              <a:spcAft>
                <a:spcPts val="0"/>
              </a:spcAft>
              <a:buClr>
                <a:schemeClr val="dk1"/>
              </a:buClr>
              <a:buSzPts val="1000"/>
              <a:buFont typeface="Arial"/>
              <a:buNone/>
              <a:defRPr sz="1000"/>
            </a:lvl4pPr>
            <a:lvl5pPr indent="-228600" lvl="4" marL="2286000" algn="l">
              <a:spcBef>
                <a:spcPts val="200"/>
              </a:spcBef>
              <a:spcAft>
                <a:spcPts val="0"/>
              </a:spcAft>
              <a:buClr>
                <a:schemeClr val="dk1"/>
              </a:buClr>
              <a:buSzPts val="1000"/>
              <a:buFont typeface="Arial"/>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1" name="Google Shape;71;p10"/>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1"/>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chemeClr val="dk1"/>
                </a:solidFill>
                <a:latin typeface="Arial"/>
                <a:ea typeface="Arial"/>
                <a:cs typeface="Arial"/>
                <a:sym typeface="Arial"/>
              </a:defRPr>
            </a:lvl9pPr>
          </a:lstStyle>
          <a:p/>
        </p:txBody>
      </p:sp>
      <p:sp>
        <p:nvSpPr>
          <p:cNvPr id="12" name="Google Shape;12;p1"/>
          <p:cNvSpPr txBox="1"/>
          <p:nvPr>
            <p:ph idx="1" type="body"/>
          </p:nvPr>
        </p:nvSpPr>
        <p:spPr>
          <a:xfrm>
            <a:off x="609600" y="1174750"/>
            <a:ext cx="10972800" cy="4953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0" type="dt"/>
          </p:nvPr>
        </p:nvSpPr>
        <p:spPr>
          <a:xfrm>
            <a:off x="609600" y="6245225"/>
            <a:ext cx="2844800" cy="4762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Arial"/>
                <a:ea typeface="Arial"/>
                <a:cs typeface="Arial"/>
                <a:sym typeface="Arial"/>
              </a:defRPr>
            </a:lvl1pPr>
            <a:lvl2pPr indent="0" lvl="1" marL="0" marR="0" rtl="0" algn="r">
              <a:spcBef>
                <a:spcPts val="0"/>
              </a:spcBef>
              <a:buNone/>
              <a:defRPr b="0" i="0" sz="1400" u="none" cap="none" strike="noStrike">
                <a:solidFill>
                  <a:schemeClr val="dk1"/>
                </a:solidFill>
                <a:latin typeface="Arial"/>
                <a:ea typeface="Arial"/>
                <a:cs typeface="Arial"/>
                <a:sym typeface="Arial"/>
              </a:defRPr>
            </a:lvl2pPr>
            <a:lvl3pPr indent="0" lvl="2" marL="0" marR="0" rtl="0" algn="r">
              <a:spcBef>
                <a:spcPts val="0"/>
              </a:spcBef>
              <a:buNone/>
              <a:defRPr b="0" i="0" sz="1400" u="none" cap="none" strike="noStrike">
                <a:solidFill>
                  <a:schemeClr val="dk1"/>
                </a:solidFill>
                <a:latin typeface="Arial"/>
                <a:ea typeface="Arial"/>
                <a:cs typeface="Arial"/>
                <a:sym typeface="Arial"/>
              </a:defRPr>
            </a:lvl3pPr>
            <a:lvl4pPr indent="0" lvl="3" marL="0" marR="0" rtl="0" algn="r">
              <a:spcBef>
                <a:spcPts val="0"/>
              </a:spcBef>
              <a:buNone/>
              <a:defRPr b="0" i="0" sz="1400" u="none" cap="none" strike="noStrike">
                <a:solidFill>
                  <a:schemeClr val="dk1"/>
                </a:solidFill>
                <a:latin typeface="Arial"/>
                <a:ea typeface="Arial"/>
                <a:cs typeface="Arial"/>
                <a:sym typeface="Arial"/>
              </a:defRPr>
            </a:lvl4pPr>
            <a:lvl5pPr indent="0" lvl="4" marL="0" marR="0" rtl="0" algn="r">
              <a:spcBef>
                <a:spcPts val="0"/>
              </a:spcBef>
              <a:buNone/>
              <a:defRPr b="0" i="0" sz="1400" u="none" cap="none" strike="noStrike">
                <a:solidFill>
                  <a:schemeClr val="dk1"/>
                </a:solidFill>
                <a:latin typeface="Arial"/>
                <a:ea typeface="Arial"/>
                <a:cs typeface="Arial"/>
                <a:sym typeface="Arial"/>
              </a:defRPr>
            </a:lvl5pPr>
            <a:lvl6pPr indent="0" lvl="5" marL="0" marR="0" rtl="0" algn="r">
              <a:spcBef>
                <a:spcPts val="0"/>
              </a:spcBef>
              <a:buNone/>
              <a:defRPr b="0" i="0" sz="1400" u="none" cap="none" strike="noStrike">
                <a:solidFill>
                  <a:schemeClr val="dk1"/>
                </a:solidFill>
                <a:latin typeface="Arial"/>
                <a:ea typeface="Arial"/>
                <a:cs typeface="Arial"/>
                <a:sym typeface="Arial"/>
              </a:defRPr>
            </a:lvl6pPr>
            <a:lvl7pPr indent="0" lvl="6" marL="0" marR="0" rtl="0" algn="r">
              <a:spcBef>
                <a:spcPts val="0"/>
              </a:spcBef>
              <a:buNone/>
              <a:defRPr b="0" i="0" sz="1400" u="none" cap="none" strike="noStrike">
                <a:solidFill>
                  <a:schemeClr val="dk1"/>
                </a:solidFill>
                <a:latin typeface="Arial"/>
                <a:ea typeface="Arial"/>
                <a:cs typeface="Arial"/>
                <a:sym typeface="Arial"/>
              </a:defRPr>
            </a:lvl7pPr>
            <a:lvl8pPr indent="0" lvl="7" marL="0" marR="0" rtl="0" algn="r">
              <a:spcBef>
                <a:spcPts val="0"/>
              </a:spcBef>
              <a:buNone/>
              <a:defRPr b="0" i="0" sz="1400" u="none" cap="none" strike="noStrike">
                <a:solidFill>
                  <a:schemeClr val="dk1"/>
                </a:solidFill>
                <a:latin typeface="Arial"/>
                <a:ea typeface="Arial"/>
                <a:cs typeface="Arial"/>
                <a:sym typeface="Arial"/>
              </a:defRPr>
            </a:lvl8pPr>
            <a:lvl9pPr indent="0" lvl="8" marL="0" marR="0" rtl="0" algn="r">
              <a:spcBef>
                <a:spcPts val="0"/>
              </a:spcBef>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7.jpg"/><Relationship Id="rId10" Type="http://schemas.openxmlformats.org/officeDocument/2006/relationships/hyperlink" Target="http://www.youtube.com/watch?v=yglb1QpWrkw" TargetMode="External"/><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16.jpg"/><Relationship Id="rId5" Type="http://schemas.openxmlformats.org/officeDocument/2006/relationships/image" Target="../media/image14.png"/><Relationship Id="rId6" Type="http://schemas.openxmlformats.org/officeDocument/2006/relationships/hyperlink" Target="http://www.youtube.com/watch?v=IzgZMXRfvQk" TargetMode="External"/><Relationship Id="rId7" Type="http://schemas.openxmlformats.org/officeDocument/2006/relationships/image" Target="../media/image5.jpg"/><Relationship Id="rId8" Type="http://schemas.openxmlformats.org/officeDocument/2006/relationships/hyperlink" Target="http://www.youtube.com/watch?v=eRQAqwxil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youtube.com/watch?v=QEWropnsxTQ" TargetMode="External"/><Relationship Id="rId4" Type="http://schemas.openxmlformats.org/officeDocument/2006/relationships/image" Target="../media/image13.jpg"/><Relationship Id="rId5" Type="http://schemas.openxmlformats.org/officeDocument/2006/relationships/hyperlink" Target="http://www.youtube.com/watch?v=njQU30EOyik" TargetMode="External"/><Relationship Id="rId6" Type="http://schemas.openxmlformats.org/officeDocument/2006/relationships/image" Target="../media/image11.jpg"/><Relationship Id="rId7"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biblenow.net/en/bible/international-childrens-bible/old-testament/exodus/1/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qk4UoM1Bjt4" TargetMode="External"/><Relationship Id="rId4" Type="http://schemas.openxmlformats.org/officeDocument/2006/relationships/image" Target="../media/image12.jpg"/><Relationship Id="rId5" Type="http://schemas.openxmlformats.org/officeDocument/2006/relationships/hyperlink" Target="http://www.youtube.com/watch?v=nUP_SjhN9nI" TargetMode="External"/><Relationship Id="rId6" Type="http://schemas.openxmlformats.org/officeDocument/2006/relationships/image" Target="../media/image9.jpg"/><Relationship Id="rId7" Type="http://schemas.openxmlformats.org/officeDocument/2006/relationships/hyperlink" Target="http://www.youtube.com/watch?v=D_rTvDo0BXM" TargetMode="External"/><Relationship Id="rId8"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hyperlink" Target="http://www.youtube.com/watch?v=D_rTvDo0BXM" TargetMode="External"/><Relationship Id="rId5"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godsbless.ing/commentary/exodus/exodus_1_8-14/" TargetMode="External"/><Relationship Id="rId4" Type="http://schemas.openxmlformats.org/officeDocument/2006/relationships/hyperlink" Target="https://godsbless.ing/commentary/exodus/exodus_1_8-14/" TargetMode="External"/><Relationship Id="rId5" Type="http://schemas.openxmlformats.org/officeDocument/2006/relationships/hyperlink" Target="https://godsbless.ing/commentary/exodus/exodus_1_8-14/" TargetMode="External"/><Relationship Id="rId6" Type="http://schemas.openxmlformats.org/officeDocument/2006/relationships/hyperlink" Target="https://godsbless.ing/commentary/exodus/exodus_1_8-14/" TargetMode="External"/><Relationship Id="rId7" Type="http://schemas.openxmlformats.org/officeDocument/2006/relationships/image" Target="../media/image6.jpg"/><Relationship Id="rId8"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ctrTitle"/>
          </p:nvPr>
        </p:nvSpPr>
        <p:spPr>
          <a:xfrm>
            <a:off x="5939149" y="709925"/>
            <a:ext cx="5574000" cy="1227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sz="6600">
                <a:solidFill>
                  <a:srgbClr val="00B0F0"/>
                </a:solidFill>
                <a:latin typeface="DFKai-SB"/>
                <a:ea typeface="DFKai-SB"/>
                <a:cs typeface="DFKai-SB"/>
                <a:sym typeface="DFKai-SB"/>
              </a:rPr>
              <a:t>Exodus</a:t>
            </a:r>
            <a:r>
              <a:rPr lang="en-US" sz="6600">
                <a:solidFill>
                  <a:srgbClr val="00B0F0"/>
                </a:solidFill>
              </a:rPr>
              <a:t>1:8-14</a:t>
            </a:r>
            <a:r>
              <a:rPr lang="en-US" sz="4600"/>
              <a:t> </a:t>
            </a:r>
            <a:endParaRPr b="1" sz="4600">
              <a:solidFill>
                <a:srgbClr val="0070C0"/>
              </a:solidFill>
              <a:latin typeface="DFKai-SB"/>
              <a:ea typeface="DFKai-SB"/>
              <a:cs typeface="DFKai-SB"/>
              <a:sym typeface="DFKai-SB"/>
            </a:endParaRPr>
          </a:p>
        </p:txBody>
      </p:sp>
      <p:sp>
        <p:nvSpPr>
          <p:cNvPr id="96" name="Google Shape;96;p14"/>
          <p:cNvSpPr txBox="1"/>
          <p:nvPr>
            <p:ph idx="1" type="subTitle"/>
          </p:nvPr>
        </p:nvSpPr>
        <p:spPr>
          <a:xfrm>
            <a:off x="6429090" y="4781110"/>
            <a:ext cx="4169400" cy="18129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chemeClr val="lt1"/>
              </a:buClr>
              <a:buSzPts val="3200"/>
              <a:buFont typeface="DFKai-SB"/>
              <a:buNone/>
            </a:pPr>
            <a:r>
              <a:rPr b="1" lang="en-US">
                <a:solidFill>
                  <a:schemeClr val="lt1"/>
                </a:solidFill>
                <a:latin typeface="DFKai-SB"/>
                <a:ea typeface="DFKai-SB"/>
                <a:cs typeface="DFKai-SB"/>
                <a:sym typeface="DFKai-SB"/>
              </a:rPr>
              <a:t>Family</a:t>
            </a:r>
            <a:endParaRPr b="1">
              <a:solidFill>
                <a:schemeClr val="lt1"/>
              </a:solidFill>
              <a:latin typeface="DFKai-SB"/>
              <a:ea typeface="DFKai-SB"/>
              <a:cs typeface="DFKai-SB"/>
              <a:sym typeface="DFKai-SB"/>
            </a:endParaRPr>
          </a:p>
          <a:p>
            <a:pPr indent="0" lvl="0" marL="0" rtl="0" algn="ctr">
              <a:lnSpc>
                <a:spcPct val="70000"/>
              </a:lnSpc>
              <a:spcBef>
                <a:spcPts val="640"/>
              </a:spcBef>
              <a:spcAft>
                <a:spcPts val="0"/>
              </a:spcAft>
              <a:buClr>
                <a:schemeClr val="lt1"/>
              </a:buClr>
              <a:buSzPts val="3200"/>
              <a:buFont typeface="DFKai-SB"/>
              <a:buNone/>
            </a:pPr>
            <a:r>
              <a:rPr b="1" lang="en-US">
                <a:solidFill>
                  <a:schemeClr val="lt1"/>
                </a:solidFill>
                <a:latin typeface="DFKai-SB"/>
                <a:ea typeface="DFKai-SB"/>
                <a:cs typeface="DFKai-SB"/>
                <a:sym typeface="DFKai-SB"/>
              </a:rPr>
              <a:t>Devotion</a:t>
            </a:r>
            <a:endParaRPr b="1">
              <a:solidFill>
                <a:schemeClr val="lt1"/>
              </a:solidFill>
              <a:latin typeface="DFKai-SB"/>
              <a:ea typeface="DFKai-SB"/>
              <a:cs typeface="DFKai-SB"/>
              <a:sym typeface="DFKai-SB"/>
            </a:endParaRPr>
          </a:p>
          <a:p>
            <a:pPr indent="0" lvl="0" marL="0" rtl="0" algn="ctr">
              <a:lnSpc>
                <a:spcPct val="70000"/>
              </a:lnSpc>
              <a:spcBef>
                <a:spcPts val="640"/>
              </a:spcBef>
              <a:spcAft>
                <a:spcPts val="0"/>
              </a:spcAft>
              <a:buClr>
                <a:schemeClr val="lt1"/>
              </a:buClr>
              <a:buSzPts val="3200"/>
              <a:buFont typeface="DFKai-SB"/>
              <a:buNone/>
            </a:pPr>
            <a:r>
              <a:rPr b="1" lang="en-US">
                <a:solidFill>
                  <a:schemeClr val="lt1"/>
                </a:solidFill>
                <a:latin typeface="DFKai-SB"/>
                <a:ea typeface="DFKai-SB"/>
                <a:cs typeface="DFKai-SB"/>
                <a:sym typeface="DFKai-SB"/>
              </a:rPr>
              <a:t>Betty Lu  </a:t>
            </a:r>
            <a:endParaRPr b="1">
              <a:solidFill>
                <a:schemeClr val="lt1"/>
              </a:solidFill>
              <a:latin typeface="DFKai-SB"/>
              <a:ea typeface="DFKai-SB"/>
              <a:cs typeface="DFKai-SB"/>
              <a:sym typeface="DFKai-SB"/>
            </a:endParaRPr>
          </a:p>
          <a:p>
            <a:pPr indent="0" lvl="0" marL="0" rtl="0" algn="ctr">
              <a:lnSpc>
                <a:spcPct val="70000"/>
              </a:lnSpc>
              <a:spcBef>
                <a:spcPts val="640"/>
              </a:spcBef>
              <a:spcAft>
                <a:spcPts val="0"/>
              </a:spcAft>
              <a:buClr>
                <a:schemeClr val="lt1"/>
              </a:buClr>
              <a:buSzPts val="3200"/>
              <a:buFont typeface="DFKai-SB"/>
              <a:buNone/>
            </a:pPr>
            <a:r>
              <a:rPr b="1" lang="en-US">
                <a:solidFill>
                  <a:schemeClr val="lt1"/>
                </a:solidFill>
                <a:latin typeface="DFKai-SB"/>
                <a:ea typeface="DFKai-SB"/>
                <a:cs typeface="DFKai-SB"/>
                <a:sym typeface="DFKai-SB"/>
              </a:rPr>
              <a:t>08-03-2025</a:t>
            </a:r>
            <a:endParaRPr b="1">
              <a:solidFill>
                <a:schemeClr val="lt1"/>
              </a:solidFill>
              <a:latin typeface="DFKai-SB"/>
              <a:ea typeface="DFKai-SB"/>
              <a:cs typeface="DFKai-SB"/>
              <a:sym typeface="DFKai-SB"/>
            </a:endParaRPr>
          </a:p>
        </p:txBody>
      </p:sp>
      <p:sp>
        <p:nvSpPr>
          <p:cNvPr id="97" name="Google Shape;97;p14"/>
          <p:cNvSpPr txBox="1"/>
          <p:nvPr/>
        </p:nvSpPr>
        <p:spPr>
          <a:xfrm>
            <a:off x="876300" y="2642235"/>
            <a:ext cx="4064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4"/>
          <p:cNvSpPr txBox="1"/>
          <p:nvPr/>
        </p:nvSpPr>
        <p:spPr>
          <a:xfrm>
            <a:off x="576535" y="5719445"/>
            <a:ext cx="5574000" cy="767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Arial"/>
                <a:ea typeface="Arial"/>
                <a:cs typeface="Arial"/>
                <a:sym typeface="Arial"/>
              </a:rPr>
              <a:t>https://cmcbiblereading.com/wp-content/uploads/2018/02/mudbricks.jpg</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en-US" sz="1200">
                <a:solidFill>
                  <a:schemeClr val="dk1"/>
                </a:solidFill>
                <a:latin typeface="Arial"/>
                <a:ea typeface="Arial"/>
                <a:cs typeface="Arial"/>
                <a:sym typeface="Arial"/>
              </a:rPr>
              <a:t>上图：古埃及第十二王朝阿蒙涅姆赫特三世（Amenemhat III，主前1860–1814年在位）               金字塔，用泥砖建造。</a:t>
            </a:r>
            <a:endParaRPr sz="1200">
              <a:solidFill>
                <a:schemeClr val="dk1"/>
              </a:solidFill>
              <a:latin typeface="Arial"/>
              <a:ea typeface="Arial"/>
              <a:cs typeface="Arial"/>
              <a:sym typeface="Arial"/>
            </a:endParaRPr>
          </a:p>
        </p:txBody>
      </p:sp>
      <p:pic>
        <p:nvPicPr>
          <p:cNvPr id="99" name="Google Shape;99;p14"/>
          <p:cNvPicPr preferRelativeResize="0"/>
          <p:nvPr>
            <p:ph idx="4294967295" type="body"/>
          </p:nvPr>
        </p:nvPicPr>
        <p:blipFill rotWithShape="1">
          <a:blip r:embed="rId3">
            <a:alphaModFix/>
          </a:blip>
          <a:srcRect b="4009" l="0" r="0" t="4008"/>
          <a:stretch/>
        </p:blipFill>
        <p:spPr>
          <a:xfrm>
            <a:off x="807375" y="518575"/>
            <a:ext cx="4575900" cy="4981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p:nvPr/>
        </p:nvSpPr>
        <p:spPr>
          <a:xfrm rot="660000">
            <a:off x="5795645" y="1779905"/>
            <a:ext cx="4613910" cy="3993515"/>
          </a:xfrm>
          <a:prstGeom prst="heart">
            <a:avLst/>
          </a:prstGeom>
          <a:solidFill>
            <a:schemeClr val="accent1">
              <a:alpha val="25882"/>
            </a:schemeClr>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23"/>
          <p:cNvSpPr/>
          <p:nvPr/>
        </p:nvSpPr>
        <p:spPr>
          <a:xfrm rot="-840000">
            <a:off x="859790" y="2243455"/>
            <a:ext cx="4338955" cy="3792220"/>
          </a:xfrm>
          <a:prstGeom prst="heart">
            <a:avLst/>
          </a:prstGeom>
          <a:solidFill>
            <a:schemeClr val="accent1">
              <a:alpha val="25882"/>
            </a:schemeClr>
          </a:solidFill>
          <a:ln cap="flat" cmpd="sng" w="762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23"/>
          <p:cNvSpPr/>
          <p:nvPr/>
        </p:nvSpPr>
        <p:spPr>
          <a:xfrm>
            <a:off x="2479675" y="226060"/>
            <a:ext cx="1209675" cy="1149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8000"/>
              <a:buFont typeface="KaiTi"/>
              <a:buNone/>
            </a:pPr>
            <a:r>
              <a:rPr b="1" i="0" lang="en-US" sz="8000" u="none" cap="none" strike="noStrike">
                <a:solidFill>
                  <a:srgbClr val="FFFF00"/>
                </a:solidFill>
                <a:latin typeface="KaiTi"/>
                <a:ea typeface="KaiTi"/>
                <a:cs typeface="KaiTi"/>
                <a:sym typeface="KaiTi"/>
              </a:rPr>
              <a:t>智</a:t>
            </a:r>
            <a:endParaRPr b="0" i="0" sz="8000" u="none" cap="none" strike="noStrike">
              <a:solidFill>
                <a:schemeClr val="dk1"/>
              </a:solidFill>
              <a:latin typeface="Arial"/>
              <a:ea typeface="Arial"/>
              <a:cs typeface="Arial"/>
              <a:sym typeface="Arial"/>
            </a:endParaRPr>
          </a:p>
        </p:txBody>
      </p:sp>
      <p:sp>
        <p:nvSpPr>
          <p:cNvPr id="177" name="Google Shape;177;p23"/>
          <p:cNvSpPr/>
          <p:nvPr/>
        </p:nvSpPr>
        <p:spPr>
          <a:xfrm>
            <a:off x="466090" y="1236980"/>
            <a:ext cx="1057910" cy="102743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00"/>
              </a:buClr>
              <a:buSzPts val="8000"/>
              <a:buFont typeface="KaiTi"/>
              <a:buNone/>
            </a:pPr>
            <a:r>
              <a:rPr b="1" i="0" lang="en-US" sz="8000" u="none" cap="none" strike="noStrike">
                <a:solidFill>
                  <a:srgbClr val="FFFF00"/>
                </a:solidFill>
                <a:latin typeface="KaiTi"/>
                <a:ea typeface="KaiTi"/>
                <a:cs typeface="KaiTi"/>
                <a:sym typeface="KaiTi"/>
              </a:rPr>
              <a:t>慧</a:t>
            </a:r>
            <a:endParaRPr b="0" i="0" sz="8000" u="none" cap="none" strike="noStrike">
              <a:solidFill>
                <a:schemeClr val="dk1"/>
              </a:solidFill>
              <a:latin typeface="Arial"/>
              <a:ea typeface="Arial"/>
              <a:cs typeface="Arial"/>
              <a:sym typeface="Arial"/>
            </a:endParaRPr>
          </a:p>
        </p:txBody>
      </p:sp>
      <p:sp>
        <p:nvSpPr>
          <p:cNvPr id="178" name="Google Shape;178;p23"/>
          <p:cNvSpPr/>
          <p:nvPr/>
        </p:nvSpPr>
        <p:spPr>
          <a:xfrm>
            <a:off x="8996045" y="73660"/>
            <a:ext cx="2002790" cy="1454150"/>
          </a:xfrm>
          <a:prstGeom prst="rect">
            <a:avLst/>
          </a:prstGeom>
        </p:spPr>
        <p:txBody>
          <a:bodyPr>
            <a:prstTxWarp prst="textPlain"/>
          </a:bodyPr>
          <a:lstStyle/>
          <a:p>
            <a:pPr lvl="0" algn="l"/>
            <a:r>
              <a:rPr b="1" i="0">
                <a:ln cap="flat" cmpd="sng" w="19050">
                  <a:solidFill>
                    <a:srgbClr val="FF0000"/>
                  </a:solidFill>
                  <a:prstDash val="solid"/>
                  <a:round/>
                  <a:headEnd len="sm" w="sm" type="none"/>
                  <a:tailEnd len="sm" w="sm" type="none"/>
                </a:ln>
                <a:solidFill>
                  <a:srgbClr val="FFFF00"/>
                </a:solidFill>
                <a:latin typeface="KaiTi"/>
              </a:rPr>
              <a:t> 教  养</a:t>
            </a:r>
          </a:p>
        </p:txBody>
      </p:sp>
      <p:sp>
        <p:nvSpPr>
          <p:cNvPr id="179" name="Google Shape;179;p23"/>
          <p:cNvSpPr/>
          <p:nvPr/>
        </p:nvSpPr>
        <p:spPr>
          <a:xfrm>
            <a:off x="852170" y="2606675"/>
            <a:ext cx="4256405" cy="260477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000">
                <a:solidFill>
                  <a:srgbClr val="FF0000"/>
                </a:solidFill>
                <a:latin typeface="Arial"/>
                <a:ea typeface="Arial"/>
                <a:cs typeface="Arial"/>
                <a:sym typeface="Arial"/>
              </a:rPr>
              <a:t>-- Use love and encouarging words to help little ones to know about your care to him/her.  But also explain why does Mommy or  Daddy will discipline him/her.  </a:t>
            </a:r>
            <a:endParaRPr sz="2000">
              <a:solidFill>
                <a:srgbClr val="FF0000"/>
              </a:solidFill>
              <a:latin typeface="Arial"/>
              <a:ea typeface="Arial"/>
              <a:cs typeface="Arial"/>
              <a:sym typeface="Arial"/>
            </a:endParaRPr>
          </a:p>
        </p:txBody>
      </p:sp>
      <p:sp>
        <p:nvSpPr>
          <p:cNvPr id="180" name="Google Shape;180;p23"/>
          <p:cNvSpPr/>
          <p:nvPr/>
        </p:nvSpPr>
        <p:spPr>
          <a:xfrm>
            <a:off x="6242685" y="2264410"/>
            <a:ext cx="4003040" cy="325374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b="1" lang="en-US" sz="2000">
                <a:solidFill>
                  <a:srgbClr val="FF0000"/>
                </a:solidFill>
                <a:latin typeface="Arial"/>
                <a:ea typeface="Arial"/>
                <a:cs typeface="Arial"/>
                <a:sym typeface="Arial"/>
              </a:rPr>
              <a:t>-- Have your pre-teen or teens share about one challenge, he/she has gone through。</a:t>
            </a:r>
            <a:endParaRPr b="1" sz="2000">
              <a:solidFill>
                <a:srgbClr val="FF0000"/>
              </a:solidFill>
              <a:latin typeface="Arial"/>
              <a:ea typeface="Arial"/>
              <a:cs typeface="Arial"/>
              <a:sym typeface="Arial"/>
            </a:endParaRPr>
          </a:p>
          <a:p>
            <a:pPr indent="0" lvl="0" marL="0" marR="0" rtl="0" algn="l">
              <a:lnSpc>
                <a:spcPct val="150000"/>
              </a:lnSpc>
              <a:spcBef>
                <a:spcPts val="0"/>
              </a:spcBef>
              <a:spcAft>
                <a:spcPts val="0"/>
              </a:spcAft>
              <a:buNone/>
            </a:pPr>
            <a:r>
              <a:rPr b="1" lang="en-US" sz="2000">
                <a:solidFill>
                  <a:srgbClr val="FF0000"/>
                </a:solidFill>
                <a:latin typeface="Arial"/>
                <a:ea typeface="Arial"/>
                <a:cs typeface="Arial"/>
                <a:sym typeface="Arial"/>
              </a:rPr>
              <a:t>&amp; Encourage him or her to share about how God has walk along with, support her/him and change the senario?</a:t>
            </a:r>
            <a:endParaRPr sz="2000">
              <a:solidFill>
                <a:srgbClr val="FF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p:nvPr/>
        </p:nvSpPr>
        <p:spPr>
          <a:xfrm>
            <a:off x="1512570" y="1576070"/>
            <a:ext cx="9483090" cy="4685030"/>
          </a:xfrm>
          <a:prstGeom prst="rect">
            <a:avLst/>
          </a:prstGeom>
          <a:noFill/>
          <a:ln cap="flat" cmpd="sng" w="38100">
            <a:solidFill>
              <a:srgbClr val="00B050"/>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2800">
              <a:solidFill>
                <a:srgbClr val="00B050"/>
              </a:solidFill>
              <a:latin typeface="Arial"/>
              <a:ea typeface="Arial"/>
              <a:cs typeface="Arial"/>
              <a:sym typeface="Arial"/>
            </a:endParaRPr>
          </a:p>
        </p:txBody>
      </p:sp>
      <p:pic>
        <p:nvPicPr>
          <p:cNvPr id="186" name="Google Shape;186;p24"/>
          <p:cNvPicPr preferRelativeResize="0"/>
          <p:nvPr/>
        </p:nvPicPr>
        <p:blipFill rotWithShape="1">
          <a:blip r:embed="rId3">
            <a:alphaModFix/>
          </a:blip>
          <a:srcRect b="0" l="0" r="0" t="0"/>
          <a:stretch/>
        </p:blipFill>
        <p:spPr>
          <a:xfrm rot="1389423">
            <a:off x="10060940" y="903605"/>
            <a:ext cx="1218565" cy="1217295"/>
          </a:xfrm>
          <a:prstGeom prst="rect">
            <a:avLst/>
          </a:prstGeom>
          <a:noFill/>
          <a:ln>
            <a:noFill/>
          </a:ln>
        </p:spPr>
      </p:pic>
      <p:sp>
        <p:nvSpPr>
          <p:cNvPr id="187" name="Google Shape;187;p24"/>
          <p:cNvSpPr/>
          <p:nvPr/>
        </p:nvSpPr>
        <p:spPr>
          <a:xfrm>
            <a:off x="2534454" y="283250"/>
            <a:ext cx="7637145" cy="9220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99CC"/>
              </a:buClr>
              <a:buSzPts val="5400"/>
              <a:buFont typeface="Arial"/>
              <a:buNone/>
            </a:pPr>
            <a:r>
              <a:rPr b="1" i="0" lang="en-US" sz="5400" u="none" cap="none" strike="noStrike">
                <a:solidFill>
                  <a:srgbClr val="FF99CC"/>
                </a:solidFill>
                <a:latin typeface="Arial"/>
                <a:ea typeface="Arial"/>
                <a:cs typeface="Arial"/>
                <a:sym typeface="Arial"/>
              </a:rPr>
              <a:t> </a:t>
            </a:r>
            <a:r>
              <a:rPr b="1" lang="en-US" sz="5400" cap="none">
                <a:solidFill>
                  <a:srgbClr val="FF99CC"/>
                </a:solidFill>
                <a:latin typeface="Arial"/>
                <a:ea typeface="Arial"/>
                <a:cs typeface="Arial"/>
                <a:sym typeface="Arial"/>
              </a:rPr>
              <a:t>SONGS OF </a:t>
            </a:r>
            <a:r>
              <a:rPr b="1" i="0" lang="en-US" sz="5400" u="none" cap="none" strike="noStrike">
                <a:solidFill>
                  <a:srgbClr val="FF99CC"/>
                </a:solidFill>
                <a:latin typeface="Arial"/>
                <a:ea typeface="Arial"/>
                <a:cs typeface="Arial"/>
                <a:sym typeface="Arial"/>
              </a:rPr>
              <a:t>WORSHIP </a:t>
            </a:r>
            <a:endParaRPr b="1" i="0" sz="5400" u="none" cap="none" strike="noStrike">
              <a:solidFill>
                <a:srgbClr val="FF99CC"/>
              </a:solidFill>
              <a:latin typeface="Arial"/>
              <a:ea typeface="Arial"/>
              <a:cs typeface="Arial"/>
              <a:sym typeface="Arial"/>
            </a:endParaRPr>
          </a:p>
        </p:txBody>
      </p:sp>
      <p:pic>
        <p:nvPicPr>
          <p:cNvPr id="188" name="Google Shape;188;p24"/>
          <p:cNvPicPr preferRelativeResize="0"/>
          <p:nvPr/>
        </p:nvPicPr>
        <p:blipFill rotWithShape="1">
          <a:blip r:embed="rId4">
            <a:alphaModFix/>
          </a:blip>
          <a:srcRect b="0" l="0" r="0" t="0"/>
          <a:stretch/>
        </p:blipFill>
        <p:spPr>
          <a:xfrm rot="-3060000">
            <a:off x="81280" y="4985385"/>
            <a:ext cx="1631950" cy="1520825"/>
          </a:xfrm>
          <a:prstGeom prst="rect">
            <a:avLst/>
          </a:prstGeom>
          <a:noFill/>
          <a:ln>
            <a:noFill/>
          </a:ln>
        </p:spPr>
      </p:pic>
      <p:sp>
        <p:nvSpPr>
          <p:cNvPr id="189" name="Google Shape;189;p24"/>
          <p:cNvSpPr txBox="1"/>
          <p:nvPr/>
        </p:nvSpPr>
        <p:spPr>
          <a:xfrm>
            <a:off x="1631315" y="1576070"/>
            <a:ext cx="9108440" cy="1662430"/>
          </a:xfrm>
          <a:prstGeom prst="rect">
            <a:avLst/>
          </a:prstGeom>
          <a:noFill/>
          <a:ln>
            <a:noFill/>
          </a:ln>
        </p:spPr>
        <p:txBody>
          <a:bodyPr anchorCtr="0" anchor="t" bIns="45700" lIns="91425" spcFirstLastPara="1" rIns="91425" wrap="square" tIns="45700">
            <a:noAutofit/>
          </a:bodyPr>
          <a:lstStyle/>
          <a:p>
            <a:pPr indent="-644525" lvl="0" marL="644525" marR="0" rtl="0" algn="l">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For Children--</a:t>
            </a:r>
            <a:endParaRPr sz="3600">
              <a:solidFill>
                <a:schemeClr val="dk1"/>
              </a:solidFill>
              <a:latin typeface="Arial"/>
              <a:ea typeface="Arial"/>
              <a:cs typeface="Arial"/>
              <a:sym typeface="Arial"/>
            </a:endParaRPr>
          </a:p>
          <a:p>
            <a:pPr indent="-644525" lvl="0" marL="644525"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644525" lvl="0" marL="644525"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Bible songs about Moses - Animated, with Lyrics</a:t>
            </a:r>
            <a:endParaRPr sz="2000">
              <a:solidFill>
                <a:schemeClr val="dk1"/>
              </a:solidFill>
              <a:latin typeface="Arial"/>
              <a:ea typeface="Arial"/>
              <a:cs typeface="Arial"/>
              <a:sym typeface="Arial"/>
            </a:endParaRPr>
          </a:p>
          <a:p>
            <a:pPr indent="-644525" lvl="0" marL="644525" marR="0" rtl="0" algn="l">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DG Bible Songs</a:t>
            </a:r>
            <a:endParaRPr sz="2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800"/>
              <a:buFont typeface="Arial"/>
              <a:buNone/>
            </a:pPr>
            <a:r>
              <a:t/>
            </a:r>
            <a:endParaRPr sz="2800">
              <a:solidFill>
                <a:schemeClr val="dk1"/>
              </a:solidFill>
              <a:latin typeface="Arial"/>
              <a:ea typeface="Arial"/>
              <a:cs typeface="Arial"/>
              <a:sym typeface="Arial"/>
            </a:endParaRPr>
          </a:p>
        </p:txBody>
      </p:sp>
      <p:sp>
        <p:nvSpPr>
          <p:cNvPr id="190" name="Google Shape;190;p24"/>
          <p:cNvSpPr txBox="1"/>
          <p:nvPr/>
        </p:nvSpPr>
        <p:spPr>
          <a:xfrm>
            <a:off x="1630680" y="3428365"/>
            <a:ext cx="8524240" cy="2832735"/>
          </a:xfrm>
          <a:prstGeom prst="rect">
            <a:avLst/>
          </a:prstGeom>
          <a:noFill/>
          <a:ln>
            <a:noFill/>
          </a:ln>
        </p:spPr>
        <p:txBody>
          <a:bodyPr anchorCtr="0" anchor="t" bIns="45700" lIns="91425" spcFirstLastPara="1" rIns="91425" wrap="square" tIns="45700">
            <a:noAutofit/>
          </a:bodyPr>
          <a:lstStyle/>
          <a:p>
            <a:pPr indent="-876935" lvl="0" marL="876935" marR="0" rtl="0" algn="l">
              <a:spcBef>
                <a:spcPts val="0"/>
              </a:spcBef>
              <a:spcAft>
                <a:spcPts val="0"/>
              </a:spcAft>
              <a:buNone/>
            </a:pPr>
            <a:r>
              <a:rPr lang="en-US" sz="3200">
                <a:solidFill>
                  <a:schemeClr val="dk1"/>
                </a:solidFill>
                <a:latin typeface="Arial"/>
                <a:ea typeface="Arial"/>
                <a:cs typeface="Arial"/>
                <a:sym typeface="Arial"/>
              </a:rPr>
              <a:t>For Adults --</a:t>
            </a:r>
            <a:endParaRPr sz="3200">
              <a:solidFill>
                <a:schemeClr val="dk1"/>
              </a:solidFill>
              <a:latin typeface="Arial"/>
              <a:ea typeface="Arial"/>
              <a:cs typeface="Arial"/>
              <a:sym typeface="Arial"/>
            </a:endParaRPr>
          </a:p>
          <a:p>
            <a:pPr indent="-876935" lvl="0" marL="876935" marR="0" rtl="0" algn="l">
              <a:spcBef>
                <a:spcPts val="0"/>
              </a:spcBef>
              <a:spcAft>
                <a:spcPts val="0"/>
              </a:spcAft>
              <a:buNone/>
            </a:pPr>
            <a:r>
              <a:rPr lang="en-US" sz="2400">
                <a:solidFill>
                  <a:schemeClr val="dk1"/>
                </a:solidFill>
                <a:latin typeface="Arial"/>
                <a:ea typeface="Arial"/>
                <a:cs typeface="Arial"/>
                <a:sym typeface="Arial"/>
              </a:rPr>
              <a:t>【精選詩歌】摩西之歌--</a:t>
            </a:r>
            <a:r>
              <a:rPr lang="en-US" sz="2400">
                <a:solidFill>
                  <a:srgbClr val="FF0000"/>
                </a:solidFill>
                <a:latin typeface="Arial"/>
                <a:ea typeface="Arial"/>
                <a:cs typeface="Arial"/>
                <a:sym typeface="Arial"/>
              </a:rPr>
              <a:t>English</a:t>
            </a:r>
            <a:r>
              <a:rPr lang="en-US" sz="2400">
                <a:solidFill>
                  <a:schemeClr val="dk1"/>
                </a:solidFill>
                <a:latin typeface="Arial"/>
                <a:ea typeface="Arial"/>
                <a:cs typeface="Arial"/>
                <a:sym typeface="Arial"/>
              </a:rPr>
              <a:t>； C3靈修網路聖經學院</a:t>
            </a:r>
            <a:endParaRPr sz="2400">
              <a:solidFill>
                <a:schemeClr val="dk1"/>
              </a:solidFill>
              <a:latin typeface="Arial"/>
              <a:ea typeface="Arial"/>
              <a:cs typeface="Arial"/>
              <a:sym typeface="Arial"/>
            </a:endParaRPr>
          </a:p>
          <a:p>
            <a:pPr indent="-876935" lvl="0" marL="876935" marR="0" rtl="0" algn="l">
              <a:spcBef>
                <a:spcPts val="0"/>
              </a:spcBef>
              <a:spcAft>
                <a:spcPts val="0"/>
              </a:spcAft>
              <a:buNone/>
            </a:pPr>
            <a:r>
              <a:t/>
            </a:r>
            <a:endParaRPr sz="2400">
              <a:solidFill>
                <a:schemeClr val="dk1"/>
              </a:solidFill>
              <a:latin typeface="Arial"/>
              <a:ea typeface="Arial"/>
              <a:cs typeface="Arial"/>
              <a:sym typeface="Arial"/>
            </a:endParaRPr>
          </a:p>
          <a:p>
            <a:pPr indent="-876935" lvl="0" marL="876935" marR="0" rtl="0" algn="l">
              <a:spcBef>
                <a:spcPts val="0"/>
              </a:spcBef>
              <a:spcAft>
                <a:spcPts val="0"/>
              </a:spcAft>
              <a:buNone/>
            </a:pPr>
            <a:r>
              <a:rPr lang="en-US" sz="2400">
                <a:solidFill>
                  <a:schemeClr val="dk1"/>
                </a:solidFill>
                <a:latin typeface="Arial"/>
                <a:ea typeface="Arial"/>
                <a:cs typeface="Arial"/>
                <a:sym typeface="Arial"/>
              </a:rPr>
              <a:t>https://www.youtube.com/watch?v=yglb1QpWrkw</a:t>
            </a:r>
            <a:endParaRPr sz="2400">
              <a:solidFill>
                <a:schemeClr val="dk1"/>
              </a:solidFill>
              <a:latin typeface="Arial"/>
              <a:ea typeface="Arial"/>
              <a:cs typeface="Arial"/>
              <a:sym typeface="Arial"/>
            </a:endParaRPr>
          </a:p>
          <a:p>
            <a:pPr indent="-876935" lvl="0" marL="876935" marR="0" rtl="0" algn="l">
              <a:spcBef>
                <a:spcPts val="0"/>
              </a:spcBef>
              <a:spcAft>
                <a:spcPts val="0"/>
              </a:spcAft>
              <a:buNone/>
            </a:pPr>
            <a:r>
              <a:rPr lang="en-US" sz="2400">
                <a:solidFill>
                  <a:schemeClr val="dk1"/>
                </a:solidFill>
                <a:latin typeface="Arial"/>
                <a:ea typeface="Arial"/>
                <a:cs typeface="Arial"/>
                <a:sym typeface="Arial"/>
              </a:rPr>
              <a:t>摩西之歌 (祢是我的神) Song of Moses-- </a:t>
            </a:r>
            <a:r>
              <a:rPr lang="en-US" sz="2400">
                <a:solidFill>
                  <a:srgbClr val="FF0000"/>
                </a:solidFill>
                <a:latin typeface="Arial"/>
                <a:ea typeface="Arial"/>
                <a:cs typeface="Arial"/>
                <a:sym typeface="Arial"/>
              </a:rPr>
              <a:t>中文版</a:t>
            </a:r>
            <a:endParaRPr sz="2400">
              <a:solidFill>
                <a:schemeClr val="dk1"/>
              </a:solidFill>
              <a:latin typeface="Arial"/>
              <a:ea typeface="Arial"/>
              <a:cs typeface="Arial"/>
              <a:sym typeface="Arial"/>
            </a:endParaRPr>
          </a:p>
          <a:p>
            <a:pPr indent="-876935" lvl="0" marL="876935" marR="0" rtl="0" algn="l">
              <a:spcBef>
                <a:spcPts val="0"/>
              </a:spcBef>
              <a:spcAft>
                <a:spcPts val="0"/>
              </a:spcAft>
              <a:buNone/>
            </a:pPr>
            <a:r>
              <a:rPr lang="en-US" sz="2400">
                <a:solidFill>
                  <a:schemeClr val="dk1"/>
                </a:solidFill>
                <a:latin typeface="Arial"/>
                <a:ea typeface="Arial"/>
                <a:cs typeface="Arial"/>
                <a:sym typeface="Arial"/>
              </a:rPr>
              <a:t>InOne Music Ministries 合一音樂事工</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a:p>
            <a:pPr indent="0" lvl="0" marL="0" marR="0" rtl="0" algn="l">
              <a:spcBef>
                <a:spcPts val="0"/>
              </a:spcBef>
              <a:spcAft>
                <a:spcPts val="0"/>
              </a:spcAft>
              <a:buNone/>
            </a:pPr>
            <a:r>
              <a:t/>
            </a:r>
            <a:endParaRPr sz="2400">
              <a:solidFill>
                <a:schemeClr val="dk1"/>
              </a:solidFill>
              <a:latin typeface="Arial"/>
              <a:ea typeface="Arial"/>
              <a:cs typeface="Arial"/>
              <a:sym typeface="Arial"/>
            </a:endParaRPr>
          </a:p>
        </p:txBody>
      </p:sp>
      <p:pic>
        <p:nvPicPr>
          <p:cNvPr id="191" name="Google Shape;191;p24"/>
          <p:cNvPicPr preferRelativeResize="0"/>
          <p:nvPr/>
        </p:nvPicPr>
        <p:blipFill rotWithShape="1">
          <a:blip r:embed="rId5">
            <a:alphaModFix/>
          </a:blip>
          <a:srcRect b="0" l="0" r="0" t="0"/>
          <a:stretch/>
        </p:blipFill>
        <p:spPr>
          <a:xfrm rot="-1260000">
            <a:off x="146050" y="407035"/>
            <a:ext cx="2567305" cy="1291590"/>
          </a:xfrm>
          <a:prstGeom prst="rect">
            <a:avLst/>
          </a:prstGeom>
          <a:noFill/>
          <a:ln>
            <a:noFill/>
          </a:ln>
        </p:spPr>
      </p:pic>
      <p:pic>
        <p:nvPicPr>
          <p:cNvPr descr="This animated Bible song collection about Moses brings his incredible story to life with engaging visuals and easy-to-follow lyrics. Perfect for kids and Sunday School, we cover key moments from Moses' journey—his rescue as a baby, the burning bush, the ten plagues, the parting of the Red Sea, and the Ten Commandments. &#10;&#10;The vibrant animation and catchy melody make learning about Moses fun and memorable. Sing along and explore God's power, faithfulness, and guidance through this uplifting and educational song collection.&#10;&#10;Support DG Bible Songs:&#10;https://ko-fi.com/dgbiblesongs&#10;&#10;DG Bible Songs promotes the message of the Gospel and the Bible principles to children through animated Christian songs. We provide young minds with a fun and engaging way to learn the Christian values, seamlessly weaving profound messages, contemporary musical elements and captivating visuals." id="192" name="Google Shape;192;p24" title="Bible songs about Moses - Animated, with Lyrics">
            <a:hlinkClick r:id="rId6"/>
          </p:cNvPr>
          <p:cNvPicPr preferRelativeResize="0"/>
          <p:nvPr/>
        </p:nvPicPr>
        <p:blipFill>
          <a:blip r:embed="rId7">
            <a:alphaModFix/>
          </a:blip>
          <a:stretch>
            <a:fillRect/>
          </a:stretch>
        </p:blipFill>
        <p:spPr>
          <a:xfrm>
            <a:off x="5260638" y="1205280"/>
            <a:ext cx="2208925" cy="1242520"/>
          </a:xfrm>
          <a:prstGeom prst="rect">
            <a:avLst/>
          </a:prstGeom>
          <a:noFill/>
          <a:ln>
            <a:noFill/>
          </a:ln>
        </p:spPr>
      </p:pic>
      <p:pic>
        <p:nvPicPr>
          <p:cNvPr descr="#精選詩歌 #釋經靈修 #靈命復興 #詩歌讚美 #恩膏敬拜 #醫治釋放&#10;🔔 入群学习，请加LINE好友：https://lin.ee/BQA3MnY &#10;🔔 订阅“C3灵修”按下铃👉铛 C3灵修官网：https://c3lingxiu.org/ &#10;【摩西之歌】&#10;&#10;我向耶和华歌唱 因祂战胜&#10;这是我的神 祂名耶和华&#10;祂行大事不可测度 行奇事不可胜数&#10;我必将我的生命交托于祂&#10;&#10;耶和华啊 众神之中&#10;谁能像祷至圣至荣&#10;可颂可畏施行奇事&#10;耶和华是我的力量 我的诗歌 我的拯救&#10;祷是我的神 我要尊崇祷&#10;&#10;主 祷曾应许 永不撇弃 祷百姓&#10;主 我们呼求 带领我们 向前行" id="193" name="Google Shape;193;p24" title="【精選詩歌】摩西之歌">
            <a:hlinkClick r:id="rId8"/>
          </p:cNvPr>
          <p:cNvPicPr preferRelativeResize="0"/>
          <p:nvPr/>
        </p:nvPicPr>
        <p:blipFill>
          <a:blip r:embed="rId9">
            <a:alphaModFix/>
          </a:blip>
          <a:stretch>
            <a:fillRect/>
          </a:stretch>
        </p:blipFill>
        <p:spPr>
          <a:xfrm>
            <a:off x="8312348" y="2543676"/>
            <a:ext cx="2208925" cy="1242485"/>
          </a:xfrm>
          <a:prstGeom prst="rect">
            <a:avLst/>
          </a:prstGeom>
          <a:noFill/>
          <a:ln>
            <a:noFill/>
          </a:ln>
        </p:spPr>
      </p:pic>
      <p:pic>
        <p:nvPicPr>
          <p:cNvPr descr="摩西之歌 Song of Moses&#10;词曲: 吴成大 Written by Billy Wu&#10;歌手: 吴成大 + 合一音乐事工 &#10;Performed by Billy Wu + InOne Music Ministries &#10;© Copyright 2020 InOne Music Ministries&#10;&#10;https://www.facebook.com/inonemusic&#10;&#10;我向耶和华歌唱 因祂战胜&#10;这是我的神 祂名耶和华&#10;祂行大事不可测度 行奇事不可胜数&#10;我必将我的生命交托于祂&#10;&#10;耶和华啊 众神之中&#10;谁能像祢 至圣至荣&#10;可颂可畏 施行奇事&#10;耶和华是我的力量 我的诗歌 我的拯救&#10;祢是我的神 我要尊崇祢&#10;&#10;主 祢曾应许 永不撇弃 祢百姓&#10;主 我们呼求 带领我们 向前行" id="194" name="Google Shape;194;p24" title="摩西之歌 (祢是我的神) Song of Moses">
            <a:hlinkClick r:id="rId10"/>
          </p:cNvPr>
          <p:cNvPicPr preferRelativeResize="0"/>
          <p:nvPr/>
        </p:nvPicPr>
        <p:blipFill>
          <a:blip r:embed="rId11">
            <a:alphaModFix/>
          </a:blip>
          <a:stretch>
            <a:fillRect/>
          </a:stretch>
        </p:blipFill>
        <p:spPr>
          <a:xfrm>
            <a:off x="8786725" y="5124538"/>
            <a:ext cx="2208925" cy="124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843275" y="45075"/>
            <a:ext cx="3150900" cy="10179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highlight>
                  <a:srgbClr val="FFFF00"/>
                </a:highlight>
              </a:rPr>
              <a:t>References</a:t>
            </a:r>
            <a:endParaRPr>
              <a:highlight>
                <a:srgbClr val="FFFF00"/>
              </a:highlight>
            </a:endParaRPr>
          </a:p>
        </p:txBody>
      </p:sp>
      <p:sp>
        <p:nvSpPr>
          <p:cNvPr id="200" name="Google Shape;200;p25"/>
          <p:cNvSpPr txBox="1"/>
          <p:nvPr>
            <p:ph idx="1" type="body"/>
          </p:nvPr>
        </p:nvSpPr>
        <p:spPr>
          <a:xfrm>
            <a:off x="609600" y="986775"/>
            <a:ext cx="9795600" cy="5349900"/>
          </a:xfrm>
          <a:prstGeom prst="rect">
            <a:avLst/>
          </a:prstGeom>
          <a:noFill/>
          <a:ln>
            <a:noFill/>
          </a:ln>
        </p:spPr>
        <p:txBody>
          <a:bodyPr anchorCtr="0" anchor="t" bIns="45700" lIns="91425" spcFirstLastPara="1" rIns="91425" wrap="square" tIns="45700">
            <a:noAutofit/>
          </a:bodyPr>
          <a:lstStyle/>
          <a:p>
            <a:pPr indent="-755015" lvl="0" marL="755015" rtl="0" algn="l">
              <a:spcBef>
                <a:spcPts val="400"/>
              </a:spcBef>
              <a:spcAft>
                <a:spcPts val="0"/>
              </a:spcAft>
              <a:buClr>
                <a:schemeClr val="dk1"/>
              </a:buClr>
              <a:buSzPts val="2000"/>
              <a:buFont typeface="Arial"/>
              <a:buNone/>
            </a:pPr>
            <a:r>
              <a:t/>
            </a:r>
            <a:endParaRPr sz="2000"/>
          </a:p>
          <a:p>
            <a:pPr indent="-755015" lvl="0" marL="755015" rtl="0" algn="l">
              <a:spcBef>
                <a:spcPts val="400"/>
              </a:spcBef>
              <a:spcAft>
                <a:spcPts val="0"/>
              </a:spcAft>
              <a:buClr>
                <a:srgbClr val="92D050"/>
              </a:buClr>
              <a:buSzPts val="2000"/>
              <a:buFont typeface="Arial"/>
              <a:buNone/>
            </a:pPr>
            <a:r>
              <a:rPr b="1" lang="en-US" sz="2000">
                <a:solidFill>
                  <a:srgbClr val="92D050"/>
                </a:solidFill>
              </a:rPr>
              <a:t>– Reading： </a:t>
            </a:r>
            <a:r>
              <a:rPr b="1" lang="en-US" sz="2000">
                <a:solidFill>
                  <a:srgbClr val="92D050"/>
                </a:solidFill>
              </a:rPr>
              <a:t> https://godsbless.ing/commentary/exodus/exodus_1_8-14/</a:t>
            </a:r>
            <a:endParaRPr b="1" sz="2000">
              <a:solidFill>
                <a:srgbClr val="92D050"/>
              </a:solidFill>
            </a:endParaRPr>
          </a:p>
          <a:p>
            <a:pPr indent="-755015" lvl="0" marL="755015" rtl="0" algn="l">
              <a:spcBef>
                <a:spcPts val="400"/>
              </a:spcBef>
              <a:spcAft>
                <a:spcPts val="0"/>
              </a:spcAft>
              <a:buClr>
                <a:srgbClr val="92D050"/>
              </a:buClr>
              <a:buSzPts val="2000"/>
              <a:buFont typeface="Arial"/>
              <a:buNone/>
            </a:pPr>
            <a:r>
              <a:rPr b="1" lang="en-US" sz="2000">
                <a:solidFill>
                  <a:srgbClr val="92D050"/>
                </a:solidFill>
              </a:rPr>
              <a:t>                     What does Exodus 1:8-14 really mean</a:t>
            </a:r>
            <a:endParaRPr b="1" sz="2000">
              <a:solidFill>
                <a:srgbClr val="92D050"/>
              </a:solidFill>
            </a:endParaRPr>
          </a:p>
          <a:p>
            <a:pPr indent="-755015" lvl="0" marL="755015" rtl="0" algn="l">
              <a:spcBef>
                <a:spcPts val="400"/>
              </a:spcBef>
              <a:spcAft>
                <a:spcPts val="0"/>
              </a:spcAft>
              <a:buClr>
                <a:schemeClr val="dk1"/>
              </a:buClr>
              <a:buSzPts val="2000"/>
              <a:buFont typeface="Arial"/>
              <a:buNone/>
            </a:pPr>
            <a:r>
              <a:t/>
            </a:r>
            <a:endParaRPr b="1" sz="2000">
              <a:solidFill>
                <a:srgbClr val="92D050"/>
              </a:solidFill>
            </a:endParaRPr>
          </a:p>
          <a:p>
            <a:pPr indent="-755015" lvl="0" marL="755015" rtl="0" algn="l">
              <a:spcBef>
                <a:spcPts val="400"/>
              </a:spcBef>
              <a:spcAft>
                <a:spcPts val="0"/>
              </a:spcAft>
              <a:buClr>
                <a:srgbClr val="92D050"/>
              </a:buClr>
              <a:buSzPts val="2000"/>
              <a:buFont typeface="Arial"/>
              <a:buNone/>
            </a:pPr>
            <a:r>
              <a:rPr b="1" lang="en-US" sz="2000">
                <a:solidFill>
                  <a:srgbClr val="92D050"/>
                </a:solidFill>
              </a:rPr>
              <a:t>----------------------------</a:t>
            </a:r>
            <a:r>
              <a:rPr lang="en-US" sz="2000"/>
              <a:t>中文參考資料--------------------------------------------</a:t>
            </a:r>
            <a:endParaRPr sz="2000"/>
          </a:p>
          <a:p>
            <a:pPr indent="-297180" lvl="0" marL="297180" rtl="0" algn="l">
              <a:spcBef>
                <a:spcPts val="400"/>
              </a:spcBef>
              <a:spcAft>
                <a:spcPts val="0"/>
              </a:spcAft>
              <a:buClr>
                <a:schemeClr val="dk1"/>
              </a:buClr>
              <a:buSzPts val="2000"/>
              <a:buFont typeface="Arial"/>
              <a:buNone/>
            </a:pPr>
            <a:r>
              <a:rPr lang="en-US" sz="2000"/>
              <a:t>1. </a:t>
            </a:r>
            <a:r>
              <a:rPr lang="en-US" sz="2000">
                <a:solidFill>
                  <a:schemeClr val="dk1"/>
                </a:solidFill>
              </a:rPr>
              <a:t> </a:t>
            </a:r>
            <a:r>
              <a:rPr lang="en-US" sz="2000">
                <a:highlight>
                  <a:srgbClr val="FFFF00"/>
                </a:highlight>
              </a:rPr>
              <a:t>  210403 出埃及記 1章8~14節 埃及新王虐待以色列人；</a:t>
            </a:r>
            <a:endParaRPr sz="2000">
              <a:highlight>
                <a:srgbClr val="FFFF00"/>
              </a:highlight>
            </a:endParaRPr>
          </a:p>
          <a:p>
            <a:pPr indent="-297180" lvl="0" marL="297180" rtl="0" algn="l">
              <a:spcBef>
                <a:spcPts val="400"/>
              </a:spcBef>
              <a:spcAft>
                <a:spcPts val="0"/>
              </a:spcAft>
              <a:buClr>
                <a:schemeClr val="dk1"/>
              </a:buClr>
              <a:buSzPts val="2000"/>
              <a:buFont typeface="Arial"/>
              <a:buNone/>
            </a:pPr>
            <a:r>
              <a:rPr lang="en-US" sz="2000">
                <a:highlight>
                  <a:srgbClr val="FFFF00"/>
                </a:highlight>
              </a:rPr>
              <a:t>                        淡江教會-國度影音</a:t>
            </a:r>
            <a:endParaRPr sz="2000">
              <a:highlight>
                <a:srgbClr val="FFFF00"/>
              </a:highlight>
            </a:endParaRPr>
          </a:p>
          <a:p>
            <a:pPr indent="-297180" lvl="0" marL="297180" rtl="0" algn="l">
              <a:spcBef>
                <a:spcPts val="400"/>
              </a:spcBef>
              <a:spcAft>
                <a:spcPts val="0"/>
              </a:spcAft>
              <a:buClr>
                <a:schemeClr val="dk1"/>
              </a:buClr>
              <a:buSzPts val="2000"/>
              <a:buFont typeface="Arial"/>
              <a:buNone/>
            </a:pPr>
            <a:r>
              <a:t/>
            </a:r>
            <a:endParaRPr sz="2000">
              <a:highlight>
                <a:srgbClr val="FFFF00"/>
              </a:highlight>
            </a:endParaRPr>
          </a:p>
          <a:p>
            <a:pPr indent="-297180" lvl="0" marL="297180" rtl="0" algn="l">
              <a:spcBef>
                <a:spcPts val="400"/>
              </a:spcBef>
              <a:spcAft>
                <a:spcPts val="0"/>
              </a:spcAft>
              <a:buClr>
                <a:schemeClr val="dk1"/>
              </a:buClr>
              <a:buSzPts val="2000"/>
              <a:buFont typeface="Arial"/>
              <a:buNone/>
            </a:pPr>
            <a:r>
              <a:rPr lang="en-US" sz="2000"/>
              <a:t>2.  https://www.youtube.com/watch?v=QEWropnsxTQ</a:t>
            </a:r>
            <a:endParaRPr sz="2000"/>
          </a:p>
          <a:p>
            <a:pPr indent="-755015" lvl="0" marL="755015" rtl="0" algn="l">
              <a:spcBef>
                <a:spcPts val="400"/>
              </a:spcBef>
              <a:spcAft>
                <a:spcPts val="0"/>
              </a:spcAft>
              <a:buClr>
                <a:schemeClr val="dk1"/>
              </a:buClr>
              <a:buSzPts val="2000"/>
              <a:buFont typeface="Arial"/>
              <a:buNone/>
            </a:pPr>
            <a:r>
              <a:rPr lang="en-US" sz="2000"/>
              <a:t>        主日信息，出埃及記第一章，敬畏神得眷顧，釋經講道。//   靈聽  </a:t>
            </a:r>
            <a:endParaRPr sz="2000"/>
          </a:p>
          <a:p>
            <a:pPr indent="-755015" lvl="0" marL="755015" rtl="0" algn="l">
              <a:spcBef>
                <a:spcPts val="400"/>
              </a:spcBef>
              <a:spcAft>
                <a:spcPts val="0"/>
              </a:spcAft>
              <a:buClr>
                <a:schemeClr val="dk1"/>
              </a:buClr>
              <a:buSzPts val="2000"/>
              <a:buFont typeface="Arial"/>
              <a:buNone/>
            </a:pPr>
            <a:r>
              <a:t/>
            </a:r>
            <a:endParaRPr sz="2000"/>
          </a:p>
          <a:p>
            <a:pPr indent="-755015" lvl="0" marL="755015" rtl="0" algn="l">
              <a:spcBef>
                <a:spcPts val="400"/>
              </a:spcBef>
              <a:spcAft>
                <a:spcPts val="0"/>
              </a:spcAft>
              <a:buClr>
                <a:schemeClr val="dk1"/>
              </a:buClr>
              <a:buSzPts val="2000"/>
              <a:buFont typeface="Arial"/>
              <a:buNone/>
            </a:pPr>
            <a:r>
              <a:t/>
            </a:r>
            <a:endParaRPr sz="2000"/>
          </a:p>
          <a:p>
            <a:pPr indent="0" lvl="0" marL="0" rtl="0" algn="l">
              <a:spcBef>
                <a:spcPts val="400"/>
              </a:spcBef>
              <a:spcAft>
                <a:spcPts val="0"/>
              </a:spcAft>
              <a:buClr>
                <a:schemeClr val="dk1"/>
              </a:buClr>
              <a:buSzPts val="2000"/>
              <a:buFont typeface="Arial"/>
              <a:buNone/>
            </a:pPr>
            <a:r>
              <a:t/>
            </a:r>
            <a:endParaRPr sz="2000"/>
          </a:p>
        </p:txBody>
      </p:sp>
      <p:sp>
        <p:nvSpPr>
          <p:cNvPr id="201" name="Google Shape;201;p25"/>
          <p:cNvSpPr txBox="1"/>
          <p:nvPr/>
        </p:nvSpPr>
        <p:spPr>
          <a:xfrm>
            <a:off x="11287760" y="4201160"/>
            <a:ext cx="406400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202" name="Google Shape;202;p25" title="主日信息，出埃及記第一章，敬畏神得眷顧，釋經講道。">
            <a:hlinkClick r:id="rId3"/>
          </p:cNvPr>
          <p:cNvPicPr preferRelativeResize="0"/>
          <p:nvPr/>
        </p:nvPicPr>
        <p:blipFill>
          <a:blip r:embed="rId4">
            <a:alphaModFix/>
          </a:blip>
          <a:stretch>
            <a:fillRect/>
          </a:stretch>
        </p:blipFill>
        <p:spPr>
          <a:xfrm>
            <a:off x="4227019" y="4569438"/>
            <a:ext cx="2560755" cy="1440425"/>
          </a:xfrm>
          <a:prstGeom prst="rect">
            <a:avLst/>
          </a:prstGeom>
          <a:noFill/>
          <a:ln>
            <a:noFill/>
          </a:ln>
        </p:spPr>
      </p:pic>
      <p:pic>
        <p:nvPicPr>
          <p:cNvPr descr="請先閱讀每日讀經進度，花些時間默想後，再參閱【每日研經釋義】，並觀看莊牧師為大家解說的【神學與解經補充版】，會更容易明白神的話語~&#10;出埃及記 1章8~14節&#10;8.有不認識約瑟的新王起來，治理埃及，&#10;9.對他的百姓說：「看哪，這以色列民比我們還多，又比我們強盛。&#10;10.來吧，我們不如用巧計待他們，恐怕他們多起來，日後若遇什麼爭戰的事，就連合我們的仇敵攻擊我們，離開這地去了。」&#10;11.於是埃及人派督工的轄制他們，加重擔苦害他們。他們為法老建造兩座積貨城，就是比東和蘭塞。&#10;12.只是越發苦害他們，他們越發多起來，越發蔓延；埃及人就因以色列人愁煩。&#10;13.埃及人嚴嚴地使以色列人做工，&#10;14.使他們因做苦工覺得命苦；無論是和泥，是做磚，是做田間各樣的工，在一切的工上都嚴嚴地待他們。&#10;&#10;#淡江教會&#10;#每日研經釋義&#10;#出埃及記&#10;#莊育銘牧師" id="203" name="Google Shape;203;p25" title="210402 出埃及記 1章8~14節 埃及新王虐待以色列人">
            <a:hlinkClick r:id="rId5"/>
          </p:cNvPr>
          <p:cNvPicPr preferRelativeResize="0"/>
          <p:nvPr/>
        </p:nvPicPr>
        <p:blipFill>
          <a:blip r:embed="rId6">
            <a:alphaModFix/>
          </a:blip>
          <a:stretch>
            <a:fillRect/>
          </a:stretch>
        </p:blipFill>
        <p:spPr>
          <a:xfrm>
            <a:off x="7643100" y="3284913"/>
            <a:ext cx="1809500" cy="1017840"/>
          </a:xfrm>
          <a:prstGeom prst="rect">
            <a:avLst/>
          </a:prstGeom>
          <a:noFill/>
          <a:ln>
            <a:noFill/>
          </a:ln>
        </p:spPr>
      </p:pic>
      <p:pic>
        <p:nvPicPr>
          <p:cNvPr id="204" name="Google Shape;204;p25"/>
          <p:cNvPicPr preferRelativeResize="0"/>
          <p:nvPr/>
        </p:nvPicPr>
        <p:blipFill>
          <a:blip r:embed="rId7">
            <a:alphaModFix/>
          </a:blip>
          <a:stretch>
            <a:fillRect/>
          </a:stretch>
        </p:blipFill>
        <p:spPr>
          <a:xfrm rot="11">
            <a:off x="8049725" y="1910529"/>
            <a:ext cx="1846250" cy="10178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2994025" y="100330"/>
            <a:ext cx="5942965" cy="5715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200">
                <a:solidFill>
                  <a:schemeClr val="accent2"/>
                </a:solidFill>
              </a:rPr>
              <a:t>Exodus 1:8-14 (NIV)</a:t>
            </a:r>
            <a:endParaRPr sz="3200">
              <a:solidFill>
                <a:schemeClr val="accent2"/>
              </a:solidFill>
            </a:endParaRPr>
          </a:p>
        </p:txBody>
      </p:sp>
      <p:sp>
        <p:nvSpPr>
          <p:cNvPr id="105" name="Google Shape;105;p15"/>
          <p:cNvSpPr txBox="1"/>
          <p:nvPr/>
        </p:nvSpPr>
        <p:spPr>
          <a:xfrm>
            <a:off x="190500" y="1153160"/>
            <a:ext cx="11550015" cy="5320030"/>
          </a:xfrm>
          <a:prstGeom prst="rect">
            <a:avLst/>
          </a:prstGeom>
          <a:noFill/>
          <a:ln>
            <a:noFill/>
          </a:ln>
        </p:spPr>
        <p:txBody>
          <a:bodyPr anchorCtr="0" anchor="t" bIns="45700" lIns="91425" spcFirstLastPara="1" rIns="91425" wrap="square" tIns="45700">
            <a:noAutofit/>
          </a:bodyPr>
          <a:lstStyle/>
          <a:p>
            <a:pPr indent="-441325" lvl="0" marL="441325" marR="0" rtl="0" algn="l">
              <a:lnSpc>
                <a:spcPct val="70000"/>
              </a:lnSpc>
              <a:spcBef>
                <a:spcPts val="0"/>
              </a:spcBef>
              <a:spcAft>
                <a:spcPts val="0"/>
              </a:spcAft>
              <a:buNone/>
            </a:pPr>
            <a:r>
              <a:rPr b="1" i="0" lang="en-US" sz="2400">
                <a:solidFill>
                  <a:srgbClr val="00B050"/>
                </a:solidFill>
                <a:latin typeface="Helvetica Neue"/>
                <a:ea typeface="Helvetica Neue"/>
                <a:cs typeface="Helvetica Neue"/>
                <a:sym typeface="Helvetica Neue"/>
              </a:rPr>
              <a:t>8 Then</a:t>
            </a:r>
            <a:r>
              <a:rPr b="1" i="0" lang="en-US" sz="2400">
                <a:solidFill>
                  <a:srgbClr val="00B050"/>
                </a:solidFill>
                <a:highlight>
                  <a:srgbClr val="FFFF00"/>
                </a:highlight>
                <a:latin typeface="Helvetica Neue"/>
                <a:ea typeface="Helvetica Neue"/>
                <a:cs typeface="Helvetica Neue"/>
                <a:sym typeface="Helvetica Neue"/>
              </a:rPr>
              <a:t> a new king,</a:t>
            </a:r>
            <a:r>
              <a:rPr b="1" i="0" lang="en-US" sz="2400">
                <a:solidFill>
                  <a:srgbClr val="00B050"/>
                </a:solidFill>
                <a:latin typeface="Helvetica Neue"/>
                <a:ea typeface="Helvetica Neue"/>
                <a:cs typeface="Helvetica Neue"/>
                <a:sym typeface="Helvetica Neue"/>
              </a:rPr>
              <a:t> to whom </a:t>
            </a:r>
            <a:r>
              <a:rPr b="1" i="0" lang="en-US" sz="2400">
                <a:solidFill>
                  <a:schemeClr val="accent2"/>
                </a:solidFill>
                <a:latin typeface="Helvetica Neue"/>
                <a:ea typeface="Helvetica Neue"/>
                <a:cs typeface="Helvetica Neue"/>
                <a:sym typeface="Helvetica Neue"/>
              </a:rPr>
              <a:t>Joseph meant nothing</a:t>
            </a:r>
            <a:r>
              <a:rPr b="1" i="0" lang="en-US" sz="2400">
                <a:solidFill>
                  <a:srgbClr val="00B050"/>
                </a:solidFill>
                <a:latin typeface="Helvetica Neue"/>
                <a:ea typeface="Helvetica Neue"/>
                <a:cs typeface="Helvetica Neue"/>
                <a:sym typeface="Helvetica Neue"/>
              </a:rPr>
              <a:t>, came to power in Egypt. </a:t>
            </a:r>
            <a:endParaRPr b="1" i="0" sz="2400">
              <a:solidFill>
                <a:srgbClr val="00B050"/>
              </a:solidFill>
              <a:latin typeface="Helvetica Neue"/>
              <a:ea typeface="Helvetica Neue"/>
              <a:cs typeface="Helvetica Neue"/>
              <a:sym typeface="Helvetica Neue"/>
            </a:endParaRPr>
          </a:p>
          <a:p>
            <a:pPr indent="-441325" lvl="0" marL="441325" marR="0" rtl="0" algn="l">
              <a:lnSpc>
                <a:spcPct val="70000"/>
              </a:lnSpc>
              <a:spcBef>
                <a:spcPts val="1800"/>
              </a:spcBef>
              <a:spcAft>
                <a:spcPts val="0"/>
              </a:spcAft>
              <a:buNone/>
            </a:pPr>
            <a:r>
              <a:rPr b="1" i="0" lang="en-US" sz="2400">
                <a:solidFill>
                  <a:srgbClr val="00B050"/>
                </a:solidFill>
                <a:latin typeface="Helvetica Neue"/>
                <a:ea typeface="Helvetica Neue"/>
                <a:cs typeface="Helvetica Neue"/>
                <a:sym typeface="Helvetica Neue"/>
              </a:rPr>
              <a:t>9 “Look,” he said to his people, “the Israelites have </a:t>
            </a:r>
            <a:r>
              <a:rPr b="1" i="0" lang="en-US" sz="2400">
                <a:solidFill>
                  <a:schemeClr val="accent2"/>
                </a:solidFill>
                <a:latin typeface="Helvetica Neue"/>
                <a:ea typeface="Helvetica Neue"/>
                <a:cs typeface="Helvetica Neue"/>
                <a:sym typeface="Helvetica Neue"/>
              </a:rPr>
              <a:t>become far too numerous for us. </a:t>
            </a:r>
            <a:endParaRPr b="1" i="0" sz="2400">
              <a:solidFill>
                <a:schemeClr val="accent2"/>
              </a:solidFill>
              <a:latin typeface="Helvetica Neue"/>
              <a:ea typeface="Helvetica Neue"/>
              <a:cs typeface="Helvetica Neue"/>
              <a:sym typeface="Helvetica Neue"/>
            </a:endParaRPr>
          </a:p>
          <a:p>
            <a:pPr indent="-441325" lvl="0" marL="441325" marR="0" rtl="0" algn="l">
              <a:lnSpc>
                <a:spcPct val="70000"/>
              </a:lnSpc>
              <a:spcBef>
                <a:spcPts val="1800"/>
              </a:spcBef>
              <a:spcAft>
                <a:spcPts val="0"/>
              </a:spcAft>
              <a:buNone/>
            </a:pPr>
            <a:r>
              <a:rPr b="1" i="0" lang="en-US" sz="2400">
                <a:solidFill>
                  <a:srgbClr val="00B050"/>
                </a:solidFill>
                <a:latin typeface="Helvetica Neue"/>
                <a:ea typeface="Helvetica Neue"/>
                <a:cs typeface="Helvetica Neue"/>
                <a:sym typeface="Helvetica Neue"/>
              </a:rPr>
              <a:t>10 Come, we must deal shrewdly with them or they will </a:t>
            </a:r>
            <a:r>
              <a:rPr b="1" i="0" lang="en-US" sz="2400">
                <a:solidFill>
                  <a:schemeClr val="accent2"/>
                </a:solidFill>
                <a:latin typeface="Helvetica Neue"/>
                <a:ea typeface="Helvetica Neue"/>
                <a:cs typeface="Helvetica Neue"/>
                <a:sym typeface="Helvetica Neue"/>
              </a:rPr>
              <a:t>become even more numerous </a:t>
            </a:r>
            <a:r>
              <a:rPr b="1" i="0" lang="en-US" sz="2400">
                <a:solidFill>
                  <a:srgbClr val="00B050"/>
                </a:solidFill>
                <a:latin typeface="Helvetica Neue"/>
                <a:ea typeface="Helvetica Neue"/>
                <a:cs typeface="Helvetica Neue"/>
                <a:sym typeface="Helvetica Neue"/>
              </a:rPr>
              <a:t>and, </a:t>
            </a:r>
            <a:r>
              <a:rPr b="1" i="0" lang="en-US" sz="2400">
                <a:solidFill>
                  <a:srgbClr val="00B050"/>
                </a:solidFill>
                <a:highlight>
                  <a:srgbClr val="FFFF00"/>
                </a:highlight>
                <a:latin typeface="Helvetica Neue"/>
                <a:ea typeface="Helvetica Neue"/>
                <a:cs typeface="Helvetica Neue"/>
                <a:sym typeface="Helvetica Neue"/>
              </a:rPr>
              <a:t>if war breaks out</a:t>
            </a:r>
            <a:r>
              <a:rPr b="1" i="0" lang="en-US" sz="2400">
                <a:solidFill>
                  <a:srgbClr val="00B050"/>
                </a:solidFill>
                <a:latin typeface="Helvetica Neue"/>
                <a:ea typeface="Helvetica Neue"/>
                <a:cs typeface="Helvetica Neue"/>
                <a:sym typeface="Helvetica Neue"/>
              </a:rPr>
              <a:t>, </a:t>
            </a:r>
            <a:r>
              <a:rPr b="1" i="0" lang="en-US" sz="2400">
                <a:solidFill>
                  <a:schemeClr val="accent2"/>
                </a:solidFill>
                <a:latin typeface="Helvetica Neue"/>
                <a:ea typeface="Helvetica Neue"/>
                <a:cs typeface="Helvetica Neue"/>
                <a:sym typeface="Helvetica Neue"/>
              </a:rPr>
              <a:t>will join our enemies, fight against</a:t>
            </a:r>
            <a:r>
              <a:rPr b="1" i="0" lang="en-US" sz="2400">
                <a:solidFill>
                  <a:srgbClr val="00B050"/>
                </a:solidFill>
                <a:latin typeface="Helvetica Neue"/>
                <a:ea typeface="Helvetica Neue"/>
                <a:cs typeface="Helvetica Neue"/>
                <a:sym typeface="Helvetica Neue"/>
              </a:rPr>
              <a:t> us and </a:t>
            </a:r>
            <a:r>
              <a:rPr b="1" i="0" lang="en-US" sz="2400">
                <a:solidFill>
                  <a:schemeClr val="accent2"/>
                </a:solidFill>
                <a:latin typeface="Helvetica Neue"/>
                <a:ea typeface="Helvetica Neue"/>
                <a:cs typeface="Helvetica Neue"/>
                <a:sym typeface="Helvetica Neue"/>
              </a:rPr>
              <a:t>leave </a:t>
            </a:r>
            <a:r>
              <a:rPr b="1" i="0" lang="en-US" sz="2400">
                <a:solidFill>
                  <a:srgbClr val="00B050"/>
                </a:solidFill>
                <a:latin typeface="Helvetica Neue"/>
                <a:ea typeface="Helvetica Neue"/>
                <a:cs typeface="Helvetica Neue"/>
                <a:sym typeface="Helvetica Neue"/>
              </a:rPr>
              <a:t>the country.”</a:t>
            </a:r>
            <a:endParaRPr b="1" i="0" sz="2400">
              <a:solidFill>
                <a:srgbClr val="00B050"/>
              </a:solidFill>
              <a:latin typeface="Helvetica Neue"/>
              <a:ea typeface="Helvetica Neue"/>
              <a:cs typeface="Helvetica Neue"/>
              <a:sym typeface="Helvetica Neue"/>
            </a:endParaRPr>
          </a:p>
          <a:p>
            <a:pPr indent="-441325" lvl="0" marL="441325" marR="0" rtl="0" algn="l">
              <a:lnSpc>
                <a:spcPct val="70000"/>
              </a:lnSpc>
              <a:spcBef>
                <a:spcPts val="1800"/>
              </a:spcBef>
              <a:spcAft>
                <a:spcPts val="0"/>
              </a:spcAft>
              <a:buNone/>
            </a:pPr>
            <a:r>
              <a:rPr b="1" i="0" lang="en-US" sz="2400">
                <a:solidFill>
                  <a:srgbClr val="00B050"/>
                </a:solidFill>
                <a:latin typeface="Helvetica Neue"/>
                <a:ea typeface="Helvetica Neue"/>
                <a:cs typeface="Helvetica Neue"/>
                <a:sym typeface="Helvetica Neue"/>
              </a:rPr>
              <a:t>1</a:t>
            </a:r>
            <a:r>
              <a:rPr b="1" i="0" lang="en-US" sz="2400">
                <a:solidFill>
                  <a:srgbClr val="00B050"/>
                </a:solidFill>
                <a:highlight>
                  <a:srgbClr val="FFFF00"/>
                </a:highlight>
                <a:latin typeface="Helvetica Neue"/>
                <a:ea typeface="Helvetica Neue"/>
                <a:cs typeface="Helvetica Neue"/>
                <a:sym typeface="Helvetica Neue"/>
              </a:rPr>
              <a:t>1 So</a:t>
            </a:r>
            <a:r>
              <a:rPr b="1" i="0" lang="en-US" sz="2400">
                <a:solidFill>
                  <a:srgbClr val="00B050"/>
                </a:solidFill>
                <a:latin typeface="Helvetica Neue"/>
                <a:ea typeface="Helvetica Neue"/>
                <a:cs typeface="Helvetica Neue"/>
                <a:sym typeface="Helvetica Neue"/>
              </a:rPr>
              <a:t> they put slave masters over them to oppress them with forced labor, and they built Pithom and Rameses as store cities for Pharaoh. </a:t>
            </a:r>
            <a:endParaRPr b="1" i="0" sz="2400">
              <a:solidFill>
                <a:srgbClr val="00B050"/>
              </a:solidFill>
              <a:latin typeface="Helvetica Neue"/>
              <a:ea typeface="Helvetica Neue"/>
              <a:cs typeface="Helvetica Neue"/>
              <a:sym typeface="Helvetica Neue"/>
            </a:endParaRPr>
          </a:p>
          <a:p>
            <a:pPr indent="-441325" lvl="0" marL="441325" marR="0" rtl="0" algn="l">
              <a:lnSpc>
                <a:spcPct val="70000"/>
              </a:lnSpc>
              <a:spcBef>
                <a:spcPts val="1800"/>
              </a:spcBef>
              <a:spcAft>
                <a:spcPts val="0"/>
              </a:spcAft>
              <a:buNone/>
            </a:pPr>
            <a:r>
              <a:rPr b="1" i="0" lang="en-US" sz="2400">
                <a:solidFill>
                  <a:srgbClr val="00B050"/>
                </a:solidFill>
                <a:latin typeface="Helvetica Neue"/>
                <a:ea typeface="Helvetica Neue"/>
                <a:cs typeface="Helvetica Neue"/>
                <a:sym typeface="Helvetica Neue"/>
              </a:rPr>
              <a:t>12 But the more they were oppressed, the more they multiplied and spread; so the Egyptians came to dread the Israelites </a:t>
            </a:r>
            <a:endParaRPr b="1" i="0" sz="2400">
              <a:solidFill>
                <a:srgbClr val="00B050"/>
              </a:solidFill>
              <a:latin typeface="Helvetica Neue"/>
              <a:ea typeface="Helvetica Neue"/>
              <a:cs typeface="Helvetica Neue"/>
              <a:sym typeface="Helvetica Neue"/>
            </a:endParaRPr>
          </a:p>
          <a:p>
            <a:pPr indent="-441325" lvl="0" marL="441325" marR="0" rtl="0" algn="l">
              <a:lnSpc>
                <a:spcPct val="70000"/>
              </a:lnSpc>
              <a:spcBef>
                <a:spcPts val="1800"/>
              </a:spcBef>
              <a:spcAft>
                <a:spcPts val="0"/>
              </a:spcAft>
              <a:buNone/>
            </a:pPr>
            <a:r>
              <a:rPr b="1" i="0" lang="en-US" sz="2400">
                <a:solidFill>
                  <a:srgbClr val="00B050"/>
                </a:solidFill>
                <a:latin typeface="Helvetica Neue"/>
                <a:ea typeface="Helvetica Neue"/>
                <a:cs typeface="Helvetica Neue"/>
                <a:sym typeface="Helvetica Neue"/>
              </a:rPr>
              <a:t>13 and worked them ruthlessly. </a:t>
            </a:r>
            <a:endParaRPr b="1" i="0" sz="2400">
              <a:solidFill>
                <a:srgbClr val="00B050"/>
              </a:solidFill>
              <a:latin typeface="Helvetica Neue"/>
              <a:ea typeface="Helvetica Neue"/>
              <a:cs typeface="Helvetica Neue"/>
              <a:sym typeface="Helvetica Neue"/>
            </a:endParaRPr>
          </a:p>
          <a:p>
            <a:pPr indent="-441325" lvl="0" marL="441325" marR="0" rtl="0" algn="l">
              <a:lnSpc>
                <a:spcPct val="70000"/>
              </a:lnSpc>
              <a:spcBef>
                <a:spcPts val="1800"/>
              </a:spcBef>
              <a:spcAft>
                <a:spcPts val="0"/>
              </a:spcAft>
              <a:buNone/>
            </a:pPr>
            <a:r>
              <a:rPr b="1" i="0" lang="en-US" sz="2400">
                <a:solidFill>
                  <a:srgbClr val="00B050"/>
                </a:solidFill>
                <a:latin typeface="Helvetica Neue"/>
                <a:ea typeface="Helvetica Neue"/>
                <a:cs typeface="Helvetica Neue"/>
                <a:sym typeface="Helvetica Neue"/>
              </a:rPr>
              <a:t>14 They </a:t>
            </a:r>
            <a:r>
              <a:rPr b="1" i="0" lang="en-US" sz="2400">
                <a:solidFill>
                  <a:srgbClr val="00B050"/>
                </a:solidFill>
                <a:highlight>
                  <a:srgbClr val="FFFF00"/>
                </a:highlight>
                <a:latin typeface="Helvetica Neue"/>
                <a:ea typeface="Helvetica Neue"/>
                <a:cs typeface="Helvetica Neue"/>
                <a:sym typeface="Helvetica Neue"/>
              </a:rPr>
              <a:t>made their lives bitter</a:t>
            </a:r>
            <a:r>
              <a:rPr b="1" i="0" lang="en-US" sz="2400">
                <a:solidFill>
                  <a:srgbClr val="00B050"/>
                </a:solidFill>
                <a:latin typeface="Helvetica Neue"/>
                <a:ea typeface="Helvetica Neue"/>
                <a:cs typeface="Helvetica Neue"/>
                <a:sym typeface="Helvetica Neue"/>
              </a:rPr>
              <a:t> with harsh labor in brick and mortar and with all kinds of work in the fields; in all their harsh labor the Egyptians </a:t>
            </a:r>
            <a:r>
              <a:rPr b="1" i="0" lang="en-US" sz="2400">
                <a:solidFill>
                  <a:srgbClr val="00B050"/>
                </a:solidFill>
                <a:highlight>
                  <a:srgbClr val="FFFF00"/>
                </a:highlight>
                <a:latin typeface="Helvetica Neue"/>
                <a:ea typeface="Helvetica Neue"/>
                <a:cs typeface="Helvetica Neue"/>
                <a:sym typeface="Helvetica Neue"/>
              </a:rPr>
              <a:t>worked them ruthlessly</a:t>
            </a:r>
            <a:r>
              <a:rPr b="1" i="0" lang="en-US" sz="2400">
                <a:solidFill>
                  <a:srgbClr val="00B050"/>
                </a:solidFill>
                <a:latin typeface="Helvetica Neue"/>
                <a:ea typeface="Helvetica Neue"/>
                <a:cs typeface="Helvetica Neue"/>
                <a:sym typeface="Helvetica Neue"/>
              </a:rPr>
              <a:t>.</a:t>
            </a:r>
            <a:endParaRPr b="1" i="0" sz="2400">
              <a:solidFill>
                <a:srgbClr val="00B050"/>
              </a:solidFill>
              <a:latin typeface="Helvetica Neue"/>
              <a:ea typeface="Helvetica Neue"/>
              <a:cs typeface="Helvetica Neue"/>
              <a:sym typeface="Helvetica Neue"/>
            </a:endParaRPr>
          </a:p>
          <a:p>
            <a:pPr indent="0" lvl="0" marL="0" marR="0" rtl="0" algn="l">
              <a:lnSpc>
                <a:spcPct val="70000"/>
              </a:lnSpc>
              <a:spcBef>
                <a:spcPts val="900"/>
              </a:spcBef>
              <a:spcAft>
                <a:spcPts val="0"/>
              </a:spcAft>
              <a:buNone/>
            </a:pPr>
            <a:r>
              <a:t/>
            </a:r>
            <a:endParaRPr b="1" i="0" sz="2400" u="sng">
              <a:solidFill>
                <a:srgbClr val="00B050"/>
              </a:solidFill>
              <a:latin typeface="Helvetica Neue"/>
              <a:ea typeface="Helvetica Neue"/>
              <a:cs typeface="Helvetica Neue"/>
              <a:sym typeface="Helvetica Neue"/>
              <a:hlinkClick r:id="rId3">
                <a:extLst>
                  <a:ext uri="{A12FA001-AC4F-418D-AE19-62706E023703}">
                    <ahyp:hlinkClr val="tx"/>
                  </a:ext>
                </a:extLst>
              </a:hlinkClick>
            </a:endParaRPr>
          </a:p>
        </p:txBody>
      </p:sp>
      <p:sp>
        <p:nvSpPr>
          <p:cNvPr id="106" name="Google Shape;106;p15"/>
          <p:cNvSpPr txBox="1"/>
          <p:nvPr/>
        </p:nvSpPr>
        <p:spPr>
          <a:xfrm>
            <a:off x="615950" y="252730"/>
            <a:ext cx="1993900" cy="521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00B0F0"/>
                </a:solidFill>
                <a:latin typeface="Helvetica Neue"/>
                <a:ea typeface="Helvetica Neue"/>
                <a:cs typeface="Helvetica Neue"/>
                <a:sym typeface="Helvetica Neue"/>
              </a:rPr>
              <a:t>https://www.biblegateway.com/  -- NIV</a:t>
            </a:r>
            <a:endParaRPr b="1" i="0" sz="1400">
              <a:solidFill>
                <a:srgbClr val="00B0F0"/>
              </a:solidFill>
              <a:latin typeface="Helvetica Neue"/>
              <a:ea typeface="Helvetica Neue"/>
              <a:cs typeface="Helvetica Neue"/>
              <a:sym typeface="Helvetica Neue"/>
            </a:endParaRPr>
          </a:p>
        </p:txBody>
      </p:sp>
      <p:sp>
        <p:nvSpPr>
          <p:cNvPr id="107" name="Google Shape;107;p15"/>
          <p:cNvSpPr txBox="1"/>
          <p:nvPr/>
        </p:nvSpPr>
        <p:spPr>
          <a:xfrm>
            <a:off x="3122295" y="774700"/>
            <a:ext cx="6699885"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From：  https://www.biblegateway.com/passage/?search=exodus%201:8-14&amp;version=NIV</a:t>
            </a:r>
            <a:endParaRPr sz="1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609600" y="190500"/>
            <a:ext cx="10972800" cy="58261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Reading English Version with beloved ones!!!!!</a:t>
            </a:r>
            <a:endParaRPr/>
          </a:p>
        </p:txBody>
      </p:sp>
      <p:sp>
        <p:nvSpPr>
          <p:cNvPr id="113" name="Google Shape;113;p16"/>
          <p:cNvSpPr txBox="1"/>
          <p:nvPr/>
        </p:nvSpPr>
        <p:spPr>
          <a:xfrm>
            <a:off x="1284825" y="1058550"/>
            <a:ext cx="9848700" cy="5593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If you are planning to have a devotion </a:t>
            </a:r>
            <a:endParaRPr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Arial"/>
                <a:ea typeface="Arial"/>
                <a:cs typeface="Arial"/>
                <a:sym typeface="Arial"/>
              </a:rPr>
              <a:t>(1)  with young kids, please watch the following video</a:t>
            </a:r>
            <a:r>
              <a:rPr lang="en-US" sz="2800">
                <a:solidFill>
                  <a:schemeClr val="dk1"/>
                </a:solidFill>
              </a:rPr>
              <a:t> with</a:t>
            </a:r>
            <a:r>
              <a:rPr lang="en-US" sz="2800">
                <a:solidFill>
                  <a:schemeClr val="dk1"/>
                </a:solidFill>
                <a:latin typeface="Arial"/>
                <a:ea typeface="Arial"/>
                <a:cs typeface="Arial"/>
                <a:sym typeface="Arial"/>
              </a:rPr>
              <a:t> you lovely ones.</a:t>
            </a:r>
            <a:endParaRPr sz="2800">
              <a:solidFill>
                <a:schemeClr val="dk1"/>
              </a:solidFill>
              <a:latin typeface="Arial"/>
              <a:ea typeface="Arial"/>
              <a:cs typeface="Arial"/>
              <a:sym typeface="Arial"/>
            </a:endParaRPr>
          </a:p>
          <a:p>
            <a:pPr indent="0" lvl="0" marL="0" marR="0" rtl="0" algn="ctr">
              <a:spcBef>
                <a:spcPts val="0"/>
              </a:spcBef>
              <a:spcAft>
                <a:spcPts val="0"/>
              </a:spcAft>
              <a:buNone/>
            </a:pPr>
            <a:r>
              <a:t/>
            </a:r>
            <a:endParaRPr sz="2800">
              <a:solidFill>
                <a:schemeClr val="dk1"/>
              </a:solidFill>
              <a:highlight>
                <a:srgbClr val="FFFF00"/>
              </a:highlight>
              <a:latin typeface="Arial"/>
              <a:ea typeface="Arial"/>
              <a:cs typeface="Arial"/>
              <a:sym typeface="Arial"/>
            </a:endParaRPr>
          </a:p>
          <a:p>
            <a:pPr indent="0" lvl="0" marL="0" marR="0" rtl="0" algn="ctr">
              <a:spcBef>
                <a:spcPts val="0"/>
              </a:spcBef>
              <a:spcAft>
                <a:spcPts val="0"/>
              </a:spcAft>
              <a:buNone/>
            </a:pPr>
            <a:r>
              <a:rPr lang="en-US" sz="2800">
                <a:solidFill>
                  <a:schemeClr val="dk1"/>
                </a:solidFill>
                <a:latin typeface="Arial"/>
                <a:ea typeface="Arial"/>
                <a:cs typeface="Arial"/>
                <a:sym typeface="Arial"/>
              </a:rPr>
              <a:t>(2) with primary school children, please </a:t>
            </a:r>
            <a:r>
              <a:rPr lang="en-US" sz="2800">
                <a:solidFill>
                  <a:schemeClr val="dk1"/>
                </a:solidFill>
              </a:rPr>
              <a:t>listen to the video above &amp; read the </a:t>
            </a:r>
            <a:r>
              <a:rPr lang="en-US" sz="2800">
                <a:solidFill>
                  <a:schemeClr val="dk1"/>
                </a:solidFill>
                <a:latin typeface="Arial"/>
                <a:ea typeface="Arial"/>
                <a:cs typeface="Arial"/>
                <a:sym typeface="Arial"/>
              </a:rPr>
              <a:t>message listed in this PPT.  </a:t>
            </a:r>
            <a:endParaRPr sz="2800">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Arial"/>
                <a:ea typeface="Arial"/>
                <a:cs typeface="Arial"/>
                <a:sym typeface="Arial"/>
              </a:rPr>
              <a:t>  (3)  with teens or youths, please try </a:t>
            </a:r>
            <a:r>
              <a:rPr lang="en-US" sz="2800">
                <a:solidFill>
                  <a:schemeClr val="dk1"/>
                </a:solidFill>
              </a:rPr>
              <a:t>to </a:t>
            </a:r>
            <a:endParaRPr sz="2800">
              <a:solidFill>
                <a:schemeClr val="dk1"/>
              </a:solidFill>
            </a:endParaRPr>
          </a:p>
          <a:p>
            <a:pPr indent="0" lvl="0" marL="0" marR="0" rtl="0" algn="l">
              <a:spcBef>
                <a:spcPts val="0"/>
              </a:spcBef>
              <a:spcAft>
                <a:spcPts val="0"/>
              </a:spcAft>
              <a:buNone/>
            </a:pPr>
            <a:r>
              <a:rPr lang="en-US" sz="2800">
                <a:solidFill>
                  <a:schemeClr val="dk1"/>
                </a:solidFill>
              </a:rPr>
              <a:t>listen to the video– </a:t>
            </a:r>
            <a:r>
              <a:rPr b="1" lang="en-US" sz="2300">
                <a:solidFill>
                  <a:srgbClr val="0F0F0F"/>
                </a:solidFill>
                <a:highlight>
                  <a:srgbClr val="FFFFFF"/>
                </a:highlight>
                <a:latin typeface="Roboto"/>
                <a:ea typeface="Roboto"/>
                <a:cs typeface="Roboto"/>
                <a:sym typeface="Roboto"/>
              </a:rPr>
              <a:t>Exodus 1 - I AM Present in Your Suffering</a:t>
            </a:r>
            <a:endParaRPr b="1" sz="2300">
              <a:solidFill>
                <a:srgbClr val="0F0F0F"/>
              </a:solidFill>
              <a:highlight>
                <a:srgbClr val="FFFFFF"/>
              </a:highlight>
              <a:latin typeface="Roboto"/>
              <a:ea typeface="Roboto"/>
              <a:cs typeface="Roboto"/>
              <a:sym typeface="Roboto"/>
            </a:endParaRPr>
          </a:p>
          <a:p>
            <a:pPr indent="0" lvl="0" marL="0" marR="0" rtl="0" algn="l">
              <a:spcBef>
                <a:spcPts val="0"/>
              </a:spcBef>
              <a:spcAft>
                <a:spcPts val="0"/>
              </a:spcAft>
              <a:buNone/>
            </a:pPr>
            <a:r>
              <a:rPr lang="en-US" sz="2800">
                <a:solidFill>
                  <a:schemeClr val="dk1"/>
                </a:solidFill>
              </a:rPr>
              <a:t> or read </a:t>
            </a:r>
            <a:r>
              <a:rPr lang="en-US" sz="2800">
                <a:solidFill>
                  <a:schemeClr val="dk1"/>
                </a:solidFill>
                <a:latin typeface="Arial"/>
                <a:ea typeface="Arial"/>
                <a:cs typeface="Arial"/>
                <a:sym typeface="Arial"/>
              </a:rPr>
              <a:t>the following message</a:t>
            </a:r>
            <a:r>
              <a:rPr lang="en-US" sz="2800">
                <a:solidFill>
                  <a:schemeClr val="dk1"/>
                </a:solidFill>
              </a:rPr>
              <a:t>:</a:t>
            </a:r>
            <a:endParaRPr sz="2800">
              <a:solidFill>
                <a:schemeClr val="dk1"/>
              </a:solidFill>
              <a:latin typeface="Arial"/>
              <a:ea typeface="Arial"/>
              <a:cs typeface="Arial"/>
              <a:sym typeface="Arial"/>
            </a:endParaRPr>
          </a:p>
          <a:p>
            <a:pPr indent="0" lvl="0" marL="0" marR="0" rtl="0" algn="ctr">
              <a:spcBef>
                <a:spcPts val="0"/>
              </a:spcBef>
              <a:spcAft>
                <a:spcPts val="0"/>
              </a:spcAft>
              <a:buNone/>
            </a:pPr>
            <a:r>
              <a:rPr b="1" lang="en-US" sz="2800">
                <a:solidFill>
                  <a:srgbClr val="92D050"/>
                </a:solidFill>
                <a:highlight>
                  <a:srgbClr val="FFFF00"/>
                </a:highlight>
                <a:latin typeface="Arial"/>
                <a:ea typeface="Arial"/>
                <a:cs typeface="Arial"/>
                <a:sym typeface="Arial"/>
              </a:rPr>
              <a:t>https://godsbless.ing/commentary/exodus/exodus_1_8-14/ , “What does Exodus 1:8-14 really mean?”</a:t>
            </a:r>
            <a:endParaRPr b="1" sz="2800">
              <a:solidFill>
                <a:srgbClr val="92D050"/>
              </a:solidFill>
              <a:highlight>
                <a:srgbClr val="FFFF00"/>
              </a:highlight>
              <a:latin typeface="Arial"/>
              <a:ea typeface="Arial"/>
              <a:cs typeface="Arial"/>
              <a:sym typeface="Arial"/>
            </a:endParaRPr>
          </a:p>
          <a:p>
            <a:pPr indent="0" lvl="0" marL="0" marR="0" rtl="0" algn="ctr">
              <a:spcBef>
                <a:spcPts val="0"/>
              </a:spcBef>
              <a:spcAft>
                <a:spcPts val="0"/>
              </a:spcAft>
              <a:buNone/>
            </a:pPr>
            <a:r>
              <a:rPr b="1" lang="en-US" sz="2800">
                <a:solidFill>
                  <a:srgbClr val="92D050"/>
                </a:solidFill>
                <a:highlight>
                  <a:srgbClr val="FFFF00"/>
                </a:highlight>
                <a:latin typeface="Arial"/>
                <a:ea typeface="Arial"/>
                <a:cs typeface="Arial"/>
                <a:sym typeface="Arial"/>
              </a:rPr>
              <a:t> by </a:t>
            </a:r>
            <a:r>
              <a:rPr lang="en-US" sz="2800" u="sng">
                <a:solidFill>
                  <a:srgbClr val="0000FF"/>
                </a:solidFill>
                <a:highlight>
                  <a:srgbClr val="FFFF00"/>
                </a:highlight>
                <a:latin typeface="Calibri"/>
                <a:ea typeface="Calibri"/>
                <a:cs typeface="Calibri"/>
                <a:sym typeface="Calibri"/>
              </a:rPr>
              <a:t>Reverend Michael Johnson</a:t>
            </a:r>
            <a:endParaRPr b="1" sz="2800">
              <a:solidFill>
                <a:srgbClr val="92D050"/>
              </a:solidFill>
              <a:highlight>
                <a:srgbClr val="FFFF00"/>
              </a:highlight>
              <a:latin typeface="Arial"/>
              <a:ea typeface="Arial"/>
              <a:cs typeface="Arial"/>
              <a:sym typeface="Arial"/>
            </a:endParaRPr>
          </a:p>
          <a:p>
            <a:pPr indent="-755015" lvl="0" marL="755015" marR="0" rtl="0" algn="l">
              <a:spcBef>
                <a:spcPts val="0"/>
              </a:spcBef>
              <a:spcAft>
                <a:spcPts val="0"/>
              </a:spcAft>
              <a:buClr>
                <a:schemeClr val="dk1"/>
              </a:buClr>
              <a:buSzPts val="2800"/>
              <a:buFont typeface="Arial"/>
              <a:buNone/>
            </a:pPr>
            <a:r>
              <a:t/>
            </a:r>
            <a:endParaRPr sz="2800">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t/>
            </a:r>
            <a:endParaRPr sz="2800" u="sng">
              <a:solidFill>
                <a:srgbClr val="0000FF"/>
              </a:solidFill>
              <a:highlight>
                <a:srgbClr val="FFFF00"/>
              </a:highlight>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t/>
            </a:r>
            <a:endParaRPr sz="2800">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t/>
            </a:r>
            <a:endParaRPr sz="2800">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t/>
            </a:r>
            <a:endParaRPr sz="2800">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t/>
            </a:r>
            <a:endParaRPr sz="2800">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t/>
            </a:r>
            <a:endParaRPr sz="2800">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t/>
            </a:r>
            <a:endParaRPr sz="2800">
              <a:solidFill>
                <a:schemeClr val="dk1"/>
              </a:solidFill>
              <a:highlight>
                <a:srgbClr val="FFFF00"/>
              </a:highlight>
              <a:latin typeface="Arial"/>
              <a:ea typeface="Arial"/>
              <a:cs typeface="Arial"/>
              <a:sym typeface="Arial"/>
            </a:endParaRPr>
          </a:p>
          <a:p>
            <a:pPr indent="0" lvl="0" marL="0" marR="0" rtl="0" algn="l">
              <a:spcBef>
                <a:spcPts val="0"/>
              </a:spcBef>
              <a:spcAft>
                <a:spcPts val="0"/>
              </a:spcAft>
              <a:buNone/>
            </a:pPr>
            <a:r>
              <a:t/>
            </a:r>
            <a:endParaRPr sz="2800">
              <a:solidFill>
                <a:schemeClr val="dk1"/>
              </a:solidFill>
              <a:latin typeface="Arial"/>
              <a:ea typeface="Arial"/>
              <a:cs typeface="Arial"/>
              <a:sym typeface="Arial"/>
            </a:endParaRPr>
          </a:p>
        </p:txBody>
      </p:sp>
      <p:pic>
        <p:nvPicPr>
          <p:cNvPr descr="Support our Content 👇 👇 👇&#10;Join this channel to get access to perks:&#10;https://www.youtube.com/channel/UCf9zwJclbeM6B2YshqWnmJA/join&#10;&#10;Subscribe to GIDEON FILMS:&#10;https://www.youtube.com/channel/UCf9zwJclbeM6B2YshqWnmJA?sub_confirmation=1&#10;Follow us on FaceBook:&#10;https://www.facebook.com/gideonfilms&#10;&#10;Visit our Website:&#10;https://www.gideonfilms.net/&#10;&#10;Exodus 1&#10;&#10;The Israelites Oppressed&#10;1 These are the names of the sons of Israel who went to Egypt with Jacob, each with his family: 2 Reuben, Simeon, Levi and Judah; 3 Issachar, Zebulun and Benjamin; 4 Dan and Naphtali; Gad and Asher. 5 The descendants of Jacob numbered seventy[a] in all; Joseph was already in Egypt.&#10;&#10;6 Now Joseph and all his brothers and all that generation died, 7 but the Israelites were exceedingly fruitful; they multiplied greatly, increased in numbers and became so numerous that the land was filled with them.&#10;&#10;8 Then a new king, to whom Joseph meant nothing, came to power in Egypt. 9 “Look,” he said to his people, “the Israelites have become far too numerous for us. 10 Come, we must deal shrewdly with them or they will become even more numerous and, if war breaks out, will join our enemies, fight against us and leave the country.”&#10;&#10;11 So they put slave masters over them to oppress them with forced labor, and they built Pithom and Rameses as store cities for Pharaoh. 12 But the more they were oppressed, the more they multiplied and spread; so the Egyptians came to dread the Israelites 13 and worked them ruthlessly. 14 They made their lives bitter with harsh labor in brick and mortar and with all kinds of work in the fields; in all their harsh labor the Egyptians worked them ruthlessly.&#10;&#10;15 The king of Egypt said to the Hebrew midwives, whose names were Shiphrah and Puah, 16 “When you are helping the Hebrew women during childbirth on the delivery stool, if you see that the baby is a boy, kill him; but if it is a girl, let her live.” 17 The midwives, however, feared God and did not do what the king of Egypt had told them to do; they let the boys live. 18 Then the king of Egypt summoned the midwives and asked them, “Why have you done this? Why have you let the boys live?”&#10;&#10;19 The midwives answered Pharaoh, “Hebrew women are not like Egyptian women; they are vigorous and give birth before the midwives arrive.”&#10;&#10;20 So God was kind to the midwives and the people increased and became even more numerous. 21 And because the midwives feared God, he gave them families of their own.&#10;&#10;22 Then Pharaoh gave this order to all his people: “Every Hebrew boy that is born you must throw into the Nile, but let every girl live.”&#10;&#10;=================&#10;Content created, managed and distributed by  - GIDEON FILMS.&#10;=========================&#10;&#10;#moses #israel #israelites #pharoah #slavery #gideonfilms #biblestories #biblestory #biblemovies #biblevideo #videobible" id="114" name="Google Shape;114;p16" title="Israelites Slavery in Egypt | Exodus 1 | Israelites Oppressed | pharaoh ordered babies killed">
            <a:hlinkClick r:id="rId3"/>
          </p:cNvPr>
          <p:cNvPicPr preferRelativeResize="0"/>
          <p:nvPr/>
        </p:nvPicPr>
        <p:blipFill>
          <a:blip r:embed="rId4">
            <a:alphaModFix/>
          </a:blip>
          <a:stretch>
            <a:fillRect/>
          </a:stretch>
        </p:blipFill>
        <p:spPr>
          <a:xfrm>
            <a:off x="4114025" y="1913750"/>
            <a:ext cx="1612700" cy="907125"/>
          </a:xfrm>
          <a:prstGeom prst="rect">
            <a:avLst/>
          </a:prstGeom>
          <a:noFill/>
          <a:ln>
            <a:noFill/>
          </a:ln>
        </p:spPr>
      </p:pic>
      <p:pic>
        <p:nvPicPr>
          <p:cNvPr descr="In Exodus chapter 1, Pastor David Guzik teaches on the multiplication of the people of Israel in Egypt despite their slave status.&#10;&#10;Here is a link to David Guzik's commentary on Exodus 1: https://enduringword.com/bible-commentary/exodus-1/" id="115" name="Google Shape;115;p16" title="Exodus 1 - I AM Present in Your Suffering">
            <a:hlinkClick r:id="rId5"/>
          </p:cNvPr>
          <p:cNvPicPr preferRelativeResize="0"/>
          <p:nvPr/>
        </p:nvPicPr>
        <p:blipFill>
          <a:blip r:embed="rId6">
            <a:alphaModFix/>
          </a:blip>
          <a:stretch>
            <a:fillRect/>
          </a:stretch>
        </p:blipFill>
        <p:spPr>
          <a:xfrm>
            <a:off x="9538241" y="3768475"/>
            <a:ext cx="1241006" cy="907125"/>
          </a:xfrm>
          <a:prstGeom prst="rect">
            <a:avLst/>
          </a:prstGeom>
          <a:noFill/>
          <a:ln>
            <a:noFill/>
          </a:ln>
        </p:spPr>
      </p:pic>
      <p:pic>
        <p:nvPicPr>
          <p:cNvPr descr="Welcome to our detailed study of Exodus Chapter 1, a significant chapter that sets the stage for the story of the Israelites' enslavement in Egypt and the eventual rise of Moses as their deliverer. In this chapter, we see the transition from the prosperous times of Joseph to a period of severe oppression under a new Pharaoh. Join us as we explore the growth of the Israelite population, the fears of the Egyptian ruler, and the beginning of God's plan for their liberation.&#10;&#10;The Growth of the Israelite Population (Exodus 1:1-7)&#10;Exodus Chapter 1 opens by listing the names of the sons of Israel who came to Egypt with Jacob, each with his family. Joseph, already in Egypt, and all his brothers eventually died, but the Israelites were fruitful and multiplied greatly, filling the land. This period marks a time of prosperity and rapid population growth for the Israelites, reflecting God's promise to Abraham that his descendants would be as numerous as the stars.&#10;&#10;The New Pharaoh's Fear and Oppression (Exodus 1:8-14)&#10;A new king, who did not know about Joseph, comes to power in Egypt. This Pharaoh perceives the growing number of Israelites as a threat to national security. Fearing that they might join Egypt's enemies in case of war, he decides to oppress them to curb their growth. The Egyptians put the Israelites to forced labor, building the cities of Pithom and Rameses as supply centers for Pharaoh. Despite the harsh conditions, the more they were oppressed, the more they multiplied and spread.&#10;&#10;Pharaoh's Orders to the Hebrew Midwives (Exodus 1:15-21)&#10;Pharaoh's next strategy to control the Israelite population involves enlisting the help of Hebrew midwives, Shiphrah and Puah. He orders them to kill all newborn Hebrew boys but allow the girls to live. However, the midwives fear God and do not follow Pharaoh's orders. When questioned, they explain that Hebrew women give birth quickly and deliver before the midwives arrive. God blesses the midwives for their faithfulness, and the Israelites continue to increase in number and strength.&#10;&#10;Pharaoh's Decree to All His People (Exodus 1:22)&#10;Frustrated by the failure of his previous plans, Pharaoh issues a new, more drastic decree. He commands all his people to throw every newborn Hebrew boy into the Nile River but let every girl live. This decree sets the stage for the birth of Moses and his miraculous rescue from the river, which will unfold in the following chapters.&#10;&#10;Reflection and Application&#10;Exodus Chapter 1 highlights the beginning of Israel's suffering in Egypt and sets the foundation for God's intervention and deliverance. The chapter emphasizes the fulfillment of God's promise to Abraham about the multiplication of his descendants, even in the face of severe oppression. The courage and faith of the Hebrew midwives serve as an inspiring example of obedience to God over human authority, showing that fear of the Lord leads to divine protection and blessing.&#10;&#10;For modern believers, this chapter reminds us of God's faithfulness and His sovereignty over history. It teaches us the importance of trusting in God's promises, even when circumstances seem dire. The story of the midwives encourages us to stand firm in our convictions and trust that God sees and rewards our faithfulness.&#10;&#10;Conclusion&#10;Join us in our exploration of Exodus Chapter 1 as we delve into the early challenges faced by the Israelites in Egypt, the oppressive measures of Pharaoh, and the inspiring faith of the Hebrew midwives. This chapter sets the stage for the dramatic events to come, leading to the eventual liberation of the Israelites. Don't forget to like, subscribe, and hit the notification bell to stay updated with our latest videos. Share your thoughts and reflections in the comments below—we'd love to hear from you!&#10;&#10;Tags (80):&#10;&#10;#Exodus1 #IsraelInEgypt #HebrewMidwives #PharaohsOppression #BibleStudy #OldTestament #BookOfExodus #GodsPromises #BiblicalHistory #FaithJourney #MosesBirth #ChristianFaith #HolyBible #GodsFaithfulness #EgyptianOppression #ScriptureStudy #BiblicalTeaching #DivineProtection #FaithAndCourage #ChristianLiving #BibleInsights #GodsPlan #ChristianDoctrine #BiblicalLessons #SpiritualStrength #FaithInAction #ChristianEncouragement #HolyScripture #GodsSovereignty #FaithAndTrust #HebrewHistory #ChristianHope #BiblicalExamples #SpiritualPerseverance #ChristianInspiration #FaithAndObedience #GodsDeliverance #ChristianBeliefs #BiblicalCharacters #SpiritualReflection #ChristianTestimony #HolyWord #FaithAndLife #ChristianHeroes #BiblicalTruths #FaithAndSuffering #ChristianHistory #GodsProtection #ChristianWitness #BiblicalNarratives #GodsFaithfulness #ScripturalLessons #ChristianEducation #BibleExploration #FaithAndPerseverance #GodsMercy #ChristianStrength #BiblicalFaith #HolyWordOfGod #ChristianDevotion #FaithfulLiving #GodsPlan #ChristianDiscipleship #BiblicalCourage #FaithAndObedience #GodsWisdom #SpiritualSupport #ChristianKnowledge&#10;@The_BibleSays &#10;21st Century King James Version (KJ21)" id="116" name="Google Shape;116;p16" title="Exodus Chapter 1 - The Rise of Israel in Egypt and the Oppression by Pharaoh">
            <a:hlinkClick r:id="rId7"/>
          </p:cNvPr>
          <p:cNvPicPr preferRelativeResize="0"/>
          <p:nvPr/>
        </p:nvPicPr>
        <p:blipFill>
          <a:blip r:embed="rId8">
            <a:alphaModFix/>
          </a:blip>
          <a:stretch>
            <a:fillRect/>
          </a:stretch>
        </p:blipFill>
        <p:spPr>
          <a:xfrm>
            <a:off x="9158150" y="1974652"/>
            <a:ext cx="1629500" cy="907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609600" y="190500"/>
            <a:ext cx="3956050" cy="5829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Exodus1：8-14</a:t>
            </a:r>
            <a:endParaRPr/>
          </a:p>
        </p:txBody>
      </p:sp>
      <p:sp>
        <p:nvSpPr>
          <p:cNvPr id="122" name="Google Shape;122;p17"/>
          <p:cNvSpPr txBox="1"/>
          <p:nvPr>
            <p:ph idx="1" type="body"/>
          </p:nvPr>
        </p:nvSpPr>
        <p:spPr>
          <a:xfrm>
            <a:off x="609600" y="773430"/>
            <a:ext cx="11007725" cy="58115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Page 1</a:t>
            </a:r>
            <a:endParaRPr sz="2000"/>
          </a:p>
          <a:p>
            <a:pPr indent="-342900" lvl="0" marL="342900" rtl="0" algn="l">
              <a:spcBef>
                <a:spcPts val="440"/>
              </a:spcBef>
              <a:spcAft>
                <a:spcPts val="0"/>
              </a:spcAft>
              <a:buClr>
                <a:schemeClr val="dk1"/>
              </a:buClr>
              <a:buSzPts val="2200"/>
              <a:buFont typeface="Arial"/>
              <a:buChar char="•"/>
            </a:pPr>
            <a:r>
              <a:rPr lang="en-US" sz="2200"/>
              <a:t>Many years before the birth of Moses, the Egyptians got concerned with the Israelites flourishing in their land. They decided to oppress the Israelites with hard labor.In an effort to reduce the number of Israelites and as a result reduce the threat, t</a:t>
            </a:r>
            <a:r>
              <a:rPr lang="en-US" sz="2200">
                <a:solidFill>
                  <a:schemeClr val="dk1"/>
                </a:solidFill>
                <a:highlight>
                  <a:srgbClr val="FFFF00"/>
                </a:highlight>
              </a:rPr>
              <a:t>he Egyptians decided to oppress the Israelites with hard labor in an effort to discourage them from multiplying. </a:t>
            </a:r>
            <a:r>
              <a:rPr lang="en-US" sz="2200"/>
              <a:t>Just the opposite resulted, so they increased the severity of the work they forced them to do. ‘.......</a:t>
            </a:r>
            <a:endParaRPr sz="2200"/>
          </a:p>
          <a:p>
            <a:pPr indent="-342900" lvl="0" marL="342900" rtl="0" algn="l">
              <a:spcBef>
                <a:spcPts val="440"/>
              </a:spcBef>
              <a:spcAft>
                <a:spcPts val="0"/>
              </a:spcAft>
              <a:buClr>
                <a:schemeClr val="dk1"/>
              </a:buClr>
              <a:buSzPts val="2200"/>
              <a:buFont typeface="Arial"/>
              <a:buChar char="•"/>
            </a:pPr>
            <a:r>
              <a:rPr lang="en-US" sz="2200"/>
              <a:t>......  The pharaoh voiced his concerns about the number and influence of the Israelites and he consulted with his people (his close advisors??). He pointed out two worrisome things about the sons of Israel - that they were more and mightier than the Egyptians. The Pharaoh recognizes that the Israelites </a:t>
            </a:r>
            <a:r>
              <a:rPr lang="en-US" sz="2200">
                <a:highlight>
                  <a:srgbClr val="FFFF00"/>
                </a:highlight>
              </a:rPr>
              <a:t>had grown greatly in numbe</a:t>
            </a:r>
            <a:r>
              <a:rPr lang="en-US" sz="2200"/>
              <a:t>r (from 70 to probably over 1.5 million) and as a result </a:t>
            </a:r>
            <a:r>
              <a:rPr lang="en-US" sz="2200">
                <a:highlight>
                  <a:srgbClr val="FFFF00"/>
                </a:highlight>
              </a:rPr>
              <a:t>had become powerful within Egyptian society and culture</a:t>
            </a:r>
            <a:r>
              <a:rPr lang="en-US" sz="2200"/>
              <a:t>.</a:t>
            </a:r>
            <a:endParaRPr sz="2200"/>
          </a:p>
          <a:p>
            <a:pPr indent="-342900" lvl="0" marL="342900" rtl="0" algn="l">
              <a:spcBef>
                <a:spcPts val="440"/>
              </a:spcBef>
              <a:spcAft>
                <a:spcPts val="0"/>
              </a:spcAft>
              <a:buClr>
                <a:schemeClr val="dk1"/>
              </a:buClr>
              <a:buSzPts val="2200"/>
              <a:buFont typeface="Arial"/>
              <a:buChar char="•"/>
            </a:pPr>
            <a:r>
              <a:rPr lang="en-US" sz="2200"/>
              <a:t>He gathered his advisors to seek to deal wisely with the Israelites. Apparently, he wanted to come up with an effective, workable solution that would deal wisely </a:t>
            </a:r>
            <a:endParaRPr sz="2200">
              <a:solidFill>
                <a:srgbClr val="FF0000"/>
              </a:solidFill>
              <a:highlight>
                <a:srgbClr val="FFFF00"/>
              </a:highlight>
            </a:endParaRPr>
          </a:p>
        </p:txBody>
      </p:sp>
      <p:sp>
        <p:nvSpPr>
          <p:cNvPr id="123" name="Google Shape;123;p17"/>
          <p:cNvSpPr txBox="1"/>
          <p:nvPr/>
        </p:nvSpPr>
        <p:spPr>
          <a:xfrm>
            <a:off x="5281930" y="190500"/>
            <a:ext cx="313626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https://thebiblesays.com/en/commentary/exo+1:8</a:t>
            </a:r>
            <a:endParaRPr sz="1800">
              <a:solidFill>
                <a:schemeClr val="dk1"/>
              </a:solidFill>
              <a:latin typeface="Arial"/>
              <a:ea typeface="Arial"/>
              <a:cs typeface="Arial"/>
              <a:sym typeface="Arial"/>
            </a:endParaRPr>
          </a:p>
        </p:txBody>
      </p:sp>
      <p:pic>
        <p:nvPicPr>
          <p:cNvPr id="124" name="Google Shape;124;p17"/>
          <p:cNvPicPr preferRelativeResize="0"/>
          <p:nvPr>
            <p:ph idx="2" type="body"/>
          </p:nvPr>
        </p:nvPicPr>
        <p:blipFill rotWithShape="1">
          <a:blip r:embed="rId3">
            <a:alphaModFix/>
          </a:blip>
          <a:srcRect b="4009" l="0" r="0" t="4008"/>
          <a:stretch/>
        </p:blipFill>
        <p:spPr>
          <a:xfrm>
            <a:off x="9304020" y="190500"/>
            <a:ext cx="1996440" cy="71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609600" y="190500"/>
            <a:ext cx="3956050" cy="5829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Exodus1：8-14</a:t>
            </a:r>
            <a:endParaRPr/>
          </a:p>
        </p:txBody>
      </p:sp>
      <p:sp>
        <p:nvSpPr>
          <p:cNvPr id="130" name="Google Shape;130;p18"/>
          <p:cNvSpPr txBox="1"/>
          <p:nvPr>
            <p:ph idx="1" type="body"/>
          </p:nvPr>
        </p:nvSpPr>
        <p:spPr>
          <a:xfrm>
            <a:off x="609600" y="901700"/>
            <a:ext cx="11007725" cy="52260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Exodus 1:8-14  page 2</a:t>
            </a:r>
            <a:endParaRPr sz="2000"/>
          </a:p>
          <a:p>
            <a:pPr indent="-342900" lvl="0" marL="342900" rtl="0" algn="l">
              <a:spcBef>
                <a:spcPts val="480"/>
              </a:spcBef>
              <a:spcAft>
                <a:spcPts val="0"/>
              </a:spcAft>
              <a:buClr>
                <a:schemeClr val="dk1"/>
              </a:buClr>
              <a:buSzPts val="2400"/>
              <a:buFont typeface="Arial"/>
              <a:buChar char="•"/>
            </a:pPr>
            <a:r>
              <a:rPr lang="en-US" sz="2400"/>
              <a:t>with them because he was concerned that the Israelites would join themselves to an alliance of Egypt's enemies (to those who hate us) and would wage war against the pharaoh. Then perhaps in the chaos they would depart from the land, depriving Egypt of a great source of labor and prosperity.</a:t>
            </a:r>
            <a:endParaRPr sz="2400"/>
          </a:p>
          <a:p>
            <a:pPr indent="-190500" lvl="0" marL="342900" rtl="0" algn="l">
              <a:spcBef>
                <a:spcPts val="480"/>
              </a:spcBef>
              <a:spcAft>
                <a:spcPts val="0"/>
              </a:spcAft>
              <a:buClr>
                <a:schemeClr val="dk1"/>
              </a:buClr>
              <a:buSzPts val="2400"/>
              <a:buFont typeface="Arial"/>
              <a:buNone/>
            </a:pPr>
            <a:r>
              <a:t/>
            </a:r>
            <a:endParaRPr sz="2400"/>
          </a:p>
          <a:p>
            <a:pPr indent="-342900" lvl="0" marL="342900" rtl="0" algn="l">
              <a:spcBef>
                <a:spcPts val="480"/>
              </a:spcBef>
              <a:spcAft>
                <a:spcPts val="0"/>
              </a:spcAft>
              <a:buClr>
                <a:schemeClr val="dk1"/>
              </a:buClr>
              <a:buSzPts val="2400"/>
              <a:buFont typeface="Arial"/>
              <a:buChar char="•"/>
            </a:pPr>
            <a:r>
              <a:rPr lang="en-US" sz="2400"/>
              <a:t>The decision they came up with is </a:t>
            </a:r>
            <a:r>
              <a:rPr lang="en-US" sz="2400">
                <a:highlight>
                  <a:srgbClr val="FFFF00"/>
                </a:highlight>
              </a:rPr>
              <a:t>they appointed </a:t>
            </a:r>
            <a:r>
              <a:rPr lang="en-US" sz="2400">
                <a:solidFill>
                  <a:srgbClr val="FF0000"/>
                </a:solidFill>
                <a:highlight>
                  <a:srgbClr val="FFFF00"/>
                </a:highlight>
              </a:rPr>
              <a:t>taskmasters </a:t>
            </a:r>
            <a:r>
              <a:rPr lang="en-US" sz="2400">
                <a:highlight>
                  <a:srgbClr val="FFFF00"/>
                </a:highlight>
              </a:rPr>
              <a:t>over them (literally "rulers of forced laborers"). </a:t>
            </a:r>
            <a:r>
              <a:rPr lang="en-US" sz="2400"/>
              <a:t>The job of these taskmasters was to afflict them with hard labor. Evidently, they thought that making the Israelites' lives miserable with hard labor would discourage them from bringing children into such a harsh world.</a:t>
            </a:r>
            <a:endParaRPr sz="2400"/>
          </a:p>
          <a:p>
            <a:pPr indent="-342900" lvl="0" marL="342900" rtl="0" algn="l">
              <a:spcBef>
                <a:spcPts val="480"/>
              </a:spcBef>
              <a:spcAft>
                <a:spcPts val="0"/>
              </a:spcAft>
              <a:buClr>
                <a:schemeClr val="dk1"/>
              </a:buClr>
              <a:buSzPts val="2400"/>
              <a:buFont typeface="Arial"/>
              <a:buChar char="•"/>
            </a:pPr>
            <a:r>
              <a:rPr lang="en-US" sz="2400"/>
              <a:t>The result of the oppressive labor is that they built for Pharaoh storage cities, Pithom and Raamses. These cities (on the east side of the Nile River delta in northeast Egypt) were used to store grain and other necessities for the Egyptians. Building these cities probably took perhaps as many as twenty years to complete. So these cities were built several years before the birth of Moses (Exodus 2Exodus 2 commentary).</a:t>
            </a:r>
            <a:endParaRPr sz="2400"/>
          </a:p>
          <a:p>
            <a:pPr indent="-215900" lvl="0" marL="342900" rtl="0" algn="l">
              <a:spcBef>
                <a:spcPts val="400"/>
              </a:spcBef>
              <a:spcAft>
                <a:spcPts val="0"/>
              </a:spcAft>
              <a:buClr>
                <a:schemeClr val="dk1"/>
              </a:buClr>
              <a:buSzPts val="2000"/>
              <a:buFont typeface="Arial"/>
              <a:buNone/>
            </a:pPr>
            <a:r>
              <a:t/>
            </a:r>
            <a:endParaRPr sz="2000"/>
          </a:p>
          <a:p>
            <a:pPr indent="-139700" lvl="0" marL="342900" rtl="0" algn="l">
              <a:spcBef>
                <a:spcPts val="640"/>
              </a:spcBef>
              <a:spcAft>
                <a:spcPts val="0"/>
              </a:spcAft>
              <a:buClr>
                <a:schemeClr val="dk1"/>
              </a:buClr>
              <a:buSzPts val="3200"/>
              <a:buFont typeface="Arial"/>
              <a:buNone/>
            </a:pPr>
            <a:r>
              <a:t/>
            </a:r>
            <a:endParaRPr>
              <a:solidFill>
                <a:srgbClr val="FF0000"/>
              </a:solidFill>
              <a:highlight>
                <a:srgbClr val="FFFF00"/>
              </a:highlight>
            </a:endParaRPr>
          </a:p>
        </p:txBody>
      </p:sp>
      <p:sp>
        <p:nvSpPr>
          <p:cNvPr id="131" name="Google Shape;131;p18"/>
          <p:cNvSpPr txBox="1"/>
          <p:nvPr/>
        </p:nvSpPr>
        <p:spPr>
          <a:xfrm>
            <a:off x="5281930" y="190500"/>
            <a:ext cx="313626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https://thebiblesays.com/en/commentary/exo+1:8</a:t>
            </a:r>
            <a:endParaRPr sz="1800">
              <a:solidFill>
                <a:schemeClr val="dk1"/>
              </a:solidFill>
              <a:latin typeface="Arial"/>
              <a:ea typeface="Arial"/>
              <a:cs typeface="Arial"/>
              <a:sym typeface="Arial"/>
            </a:endParaRPr>
          </a:p>
        </p:txBody>
      </p:sp>
      <p:pic>
        <p:nvPicPr>
          <p:cNvPr id="132" name="Google Shape;132;p18"/>
          <p:cNvPicPr preferRelativeResize="0"/>
          <p:nvPr>
            <p:ph idx="2" type="body"/>
          </p:nvPr>
        </p:nvPicPr>
        <p:blipFill rotWithShape="1">
          <a:blip r:embed="rId3">
            <a:alphaModFix/>
          </a:blip>
          <a:srcRect b="4009" l="0" r="0" t="4008"/>
          <a:stretch/>
        </p:blipFill>
        <p:spPr>
          <a:xfrm>
            <a:off x="9304020" y="190500"/>
            <a:ext cx="1996440" cy="71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609600" y="190500"/>
            <a:ext cx="3956050" cy="5829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Exodus1：8-14</a:t>
            </a:r>
            <a:endParaRPr/>
          </a:p>
        </p:txBody>
      </p:sp>
      <p:sp>
        <p:nvSpPr>
          <p:cNvPr id="138" name="Google Shape;138;p19"/>
          <p:cNvSpPr txBox="1"/>
          <p:nvPr>
            <p:ph idx="1" type="body"/>
          </p:nvPr>
        </p:nvSpPr>
        <p:spPr>
          <a:xfrm>
            <a:off x="609600" y="901700"/>
            <a:ext cx="11007725" cy="566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 page 3</a:t>
            </a:r>
            <a:endParaRPr sz="2000"/>
          </a:p>
          <a:p>
            <a:pPr indent="-342900" lvl="0" marL="342900" rtl="0" algn="l">
              <a:spcBef>
                <a:spcPts val="400"/>
              </a:spcBef>
              <a:spcAft>
                <a:spcPts val="0"/>
              </a:spcAft>
              <a:buClr>
                <a:schemeClr val="dk1"/>
              </a:buClr>
              <a:buSzPts val="2000"/>
              <a:buFont typeface="Arial"/>
              <a:buChar char="•"/>
            </a:pPr>
            <a:r>
              <a:rPr lang="en-US" sz="2000"/>
              <a:t>The result of the oppressive labor is that they built for Pharaoh storage cities, Pithom and Raamses. These cities (on the east side of the Nile River delta in northeast Egypt) were used to store grain and other necessities for the Egyptians. Building these cities probably took perhaps as many as twenty years to complete. So these cities were built several years before the birth of Moses (Exodus 2Exodus 2 commentary).</a:t>
            </a:r>
            <a:endParaRPr sz="2000"/>
          </a:p>
          <a:p>
            <a:pPr indent="-342900" lvl="0" marL="342900" rtl="0" algn="l">
              <a:spcBef>
                <a:spcPts val="400"/>
              </a:spcBef>
              <a:spcAft>
                <a:spcPts val="0"/>
              </a:spcAft>
              <a:buClr>
                <a:schemeClr val="dk1"/>
              </a:buClr>
              <a:buSzPts val="2000"/>
              <a:buFont typeface="Arial"/>
              <a:buChar char="•"/>
            </a:pPr>
            <a:r>
              <a:rPr lang="en-US" sz="2000"/>
              <a:t>T</a:t>
            </a:r>
            <a:r>
              <a:rPr lang="en-US" sz="2000">
                <a:highlight>
                  <a:srgbClr val="FFFF00"/>
                </a:highlight>
              </a:rPr>
              <a:t>he plan to prevent the Israelites from multiplying did not work. </a:t>
            </a:r>
            <a:r>
              <a:rPr lang="en-US" sz="2000"/>
              <a:t>In fact, just the opposite occurred - the more they afflicted them, the more they multiplied and the more they spread out. So, instead of removing the Egyptian leadership's fear, the opposite occurred - they were in dread of the sons of Israel. Their fear turned to dread.</a:t>
            </a:r>
            <a:endParaRPr sz="2000"/>
          </a:p>
          <a:p>
            <a:pPr indent="-342900" lvl="0" marL="342900" rtl="0" algn="l">
              <a:spcBef>
                <a:spcPts val="560"/>
              </a:spcBef>
              <a:spcAft>
                <a:spcPts val="0"/>
              </a:spcAft>
              <a:buClr>
                <a:srgbClr val="FF0000"/>
              </a:buClr>
              <a:buSzPts val="2800"/>
              <a:buFont typeface="Arial"/>
              <a:buChar char="•"/>
            </a:pPr>
            <a:r>
              <a:rPr lang="en-US" sz="2800">
                <a:solidFill>
                  <a:srgbClr val="FF0000"/>
                </a:solidFill>
                <a:highlight>
                  <a:srgbClr val="FFFF00"/>
                </a:highlight>
              </a:rPr>
              <a:t>Was this oppression part of the plan of God? Yes. </a:t>
            </a:r>
            <a:r>
              <a:rPr lang="en-US" sz="2000"/>
              <a:t>In fact, it was declared by God hundreds of earlier to Abraham (Genesis 15 commentary). While God clearly does not feel compelled to justify Himself to us as to why He allowed this suffering,</a:t>
            </a:r>
            <a:r>
              <a:rPr lang="en-US" sz="2000">
                <a:highlight>
                  <a:srgbClr val="FFFF00"/>
                </a:highlight>
              </a:rPr>
              <a:t> it clearly was a part of God's plan, </a:t>
            </a:r>
            <a:r>
              <a:rPr lang="en-US" sz="2000"/>
              <a:t>and it shows that </a:t>
            </a:r>
            <a:r>
              <a:rPr lang="en-US" sz="2000">
                <a:solidFill>
                  <a:srgbClr val="FF0000"/>
                </a:solidFill>
              </a:rPr>
              <a:t>oppression and opposition cannot prevent God from blessing His covenant people.  I</a:t>
            </a:r>
            <a:r>
              <a:rPr lang="en-US" sz="2000"/>
              <a:t>t is also meant </a:t>
            </a:r>
            <a:r>
              <a:rPr lang="en-US" sz="2000">
                <a:solidFill>
                  <a:srgbClr val="FF0000"/>
                </a:solidFill>
                <a:highlight>
                  <a:srgbClr val="FFFF00"/>
                </a:highlight>
              </a:rPr>
              <a:t>to show Israel that their survival and thriving is the work of God, not their own. </a:t>
            </a:r>
            <a:r>
              <a:rPr lang="en-US" sz="2000"/>
              <a:t>It arguably led to the greatest blessing of all for Israel, their deliverance from slavery.</a:t>
            </a:r>
            <a:endParaRPr sz="2000"/>
          </a:p>
          <a:p>
            <a:pPr indent="-139700" lvl="0" marL="342900" rtl="0" algn="l">
              <a:spcBef>
                <a:spcPts val="640"/>
              </a:spcBef>
              <a:spcAft>
                <a:spcPts val="0"/>
              </a:spcAft>
              <a:buClr>
                <a:schemeClr val="dk1"/>
              </a:buClr>
              <a:buSzPts val="3200"/>
              <a:buFont typeface="Arial"/>
              <a:buNone/>
            </a:pPr>
            <a:r>
              <a:t/>
            </a:r>
            <a:endParaRPr>
              <a:solidFill>
                <a:srgbClr val="FF0000"/>
              </a:solidFill>
              <a:highlight>
                <a:srgbClr val="FFFF00"/>
              </a:highlight>
            </a:endParaRPr>
          </a:p>
        </p:txBody>
      </p:sp>
      <p:sp>
        <p:nvSpPr>
          <p:cNvPr id="139" name="Google Shape;139;p19"/>
          <p:cNvSpPr txBox="1"/>
          <p:nvPr/>
        </p:nvSpPr>
        <p:spPr>
          <a:xfrm>
            <a:off x="4109602" y="223525"/>
            <a:ext cx="2161800" cy="923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https://thebiblesays.com/en/commentary/exo+1:8</a:t>
            </a:r>
            <a:endParaRPr sz="1800">
              <a:solidFill>
                <a:schemeClr val="dk1"/>
              </a:solidFill>
              <a:latin typeface="Arial"/>
              <a:ea typeface="Arial"/>
              <a:cs typeface="Arial"/>
              <a:sym typeface="Arial"/>
            </a:endParaRPr>
          </a:p>
        </p:txBody>
      </p:sp>
      <p:pic>
        <p:nvPicPr>
          <p:cNvPr id="140" name="Google Shape;140;p19"/>
          <p:cNvPicPr preferRelativeResize="0"/>
          <p:nvPr>
            <p:ph idx="2" type="body"/>
          </p:nvPr>
        </p:nvPicPr>
        <p:blipFill rotWithShape="1">
          <a:blip r:embed="rId3">
            <a:alphaModFix/>
          </a:blip>
          <a:srcRect b="4009" l="0" r="0" t="4008"/>
          <a:stretch/>
        </p:blipFill>
        <p:spPr>
          <a:xfrm>
            <a:off x="9304023" y="190500"/>
            <a:ext cx="1996500" cy="711300"/>
          </a:xfrm>
          <a:prstGeom prst="rect">
            <a:avLst/>
          </a:prstGeom>
          <a:noFill/>
          <a:ln>
            <a:noFill/>
          </a:ln>
        </p:spPr>
      </p:pic>
      <p:pic>
        <p:nvPicPr>
          <p:cNvPr descr="Welcome to our detailed study of Exodus Chapter 1, a significant chapter that sets the stage for the story of the Israelites' enslavement in Egypt and the eventual rise of Moses as their deliverer. In this chapter, we see the transition from the prosperous times of Joseph to a period of severe oppression under a new Pharaoh. Join us as we explore the growth of the Israelite population, the fears of the Egyptian ruler, and the beginning of God's plan for their liberation.&#10;&#10;The Growth of the Israelite Population (Exodus 1:1-7)&#10;Exodus Chapter 1 opens by listing the names of the sons of Israel who came to Egypt with Jacob, each with his family. Joseph, already in Egypt, and all his brothers eventually died, but the Israelites were fruitful and multiplied greatly, filling the land. This period marks a time of prosperity and rapid population growth for the Israelites, reflecting God's promise to Abraham that his descendants would be as numerous as the stars.&#10;&#10;The New Pharaoh's Fear and Oppression (Exodus 1:8-14)&#10;A new king, who did not know about Joseph, comes to power in Egypt. This Pharaoh perceives the growing number of Israelites as a threat to national security. Fearing that they might join Egypt's enemies in case of war, he decides to oppress them to curb their growth. The Egyptians put the Israelites to forced labor, building the cities of Pithom and Rameses as supply centers for Pharaoh. Despite the harsh conditions, the more they were oppressed, the more they multiplied and spread.&#10;&#10;Pharaoh's Orders to the Hebrew Midwives (Exodus 1:15-21)&#10;Pharaoh's next strategy to control the Israelite population involves enlisting the help of Hebrew midwives, Shiphrah and Puah. He orders them to kill all newborn Hebrew boys but allow the girls to live. However, the midwives fear God and do not follow Pharaoh's orders. When questioned, they explain that Hebrew women give birth quickly and deliver before the midwives arrive. God blesses the midwives for their faithfulness, and the Israelites continue to increase in number and strength.&#10;&#10;Pharaoh's Decree to All His People (Exodus 1:22)&#10;Frustrated by the failure of his previous plans, Pharaoh issues a new, more drastic decree. He commands all his people to throw every newborn Hebrew boy into the Nile River but let every girl live. This decree sets the stage for the birth of Moses and his miraculous rescue from the river, which will unfold in the following chapters.&#10;&#10;Reflection and Application&#10;Exodus Chapter 1 highlights the beginning of Israel's suffering in Egypt and sets the foundation for God's intervention and deliverance. The chapter emphasizes the fulfillment of God's promise to Abraham about the multiplication of his descendants, even in the face of severe oppression. The courage and faith of the Hebrew midwives serve as an inspiring example of obedience to God over human authority, showing that fear of the Lord leads to divine protection and blessing.&#10;&#10;For modern believers, this chapter reminds us of God's faithfulness and His sovereignty over history. It teaches us the importance of trusting in God's promises, even when circumstances seem dire. The story of the midwives encourages us to stand firm in our convictions and trust that God sees and rewards our faithfulness.&#10;&#10;Conclusion&#10;Join us in our exploration of Exodus Chapter 1 as we delve into the early challenges faced by the Israelites in Egypt, the oppressive measures of Pharaoh, and the inspiring faith of the Hebrew midwives. This chapter sets the stage for the dramatic events to come, leading to the eventual liberation of the Israelites. Don't forget to like, subscribe, and hit the notification bell to stay updated with our latest videos. Share your thoughts and reflections in the comments below—we'd love to hear from you!&#10;&#10;Tags (80):&#10;&#10;#Exodus1 #IsraelInEgypt #HebrewMidwives #PharaohsOppression #BibleStudy #OldTestament #BookOfExodus #GodsPromises #BiblicalHistory #FaithJourney #MosesBirth #ChristianFaith #HolyBible #GodsFaithfulness #EgyptianOppression #ScriptureStudy #BiblicalTeaching #DivineProtection #FaithAndCourage #ChristianLiving #BibleInsights #GodsPlan #ChristianDoctrine #BiblicalLessons #SpiritualStrength #FaithInAction #ChristianEncouragement #HolyScripture #GodsSovereignty #FaithAndTrust #HebrewHistory #ChristianHope #BiblicalExamples #SpiritualPerseverance #ChristianInspiration #FaithAndObedience #GodsDeliverance #ChristianBeliefs #BiblicalCharacters #SpiritualReflection #ChristianTestimony #HolyWord #FaithAndLife #ChristianHeroes #BiblicalTruths #FaithAndSuffering #ChristianHistory #GodsProtection #ChristianWitness #BiblicalNarratives #GodsFaithfulness #ScripturalLessons #ChristianEducation #BibleExploration #FaithAndPerseverance #GodsMercy #ChristianStrength #BiblicalFaith #HolyWordOfGod #ChristianDevotion #FaithfulLiving #GodsPlan #ChristianDiscipleship #BiblicalCourage #FaithAndObedience #GodsWisdom #SpiritualSupport #ChristianKnowledge&#10;@The_BibleSays &#10;21st Century King James Version (KJ21)" id="141" name="Google Shape;141;p19" title="Exodus Chapter 1 - The Rise of Israel in Egypt and the Oppression by Pharaoh">
            <a:hlinkClick r:id="rId4"/>
          </p:cNvPr>
          <p:cNvPicPr preferRelativeResize="0"/>
          <p:nvPr/>
        </p:nvPicPr>
        <p:blipFill>
          <a:blip r:embed="rId5">
            <a:alphaModFix/>
          </a:blip>
          <a:stretch>
            <a:fillRect/>
          </a:stretch>
        </p:blipFill>
        <p:spPr>
          <a:xfrm>
            <a:off x="6696300" y="223525"/>
            <a:ext cx="1629500" cy="923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609600" y="190500"/>
            <a:ext cx="3956050" cy="58293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Exodus1：8-14</a:t>
            </a:r>
            <a:endParaRPr/>
          </a:p>
        </p:txBody>
      </p:sp>
      <p:sp>
        <p:nvSpPr>
          <p:cNvPr id="147" name="Google Shape;147;p20"/>
          <p:cNvSpPr txBox="1"/>
          <p:nvPr>
            <p:ph idx="1" type="body"/>
          </p:nvPr>
        </p:nvSpPr>
        <p:spPr>
          <a:xfrm>
            <a:off x="609600" y="901700"/>
            <a:ext cx="11007725" cy="557149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000"/>
              <a:buFont typeface="Arial"/>
              <a:buNone/>
            </a:pPr>
            <a:r>
              <a:rPr lang="en-US" sz="2000"/>
              <a:t>page 4</a:t>
            </a:r>
            <a:endParaRPr sz="2000"/>
          </a:p>
          <a:p>
            <a:pPr indent="-342900" lvl="0" marL="342900" rtl="0" algn="l">
              <a:spcBef>
                <a:spcPts val="400"/>
              </a:spcBef>
              <a:spcAft>
                <a:spcPts val="0"/>
              </a:spcAft>
              <a:buClr>
                <a:schemeClr val="dk1"/>
              </a:buClr>
              <a:buSzPts val="2000"/>
              <a:buFont typeface="Arial"/>
              <a:buChar char="•"/>
            </a:pPr>
            <a:r>
              <a:rPr lang="en-US" sz="2000"/>
              <a:t>These cities (on the east side of the Nile River delta in northeast Egypt) were used to store grain and other necessities for the Egyptians. Building these cities probably took perhaps as many as twenty years to complete. So these cities were built several years before the birth of Moses (Exodus 2Exodus 2 commentary).</a:t>
            </a:r>
            <a:endParaRPr sz="2000"/>
          </a:p>
          <a:p>
            <a:pPr indent="-342900" lvl="0" marL="342900" rtl="0" algn="l">
              <a:spcBef>
                <a:spcPts val="400"/>
              </a:spcBef>
              <a:spcAft>
                <a:spcPts val="0"/>
              </a:spcAft>
              <a:buClr>
                <a:schemeClr val="dk1"/>
              </a:buClr>
              <a:buSzPts val="2000"/>
              <a:buFont typeface="Arial"/>
              <a:buChar char="•"/>
            </a:pPr>
            <a:r>
              <a:rPr lang="en-US" sz="2000"/>
              <a:t>Instead of immediately moving on from a plan that obviously failed, t</a:t>
            </a:r>
            <a:r>
              <a:rPr lang="en-US" sz="2000">
                <a:highlight>
                  <a:srgbClr val="FFFF00"/>
                </a:highlight>
              </a:rPr>
              <a:t>he Egyptians compelled the sons of Israel to labor rigorously. </a:t>
            </a:r>
            <a:r>
              <a:rPr lang="en-US" sz="2000"/>
              <a:t>It seems that, in their minds, there was </a:t>
            </a:r>
            <a:r>
              <a:rPr lang="en-US" sz="2000">
                <a:solidFill>
                  <a:srgbClr val="FF0000"/>
                </a:solidFill>
              </a:rPr>
              <a:t>not enough oppression to prevent the Israelites from multiplying</a:t>
            </a:r>
            <a:r>
              <a:rPr lang="en-US" sz="2000"/>
              <a:t>, so they made it even worse for them. In fact, they made their lives bitter with hard labor. They were to labor in mortar and bricks and at all kinds of labor in the field, implying that they were given the worst jobs possible when doing construction, resulting in all their labors which they rigorously imposed on them. In other words, there was no restriction on what kind of labor the Israelites were tasked with or on the severity of the work.</a:t>
            </a:r>
            <a:endParaRPr sz="2000"/>
          </a:p>
          <a:p>
            <a:pPr indent="-342900" lvl="0" marL="342900" rtl="0" algn="l">
              <a:spcBef>
                <a:spcPts val="480"/>
              </a:spcBef>
              <a:spcAft>
                <a:spcPts val="0"/>
              </a:spcAft>
              <a:buClr>
                <a:schemeClr val="dk1"/>
              </a:buClr>
              <a:buSzPts val="2000"/>
              <a:buFont typeface="Arial"/>
              <a:buChar char="•"/>
            </a:pPr>
            <a:r>
              <a:rPr lang="en-US" sz="2000"/>
              <a:t>This was obviously designed to make the lives of the Israelites so miserable that they were either unable or unwilling to have more children</a:t>
            </a:r>
            <a:r>
              <a:rPr lang="en-US" sz="2000">
                <a:solidFill>
                  <a:srgbClr val="FF0000"/>
                </a:solidFill>
                <a:highlight>
                  <a:srgbClr val="FFFF00"/>
                </a:highlight>
              </a:rPr>
              <a:t>.</a:t>
            </a:r>
            <a:r>
              <a:rPr lang="en-US" sz="2400">
                <a:solidFill>
                  <a:srgbClr val="FF0000"/>
                </a:solidFill>
                <a:highlight>
                  <a:srgbClr val="FFFF00"/>
                </a:highlight>
              </a:rPr>
              <a:t> But the increased severity of the labor did not work, because the Egyptians had to come up with another plan to reduce the number of Israelites.</a:t>
            </a:r>
            <a:endParaRPr sz="2400">
              <a:solidFill>
                <a:srgbClr val="FF0000"/>
              </a:solidFill>
              <a:highlight>
                <a:srgbClr val="FFFF00"/>
              </a:highlight>
            </a:endParaRPr>
          </a:p>
          <a:p>
            <a:pPr indent="-139700" lvl="0" marL="342900" rtl="0" algn="l">
              <a:spcBef>
                <a:spcPts val="640"/>
              </a:spcBef>
              <a:spcAft>
                <a:spcPts val="0"/>
              </a:spcAft>
              <a:buClr>
                <a:schemeClr val="dk1"/>
              </a:buClr>
              <a:buSzPts val="3200"/>
              <a:buFont typeface="Arial"/>
              <a:buNone/>
            </a:pPr>
            <a:r>
              <a:t/>
            </a:r>
            <a:endParaRPr>
              <a:solidFill>
                <a:srgbClr val="FF0000"/>
              </a:solidFill>
              <a:highlight>
                <a:srgbClr val="FFFF00"/>
              </a:highlight>
            </a:endParaRPr>
          </a:p>
          <a:p>
            <a:pPr indent="-139700" lvl="0" marL="342900" rtl="0" algn="l">
              <a:spcBef>
                <a:spcPts val="640"/>
              </a:spcBef>
              <a:spcAft>
                <a:spcPts val="0"/>
              </a:spcAft>
              <a:buClr>
                <a:schemeClr val="dk1"/>
              </a:buClr>
              <a:buSzPts val="3200"/>
              <a:buFont typeface="Arial"/>
              <a:buNone/>
            </a:pPr>
            <a:r>
              <a:t/>
            </a:r>
            <a:endParaRPr>
              <a:solidFill>
                <a:srgbClr val="FF0000"/>
              </a:solidFill>
              <a:highlight>
                <a:srgbClr val="FFFF00"/>
              </a:highlight>
            </a:endParaRPr>
          </a:p>
        </p:txBody>
      </p:sp>
      <p:sp>
        <p:nvSpPr>
          <p:cNvPr id="148" name="Google Shape;148;p20"/>
          <p:cNvSpPr txBox="1"/>
          <p:nvPr/>
        </p:nvSpPr>
        <p:spPr>
          <a:xfrm>
            <a:off x="5281930" y="190500"/>
            <a:ext cx="3136265"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https://thebiblesays.com/en/commentary/exo+1:8</a:t>
            </a:r>
            <a:endParaRPr sz="1800">
              <a:solidFill>
                <a:schemeClr val="dk1"/>
              </a:solidFill>
              <a:latin typeface="Arial"/>
              <a:ea typeface="Arial"/>
              <a:cs typeface="Arial"/>
              <a:sym typeface="Arial"/>
            </a:endParaRPr>
          </a:p>
        </p:txBody>
      </p:sp>
      <p:pic>
        <p:nvPicPr>
          <p:cNvPr id="149" name="Google Shape;149;p20"/>
          <p:cNvPicPr preferRelativeResize="0"/>
          <p:nvPr>
            <p:ph idx="2" type="body"/>
          </p:nvPr>
        </p:nvPicPr>
        <p:blipFill rotWithShape="1">
          <a:blip r:embed="rId3">
            <a:alphaModFix/>
          </a:blip>
          <a:srcRect b="4009" l="0" r="0" t="4008"/>
          <a:stretch/>
        </p:blipFill>
        <p:spPr>
          <a:xfrm>
            <a:off x="9304020" y="190500"/>
            <a:ext cx="1996440" cy="71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p:nvPr/>
        </p:nvSpPr>
        <p:spPr>
          <a:xfrm>
            <a:off x="412750" y="968375"/>
            <a:ext cx="11305540" cy="5231765"/>
          </a:xfrm>
          <a:prstGeom prst="cloudCallout">
            <a:avLst>
              <a:gd fmla="val -48562" name="adj1"/>
              <a:gd fmla="val -60871" name="adj2"/>
            </a:avLst>
          </a:prstGeom>
          <a:solidFill>
            <a:srgbClr val="F2F2F2"/>
          </a:solidFill>
          <a:ln cap="flat" cmpd="sng" w="5715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0000"/>
              </a:buClr>
              <a:buSzPts val="2200"/>
              <a:buFont typeface="Arial"/>
              <a:buNone/>
            </a:pPr>
            <a:r>
              <a:rPr b="0" i="0" lang="en-US" sz="2200" u="none">
                <a:solidFill>
                  <a:srgbClr val="FF0000"/>
                </a:solidFill>
                <a:highlight>
                  <a:srgbClr val="FFFF00"/>
                </a:highlight>
                <a:latin typeface="Arial"/>
                <a:ea typeface="Arial"/>
                <a:cs typeface="Arial"/>
                <a:sym typeface="Arial"/>
              </a:rPr>
              <a:t>  </a:t>
            </a:r>
            <a:r>
              <a:rPr b="0" i="0" lang="en-US" sz="2200" u="none">
                <a:solidFill>
                  <a:schemeClr val="dk1"/>
                </a:solidFill>
                <a:highlight>
                  <a:srgbClr val="FFFF00"/>
                </a:highlight>
                <a:latin typeface="Arial"/>
                <a:ea typeface="Arial"/>
                <a:cs typeface="Arial"/>
                <a:sym typeface="Arial"/>
              </a:rPr>
              <a:t>      In this particular scene, we see Pharaoh giving orders to the Egyptian taskmasters to increase the oppression on the Israelites. The taskmasters, in turn, are seen carrying out Pharaoh’s commands, making the Israelites’ lives even more difficult. The Israelites, who had once found favor in Egypt during Joseph’s time, were now facing severe persecution and hardship under Pharaoh’s rule.</a:t>
            </a:r>
            <a:endParaRPr b="0" i="0" sz="2200" u="none">
              <a:solidFill>
                <a:schemeClr val="dk1"/>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chemeClr val="dk1"/>
              </a:buClr>
              <a:buSzPts val="2200"/>
              <a:buFont typeface="Arial"/>
              <a:buNone/>
            </a:pPr>
            <a:r>
              <a:rPr b="0" i="0" lang="en-US" sz="2200" u="none">
                <a:solidFill>
                  <a:schemeClr val="dk1"/>
                </a:solidFill>
                <a:highlight>
                  <a:srgbClr val="FFFF00"/>
                </a:highlight>
                <a:latin typeface="Arial"/>
                <a:ea typeface="Arial"/>
                <a:cs typeface="Arial"/>
                <a:sym typeface="Arial"/>
              </a:rPr>
              <a:t>          The surroundings are bleak and oppressive, with the Israelites toiling under the scorching sun, building structures and working on various projects for the Egyptians. </a:t>
            </a:r>
            <a:r>
              <a:rPr b="0" i="0" lang="en-US" sz="2200" u="none">
                <a:solidFill>
                  <a:srgbClr val="FF0000"/>
                </a:solidFill>
                <a:highlight>
                  <a:srgbClr val="FFFF00"/>
                </a:highlight>
                <a:latin typeface="Arial"/>
                <a:ea typeface="Arial"/>
                <a:cs typeface="Arial"/>
                <a:sym typeface="Arial"/>
              </a:rPr>
              <a:t>The scene is filled with tension and despair as the Israelites struggle under the weight of their burdens,</a:t>
            </a:r>
            <a:r>
              <a:rPr b="0" i="0" lang="en-US" sz="2200" u="none">
                <a:solidFill>
                  <a:schemeClr val="dk1"/>
                </a:solidFill>
                <a:highlight>
                  <a:srgbClr val="FFFF00"/>
                </a:highlight>
                <a:latin typeface="Arial"/>
                <a:ea typeface="Arial"/>
                <a:cs typeface="Arial"/>
                <a:sym typeface="Arial"/>
              </a:rPr>
              <a:t> while Pharaoh’s orders hang over them like a dark cloud, symbolizing </a:t>
            </a:r>
            <a:r>
              <a:rPr b="0" i="0" lang="en-US" sz="2200" u="none">
                <a:solidFill>
                  <a:srgbClr val="FF0000"/>
                </a:solidFill>
                <a:highlight>
                  <a:srgbClr val="FFFF00"/>
                </a:highlight>
                <a:latin typeface="Arial"/>
                <a:ea typeface="Arial"/>
                <a:cs typeface="Arial"/>
                <a:sym typeface="Arial"/>
              </a:rPr>
              <a:t>the harsh reality of their situation as slaves in a foreign land.</a:t>
            </a:r>
            <a:endParaRPr b="0" i="0" sz="2200" u="none">
              <a:solidFill>
                <a:srgbClr val="FF0000"/>
              </a:solidFill>
              <a:highlight>
                <a:srgbClr val="FFFF00"/>
              </a:highlight>
              <a:latin typeface="Arial"/>
              <a:ea typeface="Arial"/>
              <a:cs typeface="Arial"/>
              <a:sym typeface="Arial"/>
            </a:endParaRPr>
          </a:p>
        </p:txBody>
      </p:sp>
      <p:sp>
        <p:nvSpPr>
          <p:cNvPr id="155" name="Google Shape;155;p21"/>
          <p:cNvSpPr/>
          <p:nvPr/>
        </p:nvSpPr>
        <p:spPr>
          <a:xfrm>
            <a:off x="601980" y="445770"/>
            <a:ext cx="516255" cy="5226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3200"/>
              <a:buFont typeface="KaiTi"/>
              <a:buNone/>
            </a:pPr>
            <a:r>
              <a:rPr b="1" lang="en-US" sz="3200">
                <a:solidFill>
                  <a:srgbClr val="FF0000"/>
                </a:solidFill>
                <a:latin typeface="KaiTi"/>
                <a:ea typeface="KaiTi"/>
                <a:cs typeface="KaiTi"/>
                <a:sym typeface="KaiTi"/>
              </a:rPr>
              <a:t>今</a:t>
            </a:r>
            <a:endParaRPr b="1" sz="3200">
              <a:solidFill>
                <a:srgbClr val="FF0000"/>
              </a:solidFill>
              <a:latin typeface="KaiTi"/>
              <a:ea typeface="KaiTi"/>
              <a:cs typeface="KaiTi"/>
              <a:sym typeface="KaiTi"/>
            </a:endParaRPr>
          </a:p>
        </p:txBody>
      </p:sp>
      <p:sp>
        <p:nvSpPr>
          <p:cNvPr id="156" name="Google Shape;156;p21"/>
          <p:cNvSpPr/>
          <p:nvPr/>
        </p:nvSpPr>
        <p:spPr>
          <a:xfrm>
            <a:off x="687388" y="1312545"/>
            <a:ext cx="640080" cy="6451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3600"/>
              <a:buFont typeface="Arial"/>
              <a:buNone/>
            </a:pPr>
            <a:r>
              <a:rPr lang="en-US" sz="3600">
                <a:solidFill>
                  <a:srgbClr val="FF0000"/>
                </a:solidFill>
                <a:latin typeface="Arial"/>
                <a:ea typeface="Arial"/>
                <a:cs typeface="Arial"/>
                <a:sym typeface="Arial"/>
              </a:rPr>
              <a:t>日</a:t>
            </a:r>
            <a:endParaRPr sz="3600">
              <a:solidFill>
                <a:srgbClr val="FF0000"/>
              </a:solidFill>
              <a:latin typeface="Arial"/>
              <a:ea typeface="Arial"/>
              <a:cs typeface="Arial"/>
              <a:sym typeface="Arial"/>
            </a:endParaRPr>
          </a:p>
        </p:txBody>
      </p:sp>
      <p:sp>
        <p:nvSpPr>
          <p:cNvPr id="157" name="Google Shape;157;p21"/>
          <p:cNvSpPr/>
          <p:nvPr/>
        </p:nvSpPr>
        <p:spPr>
          <a:xfrm>
            <a:off x="911225" y="2014538"/>
            <a:ext cx="667385" cy="67564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3800"/>
              <a:buFont typeface="KaiTi"/>
              <a:buNone/>
            </a:pPr>
            <a:r>
              <a:rPr b="1" lang="en-US" sz="3800">
                <a:solidFill>
                  <a:srgbClr val="FF0000"/>
                </a:solidFill>
                <a:latin typeface="KaiTi"/>
                <a:ea typeface="KaiTi"/>
                <a:cs typeface="KaiTi"/>
                <a:sym typeface="KaiTi"/>
              </a:rPr>
              <a:t>亮</a:t>
            </a:r>
            <a:endParaRPr sz="3800">
              <a:solidFill>
                <a:schemeClr val="dk1"/>
              </a:solidFill>
              <a:latin typeface="Arial"/>
              <a:ea typeface="Arial"/>
              <a:cs typeface="Arial"/>
              <a:sym typeface="Arial"/>
            </a:endParaRPr>
          </a:p>
        </p:txBody>
      </p:sp>
      <p:sp>
        <p:nvSpPr>
          <p:cNvPr id="158" name="Google Shape;158;p21"/>
          <p:cNvSpPr/>
          <p:nvPr/>
        </p:nvSpPr>
        <p:spPr>
          <a:xfrm>
            <a:off x="1118235" y="2859405"/>
            <a:ext cx="640080" cy="50546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FF0000"/>
              </a:buClr>
              <a:buSzPts val="3600"/>
              <a:buFont typeface="Arial"/>
              <a:buNone/>
            </a:pPr>
            <a:r>
              <a:rPr lang="en-US" sz="3600">
                <a:solidFill>
                  <a:srgbClr val="FF0000"/>
                </a:solidFill>
                <a:latin typeface="Arial"/>
                <a:ea typeface="Arial"/>
                <a:cs typeface="Arial"/>
                <a:sym typeface="Arial"/>
              </a:rPr>
              <a:t>點</a:t>
            </a:r>
            <a:endParaRPr sz="3600">
              <a:solidFill>
                <a:srgbClr val="FF0000"/>
              </a:solidFill>
              <a:latin typeface="Arial"/>
              <a:ea typeface="Arial"/>
              <a:cs typeface="Arial"/>
              <a:sym typeface="Arial"/>
            </a:endParaRPr>
          </a:p>
          <a:p>
            <a:pPr indent="0" lvl="0" marL="0" marR="0" rtl="0" algn="l">
              <a:spcBef>
                <a:spcPts val="0"/>
              </a:spcBef>
              <a:spcAft>
                <a:spcPts val="0"/>
              </a:spcAft>
              <a:buClr>
                <a:schemeClr val="dk1"/>
              </a:buClr>
              <a:buSzPts val="3600"/>
              <a:buFont typeface="Arial"/>
              <a:buNone/>
            </a:pPr>
            <a:r>
              <a:t/>
            </a:r>
            <a:endParaRPr sz="3600">
              <a:solidFill>
                <a:srgbClr val="FF0000"/>
              </a:solidFill>
              <a:latin typeface="Arial"/>
              <a:ea typeface="Arial"/>
              <a:cs typeface="Arial"/>
              <a:sym typeface="Arial"/>
            </a:endParaRPr>
          </a:p>
        </p:txBody>
      </p:sp>
      <p:sp>
        <p:nvSpPr>
          <p:cNvPr id="159" name="Google Shape;159;p21"/>
          <p:cNvSpPr/>
          <p:nvPr/>
        </p:nvSpPr>
        <p:spPr>
          <a:xfrm>
            <a:off x="4290060" y="132715"/>
            <a:ext cx="3529965" cy="6451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Arial"/>
              <a:buNone/>
            </a:pPr>
            <a:r>
              <a:rPr lang="en-US" sz="3600">
                <a:solidFill>
                  <a:schemeClr val="dk1"/>
                </a:solidFill>
                <a:highlight>
                  <a:srgbClr val="FFFF00"/>
                </a:highlight>
                <a:latin typeface="Arial"/>
                <a:ea typeface="Arial"/>
                <a:cs typeface="Arial"/>
                <a:sym typeface="Arial"/>
              </a:rPr>
              <a:t>Exodus 1:8-14</a:t>
            </a:r>
            <a:endParaRPr sz="3600">
              <a:solidFill>
                <a:srgbClr val="FF0000"/>
              </a:solidFill>
              <a:highlight>
                <a:srgbClr val="FFFF00"/>
              </a:highlight>
              <a:latin typeface="KaiTi"/>
              <a:ea typeface="KaiTi"/>
              <a:cs typeface="KaiTi"/>
              <a:sym typeface="KaiTi"/>
            </a:endParaRPr>
          </a:p>
        </p:txBody>
      </p:sp>
      <p:sp>
        <p:nvSpPr>
          <p:cNvPr id="160" name="Google Shape;160;p21"/>
          <p:cNvSpPr txBox="1"/>
          <p:nvPr/>
        </p:nvSpPr>
        <p:spPr>
          <a:xfrm>
            <a:off x="7741285" y="6017895"/>
            <a:ext cx="4145280" cy="840105"/>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u="sng">
                <a:solidFill>
                  <a:srgbClr val="0000FF"/>
                </a:solidFill>
                <a:latin typeface="Calibri"/>
                <a:ea typeface="Calibri"/>
                <a:cs typeface="Calibri"/>
                <a:sym typeface="Calibri"/>
                <a:hlinkClick r:id="rId3">
                  <a:extLst>
                    <a:ext uri="{A12FA001-AC4F-418D-AE19-62706E023703}">
                      <ahyp:hlinkClr val="tx"/>
                    </a:ext>
                  </a:extLst>
                </a:hlinkClick>
              </a:rPr>
              <a:t>https://godsbless.ing/commentary/exodus/exodus_1_8-14/</a:t>
            </a:r>
            <a:endParaRPr sz="1200" u="sng">
              <a:solidFill>
                <a:srgbClr val="0000FF"/>
              </a:solidFill>
              <a:latin typeface="Calibri"/>
              <a:ea typeface="Calibri"/>
              <a:cs typeface="Calibri"/>
              <a:sym typeface="Calibri"/>
              <a:hlinkClick r:id="rId4">
                <a:extLst>
                  <a:ext uri="{A12FA001-AC4F-418D-AE19-62706E023703}">
                    <ahyp:hlinkClr val="tx"/>
                  </a:ext>
                </a:extLst>
              </a:hlinkClick>
            </a:endParaRPr>
          </a:p>
          <a:p>
            <a:pPr indent="0" lvl="0" marL="0" marR="0" rtl="0" algn="r">
              <a:spcBef>
                <a:spcPts val="0"/>
              </a:spcBef>
              <a:spcAft>
                <a:spcPts val="0"/>
              </a:spcAft>
              <a:buNone/>
            </a:pPr>
            <a:r>
              <a:rPr lang="en-US" sz="1200" u="sng">
                <a:solidFill>
                  <a:srgbClr val="0000FF"/>
                </a:solidFill>
                <a:latin typeface="Calibri"/>
                <a:ea typeface="Calibri"/>
                <a:cs typeface="Calibri"/>
                <a:sym typeface="Calibri"/>
                <a:hlinkClick r:id="rId5">
                  <a:extLst>
                    <a:ext uri="{A12FA001-AC4F-418D-AE19-62706E023703}">
                      <ahyp:hlinkClr val="tx"/>
                    </a:ext>
                  </a:extLst>
                </a:hlinkClick>
              </a:rPr>
              <a:t>What does Exodus 1:8-14 really mean?</a:t>
            </a:r>
            <a:endParaRPr sz="1200" u="sng">
              <a:solidFill>
                <a:srgbClr val="0000FF"/>
              </a:solidFill>
              <a:latin typeface="Calibri"/>
              <a:ea typeface="Calibri"/>
              <a:cs typeface="Calibri"/>
              <a:sym typeface="Calibri"/>
              <a:hlinkClick r:id="rId6">
                <a:extLst>
                  <a:ext uri="{A12FA001-AC4F-418D-AE19-62706E023703}">
                    <ahyp:hlinkClr val="tx"/>
                  </a:ext>
                </a:extLst>
              </a:hlinkClick>
            </a:endParaRPr>
          </a:p>
          <a:p>
            <a:pPr indent="0" lvl="0" marL="0" marR="0" rtl="0" algn="r">
              <a:spcBef>
                <a:spcPts val="0"/>
              </a:spcBef>
              <a:spcAft>
                <a:spcPts val="0"/>
              </a:spcAft>
              <a:buNone/>
            </a:pPr>
            <a:r>
              <a:rPr lang="en-US" sz="1200" u="sng">
                <a:solidFill>
                  <a:srgbClr val="0000FF"/>
                </a:solidFill>
                <a:latin typeface="Calibri"/>
                <a:ea typeface="Calibri"/>
                <a:cs typeface="Calibri"/>
                <a:sym typeface="Calibri"/>
              </a:rPr>
              <a:t>Reverend Michael Johnson</a:t>
            </a:r>
            <a:endParaRPr sz="1200" u="sng">
              <a:solidFill>
                <a:srgbClr val="0000FF"/>
              </a:solidFill>
              <a:latin typeface="Calibri"/>
              <a:ea typeface="Calibri"/>
              <a:cs typeface="Calibri"/>
              <a:sym typeface="Calibri"/>
            </a:endParaRPr>
          </a:p>
          <a:p>
            <a:pPr indent="0" lvl="0" marL="0" marR="0" rtl="0" algn="r">
              <a:spcBef>
                <a:spcPts val="0"/>
              </a:spcBef>
              <a:spcAft>
                <a:spcPts val="0"/>
              </a:spcAft>
              <a:buNone/>
            </a:pPr>
            <a:r>
              <a:t/>
            </a:r>
            <a:endParaRPr sz="1200">
              <a:solidFill>
                <a:schemeClr val="dk1"/>
              </a:solidFill>
              <a:latin typeface="Arial"/>
              <a:ea typeface="Arial"/>
              <a:cs typeface="Arial"/>
              <a:sym typeface="Arial"/>
            </a:endParaRPr>
          </a:p>
        </p:txBody>
      </p:sp>
      <p:pic>
        <p:nvPicPr>
          <p:cNvPr descr="IMG_257" id="161" name="Google Shape;161;p21"/>
          <p:cNvPicPr preferRelativeResize="0"/>
          <p:nvPr/>
        </p:nvPicPr>
        <p:blipFill rotWithShape="1">
          <a:blip r:embed="rId7">
            <a:alphaModFix/>
          </a:blip>
          <a:srcRect b="0" l="0" r="0" t="0"/>
          <a:stretch/>
        </p:blipFill>
        <p:spPr>
          <a:xfrm>
            <a:off x="10420350" y="5200015"/>
            <a:ext cx="952500" cy="736600"/>
          </a:xfrm>
          <a:prstGeom prst="rect">
            <a:avLst/>
          </a:prstGeom>
          <a:noFill/>
          <a:ln>
            <a:noFill/>
          </a:ln>
        </p:spPr>
      </p:pic>
      <p:pic>
        <p:nvPicPr>
          <p:cNvPr id="162" name="Google Shape;162;p21"/>
          <p:cNvPicPr preferRelativeResize="0"/>
          <p:nvPr/>
        </p:nvPicPr>
        <p:blipFill rotWithShape="1">
          <a:blip r:embed="rId8">
            <a:alphaModFix/>
          </a:blip>
          <a:srcRect b="0" l="0" r="0" t="0"/>
          <a:stretch/>
        </p:blipFill>
        <p:spPr>
          <a:xfrm rot="1380012">
            <a:off x="9309171" y="2229102"/>
            <a:ext cx="2020610" cy="239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p:nvPr/>
        </p:nvSpPr>
        <p:spPr>
          <a:xfrm>
            <a:off x="0" y="-152400"/>
            <a:ext cx="2452688" cy="2476500"/>
          </a:xfrm>
          <a:prstGeom prst="irregularSeal1">
            <a:avLst/>
          </a:prstGeom>
          <a:solidFill>
            <a:srgbClr val="0070C0"/>
          </a:solidFill>
          <a:ln cap="flat" cmpd="sng" w="12700">
            <a:solidFill>
              <a:srgbClr val="FFFF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a:solidFill>
                <a:srgbClr val="FFFFFF"/>
              </a:solidFill>
              <a:latin typeface="Arial"/>
              <a:ea typeface="Arial"/>
              <a:cs typeface="Arial"/>
              <a:sym typeface="Arial"/>
            </a:endParaRPr>
          </a:p>
        </p:txBody>
      </p:sp>
      <p:sp>
        <p:nvSpPr>
          <p:cNvPr id="168" name="Google Shape;168;p22"/>
          <p:cNvSpPr/>
          <p:nvPr/>
        </p:nvSpPr>
        <p:spPr>
          <a:xfrm>
            <a:off x="396240" y="687705"/>
            <a:ext cx="1660525" cy="95059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Personal</a:t>
            </a:r>
            <a:endParaRPr b="1" i="0" sz="2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rgbClr val="FFFFFF"/>
              </a:buClr>
              <a:buSzPts val="2400"/>
              <a:buFont typeface="Arial"/>
              <a:buNone/>
            </a:pPr>
            <a:r>
              <a:rPr b="1" i="0" lang="en-US" sz="2400" u="none" cap="none" strike="noStrike">
                <a:solidFill>
                  <a:srgbClr val="FFFFFF"/>
                </a:solidFill>
                <a:latin typeface="Arial"/>
                <a:ea typeface="Arial"/>
                <a:cs typeface="Arial"/>
                <a:sym typeface="Arial"/>
              </a:rPr>
              <a:t> Reflection</a:t>
            </a:r>
            <a:endParaRPr b="1" i="0" sz="2400" u="none" cap="none" strike="noStrike">
              <a:solidFill>
                <a:srgbClr val="FFFFFF"/>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200"/>
              <a:buFont typeface="Arial"/>
              <a:buNone/>
            </a:pPr>
            <a:r>
              <a:t/>
            </a:r>
            <a:endParaRPr b="1" i="0" sz="2200" u="none" cap="none" strike="noStrike">
              <a:solidFill>
                <a:srgbClr val="FFFFFF"/>
              </a:solidFill>
              <a:latin typeface="Times New Roman"/>
              <a:ea typeface="Times New Roman"/>
              <a:cs typeface="Times New Roman"/>
              <a:sym typeface="Times New Roman"/>
            </a:endParaRPr>
          </a:p>
        </p:txBody>
      </p:sp>
      <p:sp>
        <p:nvSpPr>
          <p:cNvPr id="169" name="Google Shape;169;p22"/>
          <p:cNvSpPr/>
          <p:nvPr/>
        </p:nvSpPr>
        <p:spPr>
          <a:xfrm>
            <a:off x="2056130" y="1118870"/>
            <a:ext cx="9638665" cy="4864735"/>
          </a:xfrm>
          <a:prstGeom prst="roundRect">
            <a:avLst>
              <a:gd fmla="val 16667" name="adj"/>
            </a:avLst>
          </a:prstGeom>
          <a:solidFill>
            <a:schemeClr val="lt1"/>
          </a:solidFill>
          <a:ln cap="flat" cmpd="sng" w="7620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50000"/>
              </a:lnSpc>
              <a:spcBef>
                <a:spcPts val="0"/>
              </a:spcBef>
              <a:spcAft>
                <a:spcPts val="0"/>
              </a:spcAft>
              <a:buClr>
                <a:srgbClr val="002060"/>
              </a:buClr>
              <a:buSzPts val="2400"/>
              <a:buFont typeface="Arial"/>
              <a:buChar char="•"/>
            </a:pPr>
            <a:r>
              <a:rPr b="1" i="0" lang="en-US" sz="2400" u="none">
                <a:solidFill>
                  <a:srgbClr val="002060"/>
                </a:solidFill>
                <a:latin typeface="Arial"/>
                <a:ea typeface="Arial"/>
                <a:cs typeface="Arial"/>
                <a:sym typeface="Arial"/>
              </a:rPr>
              <a:t> Discuss about “Why does God allow the Israilites to go through those sever persecution and hardship of slavery?</a:t>
            </a:r>
            <a:endParaRPr b="1" i="0" sz="2400" u="none">
              <a:solidFill>
                <a:srgbClr val="002060"/>
              </a:solidFill>
              <a:latin typeface="Arial"/>
              <a:ea typeface="Arial"/>
              <a:cs typeface="Arial"/>
              <a:sym typeface="Arial"/>
            </a:endParaRPr>
          </a:p>
          <a:p>
            <a:pPr indent="-285750" lvl="0" marL="285750" marR="0" rtl="0" algn="l">
              <a:lnSpc>
                <a:spcPct val="150000"/>
              </a:lnSpc>
              <a:spcBef>
                <a:spcPts val="0"/>
              </a:spcBef>
              <a:spcAft>
                <a:spcPts val="0"/>
              </a:spcAft>
              <a:buClr>
                <a:srgbClr val="002060"/>
              </a:buClr>
              <a:buSzPts val="2400"/>
              <a:buFont typeface="Arial"/>
              <a:buChar char="•"/>
            </a:pPr>
            <a:r>
              <a:rPr b="1" i="0" lang="en-US" sz="2400" u="none">
                <a:solidFill>
                  <a:srgbClr val="002060"/>
                </a:solidFill>
                <a:latin typeface="Arial"/>
                <a:ea typeface="Arial"/>
                <a:cs typeface="Arial"/>
                <a:sym typeface="Arial"/>
              </a:rPr>
              <a:t> Please recall your life at USA, any oppressions or difficulties you or your families encountered in the past?</a:t>
            </a:r>
            <a:endParaRPr b="1" i="0" sz="2400" u="none">
              <a:solidFill>
                <a:srgbClr val="002060"/>
              </a:solidFill>
              <a:latin typeface="Arial"/>
              <a:ea typeface="Arial"/>
              <a:cs typeface="Arial"/>
              <a:sym typeface="Arial"/>
            </a:endParaRPr>
          </a:p>
          <a:p>
            <a:pPr indent="-285750" lvl="0" marL="285750" marR="0" rtl="0" algn="l">
              <a:lnSpc>
                <a:spcPct val="150000"/>
              </a:lnSpc>
              <a:spcBef>
                <a:spcPts val="0"/>
              </a:spcBef>
              <a:spcAft>
                <a:spcPts val="0"/>
              </a:spcAft>
              <a:buClr>
                <a:srgbClr val="002060"/>
              </a:buClr>
              <a:buSzPts val="2400"/>
              <a:buFont typeface="Arial"/>
              <a:buChar char="•"/>
            </a:pPr>
            <a:r>
              <a:rPr b="1" i="0" lang="en-US" sz="2400" u="none">
                <a:solidFill>
                  <a:srgbClr val="002060"/>
                </a:solidFill>
                <a:latin typeface="Arial"/>
                <a:ea typeface="Arial"/>
                <a:cs typeface="Arial"/>
                <a:sym typeface="Arial"/>
              </a:rPr>
              <a:t> Reflect how God has leading you and/or whole your family members going through those days?</a:t>
            </a:r>
            <a:endParaRPr b="1" i="0" sz="2400" u="none">
              <a:solidFill>
                <a:srgbClr val="002060"/>
              </a:solidFill>
              <a:latin typeface="Arial"/>
              <a:ea typeface="Arial"/>
              <a:cs typeface="Arial"/>
              <a:sym typeface="Arial"/>
            </a:endParaRPr>
          </a:p>
          <a:p>
            <a:pPr indent="-285750" lvl="0" marL="285750" marR="0" rtl="0" algn="l">
              <a:lnSpc>
                <a:spcPct val="150000"/>
              </a:lnSpc>
              <a:spcBef>
                <a:spcPts val="0"/>
              </a:spcBef>
              <a:spcAft>
                <a:spcPts val="0"/>
              </a:spcAft>
              <a:buClr>
                <a:srgbClr val="002060"/>
              </a:buClr>
              <a:buSzPts val="2400"/>
              <a:buFont typeface="Arial"/>
              <a:buChar char="•"/>
            </a:pPr>
            <a:r>
              <a:rPr b="1" i="0" lang="en-US" sz="2400" u="none">
                <a:solidFill>
                  <a:srgbClr val="002060"/>
                </a:solidFill>
                <a:latin typeface="Arial"/>
                <a:ea typeface="Arial"/>
                <a:cs typeface="Arial"/>
                <a:sym typeface="Arial"/>
              </a:rPr>
              <a:t> What have you learned in that process? </a:t>
            </a:r>
            <a:endParaRPr b="1" i="0" sz="2400" u="none">
              <a:solidFill>
                <a:srgbClr val="002060"/>
              </a:solidFill>
              <a:latin typeface="Arial"/>
              <a:ea typeface="Arial"/>
              <a:cs typeface="Arial"/>
              <a:sym typeface="Arial"/>
            </a:endParaRPr>
          </a:p>
          <a:p>
            <a:pPr indent="0" lvl="0" marL="0" marR="0" rtl="0" algn="l">
              <a:lnSpc>
                <a:spcPct val="150000"/>
              </a:lnSpc>
              <a:spcBef>
                <a:spcPts val="0"/>
              </a:spcBef>
              <a:spcAft>
                <a:spcPts val="0"/>
              </a:spcAft>
              <a:buClr>
                <a:srgbClr val="002060"/>
              </a:buClr>
              <a:buSzPts val="2400"/>
              <a:buFont typeface="Arial"/>
              <a:buNone/>
            </a:pPr>
            <a:r>
              <a:rPr b="1" i="0" lang="en-US" sz="2400" u="none">
                <a:solidFill>
                  <a:srgbClr val="002060"/>
                </a:solidFill>
                <a:latin typeface="Arial"/>
                <a:ea typeface="Arial"/>
                <a:cs typeface="Arial"/>
                <a:sym typeface="Arial"/>
              </a:rPr>
              <a:t>     &amp; share it with your youngsters.</a:t>
            </a:r>
            <a:endParaRPr b="1" i="0" sz="2400" u="none">
              <a:solidFill>
                <a:srgbClr val="00206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