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4tCrI3BddU1PzDbBPx3XekeE8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982D95-2DE4-4173-A818-7BE6F4A0BD43}">
  <a:tblStyle styleId="{27982D95-2DE4-4173-A818-7BE6F4A0BD4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5E7E6"/>
          </a:solidFill>
        </a:fill>
      </a:tcStyle>
    </a:wholeTbl>
    <a:band1H>
      <a:tcTxStyle/>
      <a:tcStyle>
        <a:fill>
          <a:solidFill>
            <a:srgbClr val="EBCCCA"/>
          </a:solidFill>
        </a:fill>
      </a:tcStyle>
    </a:band1H>
    <a:band2H>
      <a:tcTxStyle/>
    </a:band2H>
    <a:band1V>
      <a:tcTxStyle/>
      <a:tcStyle>
        <a:fill>
          <a:solidFill>
            <a:srgbClr val="EBCC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04" name="Google Shape;104;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
        <p:nvSpPr>
          <p:cNvPr id="119" name="Google Shape;11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pic>
        <p:nvPicPr>
          <p:cNvPr id="17" name="Google Shape;17;p17"/>
          <p:cNvPicPr preferRelativeResize="0"/>
          <p:nvPr/>
        </p:nvPicPr>
        <p:blipFill rotWithShape="1">
          <a:blip r:embed="rId2">
            <a:alphaModFix/>
          </a:blip>
          <a:srcRect b="3794" l="0" r="0" t="0"/>
          <a:stretch/>
        </p:blipFill>
        <p:spPr>
          <a:xfrm>
            <a:off x="0" y="260350"/>
            <a:ext cx="12192000" cy="6597650"/>
          </a:xfrm>
          <a:prstGeom prst="rect">
            <a:avLst/>
          </a:prstGeom>
          <a:noFill/>
          <a:ln>
            <a:noFill/>
          </a:ln>
        </p:spPr>
      </p:pic>
      <p:sp>
        <p:nvSpPr>
          <p:cNvPr id="18" name="Google Shape;18;p17"/>
          <p:cNvSpPr txBox="1"/>
          <p:nvPr>
            <p:ph type="ctrTitle"/>
          </p:nvPr>
        </p:nvSpPr>
        <p:spPr>
          <a:xfrm>
            <a:off x="624417" y="620713"/>
            <a:ext cx="10943167" cy="10826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 type="subTitle"/>
          </p:nvPr>
        </p:nvSpPr>
        <p:spPr>
          <a:xfrm>
            <a:off x="626533" y="1843088"/>
            <a:ext cx="10949517" cy="981075"/>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1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7"/>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86" name="Shape 86"/>
        <p:cNvGrpSpPr/>
        <p:nvPr/>
      </p:nvGrpSpPr>
      <p:grpSpPr>
        <a:xfrm>
          <a:off x="0" y="0"/>
          <a:ext cx="0" cy="0"/>
          <a:chOff x="0" y="0"/>
          <a:chExt cx="0" cy="0"/>
        </a:xfrm>
      </p:grpSpPr>
      <p:sp>
        <p:nvSpPr>
          <p:cNvPr id="87" name="Google Shape;87;p2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solidFill>
                  <a:srgbClr val="3333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8"/>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 name="Shape 30"/>
        <p:cNvGrpSpPr/>
        <p:nvPr/>
      </p:nvGrpSpPr>
      <p:grpSpPr>
        <a:xfrm>
          <a:off x="0" y="0"/>
          <a:ext cx="0" cy="0"/>
          <a:chOff x="0" y="0"/>
          <a:chExt cx="0" cy="0"/>
        </a:xfrm>
      </p:grpSpPr>
      <p:sp>
        <p:nvSpPr>
          <p:cNvPr id="31" name="Google Shape;31;p19"/>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p:nvPr>
            <p:ph idx="2" type="pic"/>
          </p:nvPr>
        </p:nvSpPr>
        <p:spPr>
          <a:xfrm>
            <a:off x="5183717" y="987425"/>
            <a:ext cx="6172200" cy="4873625"/>
          </a:xfrm>
          <a:prstGeom prst="rect">
            <a:avLst/>
          </a:prstGeom>
          <a:noFill/>
          <a:ln>
            <a:noFill/>
          </a:ln>
        </p:spPr>
      </p:sp>
      <p:sp>
        <p:nvSpPr>
          <p:cNvPr id="33" name="Google Shape;33;p19"/>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 name="Google Shape;34;p1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2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2"/>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0" name="Google Shape;50;p2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3"/>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3"/>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3"/>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5"/>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25"/>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6"/>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1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16"/>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www.youtube.com/@CrawlWalkShuffle" TargetMode="External"/><Relationship Id="rId5" Type="http://schemas.openxmlformats.org/officeDocument/2006/relationships/hyperlink" Target="http://www.youtube.com/watch?v=c-orVCmdabs" TargetMode="External"/><Relationship Id="rId6"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youtube.com/@hcc1104" TargetMode="External"/><Relationship Id="rId4" Type="http://schemas.openxmlformats.org/officeDocument/2006/relationships/hyperlink" Target="http://www.youtube.com/watch?v=hzHWO-DmzVE" TargetMode="External"/><Relationship Id="rId5"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s://www.youtube.com/@BibtoonsGO" TargetMode="External"/><Relationship Id="rId4" Type="http://schemas.openxmlformats.org/officeDocument/2006/relationships/hyperlink" Target="https://www.youtube.com/@BibtoonsGO" TargetMode="External"/><Relationship Id="rId5" Type="http://schemas.openxmlformats.org/officeDocument/2006/relationships/hyperlink" Target="http://www.youtube.com/watch?v=rHVSdFXLY5o" TargetMode="External"/><Relationship Id="rId6" Type="http://schemas.openxmlformats.org/officeDocument/2006/relationships/image" Target="../media/image12.jpg"/><Relationship Id="rId7" Type="http://schemas.openxmlformats.org/officeDocument/2006/relationships/hyperlink" Target="http://www.youtube.com/watch?v=WNzNIwMkSFk" TargetMode="External"/><Relationship Id="rId8"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J4hqiL_Vz7k" TargetMode="External"/><Relationship Id="rId4" Type="http://schemas.openxmlformats.org/officeDocument/2006/relationships/image" Target="../media/image9.jpg"/><Relationship Id="rId5" Type="http://schemas.openxmlformats.org/officeDocument/2006/relationships/hyperlink" Target="http://www.youtube.com/watch?v=Et-re_oD8FM" TargetMode="External"/><Relationship Id="rId6"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HyIAUpdHCO4" TargetMode="External"/><Relationship Id="rId4" Type="http://schemas.openxmlformats.org/officeDocument/2006/relationships/image" Target="../media/image2.jpg"/><Relationship Id="rId5" Type="http://schemas.openxmlformats.org/officeDocument/2006/relationships/hyperlink" Target="http://www.youtube.com/watch?v=jAlnud_eNg4" TargetMode="External"/><Relationship Id="rId6"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6383020" y="542925"/>
            <a:ext cx="5283835" cy="190119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400">
                <a:solidFill>
                  <a:schemeClr val="accent1"/>
                </a:solidFill>
              </a:rPr>
              <a:t> Exodus  2：11-15</a:t>
            </a:r>
            <a:r>
              <a:rPr b="1" lang="en-US" sz="4400">
                <a:solidFill>
                  <a:schemeClr val="accent1"/>
                </a:solidFill>
                <a:latin typeface="DFKai-SB"/>
                <a:ea typeface="DFKai-SB"/>
                <a:cs typeface="DFKai-SB"/>
                <a:sym typeface="DFKai-SB"/>
              </a:rPr>
              <a:t>出埃及記 </a:t>
            </a:r>
            <a:br>
              <a:rPr b="1" lang="en-US" sz="4400">
                <a:solidFill>
                  <a:schemeClr val="accent1"/>
                </a:solidFill>
                <a:latin typeface="DFKai-SB"/>
                <a:ea typeface="DFKai-SB"/>
                <a:cs typeface="DFKai-SB"/>
                <a:sym typeface="DFKai-SB"/>
              </a:rPr>
            </a:br>
            <a:r>
              <a:rPr b="1" lang="en-US" sz="4400">
                <a:solidFill>
                  <a:schemeClr val="accent1"/>
                </a:solidFill>
                <a:latin typeface="DFKai-SB"/>
                <a:ea typeface="DFKai-SB"/>
                <a:cs typeface="DFKai-SB"/>
                <a:sym typeface="DFKai-SB"/>
              </a:rPr>
              <a:t>二章11-15節</a:t>
            </a:r>
            <a:endParaRPr b="1" sz="4400">
              <a:solidFill>
                <a:schemeClr val="accent1"/>
              </a:solidFill>
              <a:latin typeface="DFKai-SB"/>
              <a:ea typeface="DFKai-SB"/>
              <a:cs typeface="DFKai-SB"/>
              <a:sym typeface="DFKai-SB"/>
            </a:endParaRPr>
          </a:p>
        </p:txBody>
      </p:sp>
      <p:sp>
        <p:nvSpPr>
          <p:cNvPr id="96" name="Google Shape;96;p1"/>
          <p:cNvSpPr txBox="1"/>
          <p:nvPr>
            <p:ph idx="1" type="subTitle"/>
          </p:nvPr>
        </p:nvSpPr>
        <p:spPr>
          <a:xfrm>
            <a:off x="7783195" y="4227830"/>
            <a:ext cx="3053080" cy="196405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600"/>
              <a:buFont typeface="DFKai-SB"/>
              <a:buNone/>
            </a:pPr>
            <a:r>
              <a:rPr b="1" lang="en-US" sz="3600">
                <a:solidFill>
                  <a:schemeClr val="lt1"/>
                </a:solidFill>
                <a:latin typeface="DFKai-SB"/>
                <a:ea typeface="DFKai-SB"/>
                <a:cs typeface="DFKai-SB"/>
                <a:sym typeface="DFKai-SB"/>
              </a:rPr>
              <a:t>親子靈修</a:t>
            </a:r>
            <a:br>
              <a:rPr b="1" lang="en-US" sz="3600">
                <a:solidFill>
                  <a:schemeClr val="lt1"/>
                </a:solidFill>
                <a:latin typeface="DFKai-SB"/>
                <a:ea typeface="DFKai-SB"/>
                <a:cs typeface="DFKai-SB"/>
                <a:sym typeface="DFKai-SB"/>
              </a:rPr>
            </a:br>
            <a:r>
              <a:rPr b="1" lang="en-US" sz="3600">
                <a:solidFill>
                  <a:schemeClr val="lt1"/>
                </a:solidFill>
                <a:latin typeface="DFKai-SB"/>
                <a:ea typeface="DFKai-SB"/>
                <a:cs typeface="DFKai-SB"/>
                <a:sym typeface="DFKai-SB"/>
              </a:rPr>
              <a:t>呂沈仁娣分享</a:t>
            </a:r>
            <a:endParaRPr b="1" sz="3600">
              <a:solidFill>
                <a:schemeClr val="lt1"/>
              </a:solidFill>
              <a:latin typeface="DFKai-SB"/>
              <a:ea typeface="DFKai-SB"/>
              <a:cs typeface="DFKai-SB"/>
              <a:sym typeface="DFKai-SB"/>
            </a:endParaRPr>
          </a:p>
          <a:p>
            <a:pPr indent="0" lvl="0" marL="0" rtl="0" algn="ctr">
              <a:spcBef>
                <a:spcPts val="720"/>
              </a:spcBef>
              <a:spcAft>
                <a:spcPts val="0"/>
              </a:spcAft>
              <a:buClr>
                <a:schemeClr val="lt1"/>
              </a:buClr>
              <a:buSzPts val="3600"/>
              <a:buFont typeface="DFKai-SB"/>
              <a:buNone/>
            </a:pPr>
            <a:r>
              <a:rPr b="1" lang="en-US" sz="3600">
                <a:solidFill>
                  <a:schemeClr val="lt1"/>
                </a:solidFill>
                <a:latin typeface="DFKai-SB"/>
                <a:ea typeface="DFKai-SB"/>
                <a:cs typeface="DFKai-SB"/>
                <a:sym typeface="DFKai-SB"/>
              </a:rPr>
              <a:t>08-06-2025</a:t>
            </a:r>
            <a:endParaRPr b="1" sz="3600">
              <a:solidFill>
                <a:schemeClr val="lt1"/>
              </a:solidFill>
              <a:latin typeface="DFKai-SB"/>
              <a:ea typeface="DFKai-SB"/>
              <a:cs typeface="DFKai-SB"/>
              <a:sym typeface="DFKai-SB"/>
            </a:endParaRPr>
          </a:p>
        </p:txBody>
      </p:sp>
      <p:sp>
        <p:nvSpPr>
          <p:cNvPr id="97" name="Google Shape;97;p1"/>
          <p:cNvSpPr txBox="1"/>
          <p:nvPr/>
        </p:nvSpPr>
        <p:spPr>
          <a:xfrm>
            <a:off x="876300" y="2642235"/>
            <a:ext cx="4064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
          <p:cNvSpPr txBox="1"/>
          <p:nvPr/>
        </p:nvSpPr>
        <p:spPr>
          <a:xfrm>
            <a:off x="594360" y="5814695"/>
            <a:ext cx="5574030" cy="76771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pic>
        <p:nvPicPr>
          <p:cNvPr id="99" name="Google Shape;99;p1"/>
          <p:cNvPicPr preferRelativeResize="0"/>
          <p:nvPr/>
        </p:nvPicPr>
        <p:blipFill rotWithShape="1">
          <a:blip r:embed="rId3">
            <a:alphaModFix/>
          </a:blip>
          <a:srcRect b="10519" l="0" r="0" t="10520"/>
          <a:stretch/>
        </p:blipFill>
        <p:spPr>
          <a:xfrm>
            <a:off x="1090295" y="942975"/>
            <a:ext cx="5078095" cy="4228465"/>
          </a:xfrm>
          <a:prstGeom prst="rect">
            <a:avLst/>
          </a:prstGeom>
          <a:noFill/>
          <a:ln>
            <a:noFill/>
          </a:ln>
        </p:spPr>
      </p:pic>
      <p:sp>
        <p:nvSpPr>
          <p:cNvPr id="100" name="Google Shape;100;p1"/>
          <p:cNvSpPr txBox="1"/>
          <p:nvPr/>
        </p:nvSpPr>
        <p:spPr>
          <a:xfrm>
            <a:off x="1170305" y="5313680"/>
            <a:ext cx="5006340" cy="584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https://teachsundayschool.com/i/wp-content/uploads/2017/02/MosesMap500px.jpg</a:t>
            </a:r>
            <a:endParaRPr sz="16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70C0"/>
                </a:solidFill>
              </a:rPr>
              <a:t>V-1.  Closing Prayer  結束禱告</a:t>
            </a:r>
            <a:endParaRPr b="1">
              <a:solidFill>
                <a:srgbClr val="0070C0"/>
              </a:solidFill>
            </a:endParaRPr>
          </a:p>
        </p:txBody>
      </p:sp>
      <p:sp>
        <p:nvSpPr>
          <p:cNvPr id="178" name="Google Shape;178;p10"/>
          <p:cNvSpPr txBox="1"/>
          <p:nvPr>
            <p:ph idx="1" type="body"/>
          </p:nvPr>
        </p:nvSpPr>
        <p:spPr>
          <a:xfrm>
            <a:off x="674370" y="1697355"/>
            <a:ext cx="10429875" cy="401447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000"/>
              <a:buFont typeface="Arial"/>
              <a:buNone/>
            </a:pPr>
            <a:r>
              <a:rPr lang="en-US" sz="3000"/>
              <a:t>   </a:t>
            </a:r>
            <a:r>
              <a:rPr lang="en-US"/>
              <a:t>       Dear Lord, when we, our children, our loved ones, and our friends encounter injustice or hardship, may we be blessed with wisdom and courage to know how to face it, how to look up and pray for your guidance and deliverance!</a:t>
            </a:r>
            <a:endParaRPr/>
          </a:p>
          <a:p>
            <a:pPr indent="0" lvl="0" marL="0" rtl="0" algn="l">
              <a:spcBef>
                <a:spcPts val="640"/>
              </a:spcBef>
              <a:spcAft>
                <a:spcPts val="0"/>
              </a:spcAft>
              <a:buClr>
                <a:schemeClr val="dk1"/>
              </a:buClr>
              <a:buSzPts val="3200"/>
              <a:buFont typeface="Arial"/>
              <a:buNone/>
            </a:pPr>
            <a:r>
              <a:rPr lang="en-US"/>
              <a:t>         親愛的主啊, 當我們、兒女、親人、朋友遇到不公不平的事，或艱難困苦時，求主賞賜我們智慧與勇氣知道如何面對並知道如何擡頭仰望、求告您的引領與脫困！</a:t>
            </a:r>
            <a:endParaRPr/>
          </a:p>
          <a:p>
            <a:pPr indent="-139700" lvl="0" marL="342900" rtl="0" algn="l">
              <a:spcBef>
                <a:spcPts val="640"/>
              </a:spcBef>
              <a:spcAft>
                <a:spcPts val="0"/>
              </a:spcAft>
              <a:buClr>
                <a:schemeClr val="dk1"/>
              </a:buClr>
              <a:buSzPts val="3200"/>
              <a:buFont typeface="Arial"/>
              <a:buNone/>
            </a:pPr>
            <a:r>
              <a:t/>
            </a:r>
            <a:endParaRPr/>
          </a:p>
        </p:txBody>
      </p:sp>
      <p:pic>
        <p:nvPicPr>
          <p:cNvPr id="179" name="Google Shape;179;p10"/>
          <p:cNvPicPr preferRelativeResize="0"/>
          <p:nvPr>
            <p:ph idx="2" type="body"/>
          </p:nvPr>
        </p:nvPicPr>
        <p:blipFill rotWithShape="1">
          <a:blip r:embed="rId3">
            <a:alphaModFix/>
          </a:blip>
          <a:srcRect b="4009" l="0" r="0" t="4008"/>
          <a:stretch/>
        </p:blipFill>
        <p:spPr>
          <a:xfrm>
            <a:off x="8205470" y="278130"/>
            <a:ext cx="2834005" cy="1419860"/>
          </a:xfrm>
          <a:prstGeom prst="rect">
            <a:avLst/>
          </a:prstGeom>
          <a:noFill/>
          <a:ln>
            <a:noFill/>
          </a:ln>
        </p:spPr>
      </p:pic>
      <p:sp>
        <p:nvSpPr>
          <p:cNvPr id="180" name="Google Shape;180;p10"/>
          <p:cNvSpPr txBox="1"/>
          <p:nvPr/>
        </p:nvSpPr>
        <p:spPr>
          <a:xfrm>
            <a:off x="5617210" y="943610"/>
            <a:ext cx="286004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a:solidFill>
                  <a:srgbClr val="000000"/>
                </a:solidFill>
                <a:latin typeface="Arial"/>
                <a:ea typeface="Arial"/>
                <a:cs typeface="Arial"/>
                <a:sym typeface="Arial"/>
              </a:rPr>
              <a:t>h</a:t>
            </a:r>
            <a:r>
              <a:rPr b="1" i="0" lang="en-US" sz="1000">
                <a:solidFill>
                  <a:srgbClr val="000000"/>
                </a:solidFill>
                <a:latin typeface="Arial"/>
                <a:ea typeface="Arial"/>
                <a:cs typeface="Arial"/>
                <a:sym typeface="Arial"/>
              </a:rPr>
              <a:t>ttps://www.shutterstock.com/image-photo/christian-family-praying-together-concept-600nw-2291128441.jpg</a:t>
            </a:r>
            <a:endParaRPr b="1" i="0" sz="10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1"/>
          <p:cNvPicPr preferRelativeResize="0"/>
          <p:nvPr/>
        </p:nvPicPr>
        <p:blipFill rotWithShape="1">
          <a:blip r:embed="rId3">
            <a:alphaModFix/>
          </a:blip>
          <a:srcRect b="0" l="0" r="0" t="0"/>
          <a:stretch/>
        </p:blipFill>
        <p:spPr>
          <a:xfrm rot="1389426">
            <a:off x="10626315" y="1619293"/>
            <a:ext cx="1218565" cy="1217295"/>
          </a:xfrm>
          <a:prstGeom prst="rect">
            <a:avLst/>
          </a:prstGeom>
          <a:noFill/>
          <a:ln>
            <a:noFill/>
          </a:ln>
        </p:spPr>
      </p:pic>
      <p:sp>
        <p:nvSpPr>
          <p:cNvPr id="186" name="Google Shape;186;p11"/>
          <p:cNvSpPr/>
          <p:nvPr/>
        </p:nvSpPr>
        <p:spPr>
          <a:xfrm>
            <a:off x="471805" y="567055"/>
            <a:ext cx="7440930" cy="688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99CC"/>
              </a:buClr>
              <a:buSzPts val="5400"/>
              <a:buFont typeface="Arial"/>
              <a:buNone/>
            </a:pPr>
            <a:r>
              <a:rPr i="0" lang="en-US" sz="3600" u="none" cap="none" strike="noStrike">
                <a:solidFill>
                  <a:srgbClr val="0070C0"/>
                </a:solidFill>
                <a:latin typeface="Arial"/>
                <a:ea typeface="Arial"/>
                <a:cs typeface="Arial"/>
                <a:sym typeface="Arial"/>
              </a:rPr>
              <a:t>V-2.   Closing Song   結束詩歌</a:t>
            </a:r>
            <a:endParaRPr i="0" sz="36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FF99CC"/>
              </a:buClr>
              <a:buSzPts val="5400"/>
              <a:buFont typeface="Arial"/>
              <a:buNone/>
            </a:pPr>
            <a:r>
              <a:t/>
            </a:r>
            <a:endParaRPr i="0" sz="3600" u="none" cap="none" strike="noStrike">
              <a:solidFill>
                <a:srgbClr val="0070C0"/>
              </a:solidFill>
              <a:latin typeface="Arial"/>
              <a:ea typeface="Arial"/>
              <a:cs typeface="Arial"/>
              <a:sym typeface="Arial"/>
            </a:endParaRPr>
          </a:p>
        </p:txBody>
      </p:sp>
      <p:sp>
        <p:nvSpPr>
          <p:cNvPr id="187" name="Google Shape;187;p11"/>
          <p:cNvSpPr txBox="1"/>
          <p:nvPr/>
        </p:nvSpPr>
        <p:spPr>
          <a:xfrm>
            <a:off x="1091565" y="1767840"/>
            <a:ext cx="3617595" cy="3904615"/>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F0F0F"/>
              </a:buClr>
              <a:buSzPts val="2300"/>
              <a:buFont typeface="Roboto"/>
              <a:buNone/>
            </a:pPr>
            <a:r>
              <a:rPr b="1" lang="en-US" sz="2300">
                <a:solidFill>
                  <a:srgbClr val="0F0F0F"/>
                </a:solidFill>
                <a:highlight>
                  <a:srgbClr val="FFFFFF"/>
                </a:highlight>
                <a:latin typeface="Roboto"/>
                <a:ea typeface="Roboto"/>
                <a:cs typeface="Roboto"/>
                <a:sym typeface="Roboto"/>
              </a:rPr>
              <a:t>https://www.youtube.com/watch?v=c-orVCmdabs&amp;t=8s</a:t>
            </a:r>
            <a:endParaRPr b="1" sz="2300">
              <a:solidFill>
                <a:srgbClr val="0F0F0F"/>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F0F0F"/>
              </a:buClr>
              <a:buSzPts val="2300"/>
              <a:buFont typeface="Roboto"/>
              <a:buNone/>
            </a:pPr>
            <a:r>
              <a:rPr b="1" lang="en-US" sz="2300">
                <a:solidFill>
                  <a:srgbClr val="0F0F0F"/>
                </a:solidFill>
                <a:highlight>
                  <a:srgbClr val="FFFFFF"/>
                </a:highlight>
                <a:latin typeface="Roboto"/>
                <a:ea typeface="Roboto"/>
                <a:cs typeface="Roboto"/>
                <a:sym typeface="Roboto"/>
              </a:rPr>
              <a:t>The Story of Moses | Kids Bible Songs Compilation | From Birth to the 10 Commandments</a:t>
            </a:r>
            <a:endParaRPr b="1" sz="2300">
              <a:solidFill>
                <a:srgbClr val="0F0F0F"/>
              </a:solidFill>
              <a:highlight>
                <a:srgbClr val="FFFFFF"/>
              </a:highlight>
              <a:latin typeface="Roboto"/>
              <a:ea typeface="Roboto"/>
              <a:cs typeface="Roboto"/>
              <a:sym typeface="Roboto"/>
            </a:endParaRPr>
          </a:p>
          <a:p>
            <a:pPr indent="0" lvl="0" marL="0" marR="228600" rtl="0" algn="l">
              <a:lnSpc>
                <a:spcPct val="138000"/>
              </a:lnSpc>
              <a:spcBef>
                <a:spcPts val="0"/>
              </a:spcBef>
              <a:spcAft>
                <a:spcPts val="0"/>
              </a:spcAft>
              <a:buClr>
                <a:srgbClr val="0F0F0F"/>
              </a:buClr>
              <a:buSzPts val="1200"/>
              <a:buFont typeface="Roboto"/>
              <a:buNone/>
            </a:pPr>
            <a:r>
              <a:rPr lang="en-US" sz="1200">
                <a:solidFill>
                  <a:srgbClr val="0F0F0F"/>
                </a:solidFill>
                <a:highlight>
                  <a:srgbClr val="FFFFFF"/>
                </a:highlight>
                <a:uFill>
                  <a:noFill/>
                </a:uFill>
                <a:latin typeface="Roboto"/>
                <a:ea typeface="Roboto"/>
                <a:cs typeface="Roboto"/>
                <a:sym typeface="Roboto"/>
                <a:hlinkClick r:id="rId4">
                  <a:extLst>
                    <a:ext uri="{A12FA001-AC4F-418D-AE19-62706E023703}">
                      <ahyp:hlinkClr val="tx"/>
                    </a:ext>
                  </a:extLst>
                </a:hlinkClick>
              </a:rPr>
              <a:t>Crawl Walk Shuffle (for kids)</a:t>
            </a:r>
            <a:endParaRPr sz="1200">
              <a:solidFill>
                <a:srgbClr val="0F0F0F"/>
              </a:solidFill>
              <a:highlight>
                <a:srgbClr val="FFFFFF"/>
              </a:highlight>
              <a:latin typeface="Roboto"/>
              <a:ea typeface="Roboto"/>
              <a:cs typeface="Roboto"/>
              <a:sym typeface="Roboto"/>
            </a:endParaRPr>
          </a:p>
          <a:p>
            <a:pPr indent="0" lvl="0" marL="0" marR="228600" rtl="0" algn="l">
              <a:lnSpc>
                <a:spcPct val="115000"/>
              </a:lnSpc>
              <a:spcBef>
                <a:spcPts val="0"/>
              </a:spcBef>
              <a:spcAft>
                <a:spcPts val="0"/>
              </a:spcAft>
              <a:buClr>
                <a:srgbClr val="606060"/>
              </a:buClr>
              <a:buSzPts val="750"/>
              <a:buFont typeface="Roboto"/>
              <a:buNone/>
            </a:pPr>
            <a:r>
              <a:rPr lang="en-US" sz="750">
                <a:solidFill>
                  <a:srgbClr val="606060"/>
                </a:solidFill>
                <a:highlight>
                  <a:srgbClr val="FFFFFF"/>
                </a:highlight>
                <a:latin typeface="Roboto"/>
                <a:ea typeface="Roboto"/>
                <a:cs typeface="Roboto"/>
                <a:sym typeface="Roboto"/>
              </a:rPr>
              <a:t>6.7K subscribers</a:t>
            </a:r>
            <a:endParaRPr sz="750">
              <a:solidFill>
                <a:srgbClr val="606060"/>
              </a:solidFill>
              <a:highlight>
                <a:srgbClr val="FFFFFF"/>
              </a:highlight>
              <a:latin typeface="Roboto"/>
              <a:ea typeface="Roboto"/>
              <a:cs typeface="Roboto"/>
              <a:sym typeface="Roboto"/>
            </a:endParaRPr>
          </a:p>
          <a:p>
            <a:pPr indent="0" lvl="0" marL="0" marR="228600" rtl="0" algn="l">
              <a:lnSpc>
                <a:spcPct val="115000"/>
              </a:lnSpc>
              <a:spcBef>
                <a:spcPts val="0"/>
              </a:spcBef>
              <a:spcAft>
                <a:spcPts val="0"/>
              </a:spcAft>
              <a:buClr>
                <a:srgbClr val="606060"/>
              </a:buClr>
              <a:buSzPts val="750"/>
              <a:buFont typeface="Roboto"/>
              <a:buNone/>
            </a:pPr>
            <a:r>
              <a:t/>
            </a:r>
            <a:endParaRPr sz="750">
              <a:solidFill>
                <a:srgbClr val="606060"/>
              </a:solidFill>
              <a:highlight>
                <a:srgbClr val="FFFFFF"/>
              </a:highlight>
              <a:latin typeface="Roboto"/>
              <a:ea typeface="Roboto"/>
              <a:cs typeface="Roboto"/>
              <a:sym typeface="Roboto"/>
            </a:endParaRPr>
          </a:p>
          <a:p>
            <a:pPr indent="0" lvl="0" marL="0" marR="228600" rtl="0" algn="l">
              <a:lnSpc>
                <a:spcPct val="115000"/>
              </a:lnSpc>
              <a:spcBef>
                <a:spcPts val="0"/>
              </a:spcBef>
              <a:spcAft>
                <a:spcPts val="0"/>
              </a:spcAft>
              <a:buClr>
                <a:srgbClr val="606060"/>
              </a:buClr>
              <a:buSzPts val="750"/>
              <a:buFont typeface="Roboto"/>
              <a:buNone/>
            </a:pPr>
            <a:r>
              <a:rPr lang="en-US" sz="750">
                <a:solidFill>
                  <a:srgbClr val="606060"/>
                </a:solidFill>
                <a:highlight>
                  <a:srgbClr val="FFFFFF"/>
                </a:highlight>
                <a:latin typeface="Roboto"/>
                <a:ea typeface="Roboto"/>
                <a:cs typeface="Roboto"/>
                <a:sym typeface="Roboto"/>
              </a:rPr>
              <a:t>Time： 1156</a:t>
            </a:r>
            <a:endParaRPr sz="750">
              <a:solidFill>
                <a:srgbClr val="606060"/>
              </a:solidFill>
              <a:highlight>
                <a:srgbClr val="FFFFFF"/>
              </a:highlight>
              <a:latin typeface="Roboto"/>
              <a:ea typeface="Roboto"/>
              <a:cs typeface="Roboto"/>
              <a:sym typeface="Roboto"/>
            </a:endParaRPr>
          </a:p>
          <a:p>
            <a:pPr indent="0" lvl="0" marL="0" marR="228600" rtl="0" algn="l">
              <a:lnSpc>
                <a:spcPct val="115000"/>
              </a:lnSpc>
              <a:spcBef>
                <a:spcPts val="0"/>
              </a:spcBef>
              <a:spcAft>
                <a:spcPts val="0"/>
              </a:spcAft>
              <a:buClr>
                <a:schemeClr val="dk1"/>
              </a:buClr>
              <a:buSzPts val="750"/>
              <a:buFont typeface="Arial"/>
              <a:buNone/>
            </a:pPr>
            <a:r>
              <a:t/>
            </a:r>
            <a:endParaRPr sz="750">
              <a:solidFill>
                <a:srgbClr val="0F0F0F"/>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F0F0F"/>
              </a:buClr>
              <a:buSzPts val="2300"/>
              <a:buFont typeface="Roboto"/>
              <a:buNone/>
            </a:pPr>
            <a:r>
              <a:rPr b="1" lang="en-US" sz="2300">
                <a:solidFill>
                  <a:srgbClr val="0F0F0F"/>
                </a:solidFill>
                <a:highlight>
                  <a:srgbClr val="FFFFFF"/>
                </a:highlight>
                <a:latin typeface="Roboto"/>
                <a:ea typeface="Roboto"/>
                <a:cs typeface="Roboto"/>
                <a:sym typeface="Roboto"/>
              </a:rPr>
              <a:t>  </a:t>
            </a:r>
            <a:endParaRPr b="1" sz="2300">
              <a:solidFill>
                <a:srgbClr val="0F0F0F"/>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chemeClr val="dk1"/>
              </a:buClr>
              <a:buSzPts val="2300"/>
              <a:buFont typeface="Arial"/>
              <a:buNone/>
            </a:pPr>
            <a:r>
              <a:t/>
            </a:r>
            <a:endParaRPr b="1" sz="2300">
              <a:solidFill>
                <a:srgbClr val="0F0F0F"/>
              </a:solidFill>
              <a:highlight>
                <a:srgbClr val="FFFFFF"/>
              </a:highlight>
              <a:latin typeface="Roboto"/>
              <a:ea typeface="Roboto"/>
              <a:cs typeface="Roboto"/>
              <a:sym typeface="Roboto"/>
            </a:endParaRPr>
          </a:p>
        </p:txBody>
      </p:sp>
      <p:pic>
        <p:nvPicPr>
          <p:cNvPr id="188" name="Google Shape;188;p11"/>
          <p:cNvPicPr preferRelativeResize="0"/>
          <p:nvPr/>
        </p:nvPicPr>
        <p:blipFill rotWithShape="1">
          <a:blip r:embed="rId3">
            <a:alphaModFix/>
          </a:blip>
          <a:srcRect b="0" l="0" r="0" t="0"/>
          <a:stretch/>
        </p:blipFill>
        <p:spPr>
          <a:xfrm rot="1389426">
            <a:off x="10626315" y="5089880"/>
            <a:ext cx="1218565" cy="1217295"/>
          </a:xfrm>
          <a:prstGeom prst="rect">
            <a:avLst/>
          </a:prstGeom>
          <a:noFill/>
          <a:ln>
            <a:noFill/>
          </a:ln>
        </p:spPr>
      </p:pic>
      <p:pic>
        <p:nvPicPr>
          <p:cNvPr descr="Experience the incredible journey of Moses through this fun and engaging compilation of Bible songs! 🎶✨ From his miraculous birth and being found in the basket, to the burning bush, parting the Red Sea, and receiving the Ten Commandments, this video brings Moses' story to life with catchy tunes and vibrant visuals. Perfect for kids, families, and Sunday school, these songs are a great way to teach God’s faithfulness and power through Moses’ life.&#10;&#10;🎵 Songs Included in This Video:&#10;&#10;Moses in the Basket: Learn about the miraculous beginning of Moses’ life as he is saved from Pharaoh’s decree.&#10;The Burning Bush: God calls Moses to lead His people out of Egypt!&#10;Let My People Go: Sing along to the story of Moses confronting Pharaoh with God’s command.&#10;The Red Sea Miracle: Celebrate God’s power as He parts the Red Sea for the Israelites to escape Pharaoh’s army.&#10;The Ten Commandments: Discover the moment God gave Moses His law on Mount Sinai.&#10;📖 Key Bible Passages Covered:&#10;&#10;Exodus 1:22–2:10 — The birth of Moses and being found in the basket.&#10;Exodus 3:1–4:17 — God speaks to Moses through the burning bush.&#10;Exodus 7:1–12:51 — Moses confronts Pharaoh and leads the Israelites out of Egypt.&#10;Exodus 14:1–31 — The parting of the Red Sea.&#10;Exodus 19:1–20:21 — Moses receives the Ten Commandments.&#10;🌟 Why Watch?&#10;This video offers a fun and meaningful way for children to learn about Moses' life and God’s faithfulness. Perfect for family time, Sunday school lessons, or anytime inspiration!&#10;&#10;Don’t forget to like, share, and subscribe for more Bible songs and stories for kids!" id="189" name="Google Shape;189;p11" title="The Story of Moses | Kids Bible Songs Compilation | From Birth to the 10 Commandments">
            <a:hlinkClick r:id="rId5"/>
          </p:cNvPr>
          <p:cNvPicPr preferRelativeResize="0"/>
          <p:nvPr/>
        </p:nvPicPr>
        <p:blipFill>
          <a:blip r:embed="rId6">
            <a:alphaModFix/>
          </a:blip>
          <a:stretch>
            <a:fillRect/>
          </a:stretch>
        </p:blipFill>
        <p:spPr>
          <a:xfrm>
            <a:off x="6122750" y="1767850"/>
            <a:ext cx="4638225" cy="390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nvSpPr>
        <p:spPr>
          <a:xfrm>
            <a:off x="3721735" y="2178685"/>
            <a:ext cx="6195060" cy="15417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a:solidFill>
                  <a:srgbClr val="FF5050"/>
                </a:solidFill>
                <a:latin typeface="Arial"/>
                <a:ea typeface="Arial"/>
                <a:cs typeface="Arial"/>
                <a:sym typeface="Arial"/>
              </a:rPr>
              <a:t>MORE。。。。。。</a:t>
            </a:r>
            <a:endParaRPr b="1" sz="5400">
              <a:solidFill>
                <a:srgbClr val="FF505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FF5050"/>
                </a:solidFill>
                <a:latin typeface="Arial"/>
                <a:ea typeface="Arial"/>
                <a:cs typeface="Arial"/>
                <a:sym typeface="Arial"/>
              </a:rPr>
              <a:t>More。。。。 </a:t>
            </a:r>
            <a:r>
              <a:rPr lang="en-US">
                <a:solidFill>
                  <a:srgbClr val="000000"/>
                </a:solidFill>
                <a:latin typeface="Arial"/>
                <a:ea typeface="Arial"/>
                <a:cs typeface="Arial"/>
                <a:sym typeface="Arial"/>
              </a:rPr>
              <a:t>恩言慧語-- For parents</a:t>
            </a:r>
            <a:endParaRPr/>
          </a:p>
        </p:txBody>
      </p:sp>
      <p:sp>
        <p:nvSpPr>
          <p:cNvPr id="200" name="Google Shape;200;p13"/>
          <p:cNvSpPr txBox="1"/>
          <p:nvPr>
            <p:ph idx="1" type="body"/>
          </p:nvPr>
        </p:nvSpPr>
        <p:spPr>
          <a:xfrm>
            <a:off x="457200" y="967740"/>
            <a:ext cx="4679950" cy="516001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Font typeface="Arial"/>
              <a:buNone/>
            </a:pPr>
            <a:r>
              <a:rPr lang="en-US" sz="2400"/>
              <a:t>https://www.youtube.com/watch?v=hzHWO-DmzVE</a:t>
            </a:r>
            <a:endParaRPr sz="2400"/>
          </a:p>
          <a:p>
            <a:pPr indent="0" lvl="0" marL="0" rtl="0" algn="l">
              <a:spcBef>
                <a:spcPts val="440"/>
              </a:spcBef>
              <a:spcAft>
                <a:spcPts val="0"/>
              </a:spcAft>
              <a:buClr>
                <a:srgbClr val="0F0F0F"/>
              </a:buClr>
              <a:buSzPts val="2200"/>
              <a:buFont typeface="Roboto"/>
              <a:buNone/>
            </a:pPr>
            <a:r>
              <a:rPr b="1" lang="en-US" sz="2200">
                <a:solidFill>
                  <a:srgbClr val="0F0F0F"/>
                </a:solidFill>
                <a:highlight>
                  <a:srgbClr val="FFFF00"/>
                </a:highlight>
                <a:latin typeface="Roboto"/>
                <a:ea typeface="Roboto"/>
                <a:cs typeface="Roboto"/>
                <a:sym typeface="Roboto"/>
              </a:rPr>
              <a:t>摩西逃往米甸</a:t>
            </a:r>
            <a:r>
              <a:rPr b="1" lang="en-US" sz="2200">
                <a:solidFill>
                  <a:srgbClr val="0F0F0F"/>
                </a:solidFill>
                <a:latin typeface="Roboto"/>
                <a:ea typeface="Roboto"/>
                <a:cs typeface="Roboto"/>
                <a:sym typeface="Roboto"/>
              </a:rPr>
              <a:t>｜晨禱讀經 Ep.129｜</a:t>
            </a:r>
            <a:r>
              <a:rPr b="1" lang="en-US" sz="2200">
                <a:solidFill>
                  <a:srgbClr val="0F0F0F"/>
                </a:solidFill>
                <a:highlight>
                  <a:srgbClr val="FFFF00"/>
                </a:highlight>
                <a:latin typeface="Roboto"/>
                <a:ea typeface="Roboto"/>
                <a:cs typeface="Roboto"/>
                <a:sym typeface="Roboto"/>
              </a:rPr>
              <a:t>出埃及記第二章15-25節</a:t>
            </a:r>
            <a:r>
              <a:rPr b="1" lang="en-US" sz="2200">
                <a:solidFill>
                  <a:srgbClr val="0F0F0F"/>
                </a:solidFill>
                <a:latin typeface="Roboto"/>
                <a:ea typeface="Roboto"/>
                <a:cs typeface="Roboto"/>
                <a:sym typeface="Roboto"/>
              </a:rPr>
              <a:t>｜</a:t>
            </a:r>
            <a:endParaRPr b="1" sz="2200">
              <a:solidFill>
                <a:srgbClr val="0F0F0F"/>
              </a:solidFill>
              <a:latin typeface="Roboto"/>
              <a:ea typeface="Roboto"/>
              <a:cs typeface="Roboto"/>
              <a:sym typeface="Roboto"/>
            </a:endParaRPr>
          </a:p>
          <a:p>
            <a:pPr indent="0" lvl="0" marL="0" rtl="0" algn="l">
              <a:spcBef>
                <a:spcPts val="440"/>
              </a:spcBef>
              <a:spcAft>
                <a:spcPts val="0"/>
              </a:spcAft>
              <a:buClr>
                <a:srgbClr val="0F0F0F"/>
              </a:buClr>
              <a:buSzPts val="2200"/>
              <a:buFont typeface="Roboto"/>
              <a:buNone/>
            </a:pPr>
            <a:r>
              <a:rPr b="1" lang="en-US" sz="2200">
                <a:solidFill>
                  <a:srgbClr val="0F0F0F"/>
                </a:solidFill>
                <a:latin typeface="Roboto"/>
                <a:ea typeface="Roboto"/>
                <a:cs typeface="Roboto"/>
                <a:sym typeface="Roboto"/>
              </a:rPr>
              <a:t>王世欽牧師｜ Apr 17, 2024  </a:t>
            </a:r>
            <a:endParaRPr b="1" sz="2200">
              <a:solidFill>
                <a:srgbClr val="0F0F0F"/>
              </a:solidFill>
              <a:latin typeface="Roboto"/>
              <a:ea typeface="Roboto"/>
              <a:cs typeface="Roboto"/>
              <a:sym typeface="Roboto"/>
            </a:endParaRPr>
          </a:p>
          <a:p>
            <a:pPr indent="0" lvl="0" marL="0" rtl="0" algn="l">
              <a:spcBef>
                <a:spcPts val="480"/>
              </a:spcBef>
              <a:spcAft>
                <a:spcPts val="0"/>
              </a:spcAft>
              <a:buClr>
                <a:srgbClr val="0F0F0F"/>
              </a:buClr>
              <a:buSzPts val="2400"/>
              <a:buFont typeface="Roboto"/>
              <a:buNone/>
            </a:pPr>
            <a:r>
              <a:rPr b="1" lang="en-US" sz="2400">
                <a:solidFill>
                  <a:srgbClr val="0F0F0F"/>
                </a:solidFill>
                <a:latin typeface="Roboto"/>
                <a:ea typeface="Roboto"/>
                <a:cs typeface="Roboto"/>
                <a:sym typeface="Roboto"/>
              </a:rPr>
              <a:t>Time: 23:24 </a:t>
            </a:r>
            <a:endParaRPr b="1" sz="2400">
              <a:solidFill>
                <a:srgbClr val="0F0F0F"/>
              </a:solidFill>
              <a:latin typeface="Roboto"/>
              <a:ea typeface="Roboto"/>
              <a:cs typeface="Roboto"/>
              <a:sym typeface="Roboto"/>
            </a:endParaRPr>
          </a:p>
          <a:p>
            <a:pPr indent="0" lvl="0" marL="0" rtl="0" algn="l">
              <a:spcBef>
                <a:spcPts val="480"/>
              </a:spcBef>
              <a:spcAft>
                <a:spcPts val="0"/>
              </a:spcAft>
              <a:buClr>
                <a:srgbClr val="0F0F0F"/>
              </a:buClr>
              <a:buSzPts val="2400"/>
              <a:buFont typeface="Roboto"/>
              <a:buNone/>
            </a:pPr>
            <a:r>
              <a:rPr lang="en-US" sz="2400" u="sng">
                <a:solidFill>
                  <a:srgbClr val="0F0F0F"/>
                </a:solidFill>
                <a:latin typeface="Roboto"/>
                <a:ea typeface="Roboto"/>
                <a:cs typeface="Roboto"/>
                <a:sym typeface="Roboto"/>
                <a:hlinkClick r:id="rId3">
                  <a:extLst>
                    <a:ext uri="{A12FA001-AC4F-418D-AE19-62706E023703}">
                      <ahyp:hlinkClr val="tx"/>
                    </a:ext>
                  </a:extLst>
                </a:hlinkClick>
              </a:rPr>
              <a:t>幸福城市教會HCC</a:t>
            </a:r>
            <a:endParaRPr b="1" sz="2400">
              <a:solidFill>
                <a:srgbClr val="0F0F0F"/>
              </a:solidFill>
              <a:latin typeface="Roboto"/>
              <a:ea typeface="Roboto"/>
              <a:cs typeface="Roboto"/>
              <a:sym typeface="Roboto"/>
            </a:endParaRPr>
          </a:p>
          <a:p>
            <a:pPr indent="0" lvl="0" marL="0" rtl="0" algn="l">
              <a:spcBef>
                <a:spcPts val="480"/>
              </a:spcBef>
              <a:spcAft>
                <a:spcPts val="0"/>
              </a:spcAft>
              <a:buClr>
                <a:srgbClr val="0F0F0F"/>
              </a:buClr>
              <a:buSzPts val="2400"/>
              <a:buFont typeface="Roboto"/>
              <a:buNone/>
            </a:pPr>
            <a:r>
              <a:rPr b="1" lang="en-US" sz="2400">
                <a:solidFill>
                  <a:srgbClr val="0F0F0F"/>
                </a:solidFill>
                <a:latin typeface="Roboto"/>
                <a:ea typeface="Roboto"/>
                <a:cs typeface="Roboto"/>
                <a:sym typeface="Roboto"/>
              </a:rPr>
              <a:t>《摩西逃往米甸》</a:t>
            </a:r>
            <a:endParaRPr b="1" sz="2400">
              <a:solidFill>
                <a:srgbClr val="0F0F0F"/>
              </a:solidFill>
              <a:latin typeface="Roboto"/>
              <a:ea typeface="Roboto"/>
              <a:cs typeface="Roboto"/>
              <a:sym typeface="Roboto"/>
            </a:endParaRPr>
          </a:p>
          <a:p>
            <a:pPr indent="0" lvl="0" marL="0" rtl="0" algn="l">
              <a:spcBef>
                <a:spcPts val="400"/>
              </a:spcBef>
              <a:spcAft>
                <a:spcPts val="0"/>
              </a:spcAft>
              <a:buClr>
                <a:srgbClr val="0F0F0F"/>
              </a:buClr>
              <a:buSzPts val="2000"/>
              <a:buFont typeface="Roboto"/>
              <a:buNone/>
            </a:pPr>
            <a:r>
              <a:rPr b="1" lang="en-US" sz="2000">
                <a:solidFill>
                  <a:srgbClr val="0F0F0F"/>
                </a:solidFill>
                <a:latin typeface="Roboto"/>
                <a:ea typeface="Roboto"/>
                <a:cs typeface="Roboto"/>
                <a:sym typeface="Roboto"/>
              </a:rPr>
              <a:t>在跟隨神的道路中，有時候我們會灰心喪志，放棄或是遺忘神所給我們的命定；但是神卻不會忘記祂的應許，也不停止祂的計劃。祂甚至能夠趁著我們身處曠野的時候在我們生命中動工，使我們可以承接祂給我們的使命。</a:t>
            </a:r>
            <a:endParaRPr b="1" sz="2000">
              <a:solidFill>
                <a:srgbClr val="0F0F0F"/>
              </a:solidFill>
              <a:latin typeface="Roboto"/>
              <a:ea typeface="Roboto"/>
              <a:cs typeface="Roboto"/>
              <a:sym typeface="Roboto"/>
            </a:endParaRPr>
          </a:p>
          <a:p>
            <a:pPr indent="-190500" lvl="0" marL="342900" rtl="0" algn="l">
              <a:spcBef>
                <a:spcPts val="480"/>
              </a:spcBef>
              <a:spcAft>
                <a:spcPts val="0"/>
              </a:spcAft>
              <a:buClr>
                <a:schemeClr val="dk1"/>
              </a:buClr>
              <a:buSzPts val="2400"/>
              <a:buFont typeface="Arial"/>
              <a:buNone/>
            </a:pPr>
            <a:r>
              <a:t/>
            </a:r>
            <a:endParaRPr b="1" sz="2400">
              <a:solidFill>
                <a:srgbClr val="0F0F0F"/>
              </a:solidFill>
              <a:latin typeface="Roboto"/>
              <a:ea typeface="Roboto"/>
              <a:cs typeface="Roboto"/>
              <a:sym typeface="Roboto"/>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b="1" i="0">
              <a:solidFill>
                <a:srgbClr val="0F0F0F"/>
              </a:solidFill>
              <a:latin typeface="Roboto"/>
              <a:ea typeface="Roboto"/>
              <a:cs typeface="Roboto"/>
              <a:sym typeface="Roboto"/>
            </a:endParaRPr>
          </a:p>
          <a:p>
            <a:pPr indent="-139700" lvl="0" marL="342900" rtl="0" algn="l">
              <a:spcBef>
                <a:spcPts val="640"/>
              </a:spcBef>
              <a:spcAft>
                <a:spcPts val="0"/>
              </a:spcAft>
              <a:buClr>
                <a:schemeClr val="dk1"/>
              </a:buClr>
              <a:buSzPts val="3200"/>
              <a:buFont typeface="Arial"/>
              <a:buNone/>
            </a:pPr>
            <a:r>
              <a:t/>
            </a:r>
            <a:endParaRPr/>
          </a:p>
        </p:txBody>
      </p:sp>
      <p:pic>
        <p:nvPicPr>
          <p:cNvPr descr="《摩西逃往米甸》&#10;在跟隨神的道路中，有時候我們會灰心喪志，放棄或是遺忘神所給我們的命定；但是神卻不會忘記祂的應許，也不停止祂的計劃。祂甚至能夠趁著我們身處曠野的時候在我們生命中動工，使我們可以承接祂給我們的使命。&#10;&#10;【出埃及記  2:15-25】&#10;15 法老聽見這事，就想殺摩西，但摩西躲避法老，逃往米甸地居住。16 一日，他在井旁坐下，米甸的祭司有七個女兒，她們來打水，打滿了槽，要飲父親的群羊。17 有牧羊的人來把她們趕走了，摩西卻起來幫助她們，又飲了她們的群羊。18 她們來到父親流珥那裡，他說：「今日你們為何來得這麼快呢？」19 她們說：「有一個埃及人救我們脫離牧羊人的手，並且為我們打水飲了群羊。」20 他對女兒們說：「那個人在哪裡？你們為甚麼撇下他呢？你們去請他來吃飯。」21 摩西甘心和那人同住；那人把他的女兒西坡拉給摩西為妻。22 西坡拉生了一個兒子，摩西給他起名叫革舜，意思說：「因我在外邦作了寄居的。」23 過了多年，埃及王死了。以色列人因做苦工，就歎息哀求，他們的哀聲達於神。24 神聽見他們的哀聲，就記念他與亞伯拉罕、以撒、雅各所立的約。25 神看顧以色列人，也知道他們的苦情。 &#10;&#10;HCC晨禱讀經第129集&#10;#幸福城市教會&#10;#晨禱 #禱告 #pray&#10;#聖經 #bible&#10;&#10;=============================================================================&#10;&#10;【奉獻資訊】&#10;&#10;戶名：社團法人中華幸福影響力協會&#10;協會帳戶：台北富邦銀行大直分行&#10;(012) 751-120-004714&#10;&#10;若您使用ATM轉帳、銀行匯款等方式奉獻，請填寫此表單：&#10;https://reurl.cc/mqLprV&#10;&#10;=============================================================================&#10;&#10;更多活動消息請關注以下網站～&#10;&#10;幸福城市教會 Facebook： http://www.facebook.com/HappyCityChurch&#10;幸福城市教會 Instagram：@happycitychurch&#10;加入幸福城市教會LINE@好友：http://lin.ee/JaBbyXM" id="201" name="Google Shape;201;p13" title="摩西逃往米甸｜晨禱讀經 Ep.129｜出埃及記第二章15-25節｜王世欽牧師">
            <a:hlinkClick r:id="rId4"/>
          </p:cNvPr>
          <p:cNvPicPr preferRelativeResize="0"/>
          <p:nvPr/>
        </p:nvPicPr>
        <p:blipFill>
          <a:blip r:embed="rId5">
            <a:alphaModFix/>
          </a:blip>
          <a:stretch>
            <a:fillRect/>
          </a:stretch>
        </p:blipFill>
        <p:spPr>
          <a:xfrm>
            <a:off x="5632250" y="1460725"/>
            <a:ext cx="5263700" cy="393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br>
              <a:rPr lang="en-US"/>
            </a:br>
            <a:endParaRPr/>
          </a:p>
        </p:txBody>
      </p:sp>
      <p:graphicFrame>
        <p:nvGraphicFramePr>
          <p:cNvPr id="207" name="Google Shape;207;p14"/>
          <p:cNvGraphicFramePr/>
          <p:nvPr/>
        </p:nvGraphicFramePr>
        <p:xfrm>
          <a:off x="609600" y="1649095"/>
          <a:ext cx="3000000" cy="3000000"/>
        </p:xfrm>
        <a:graphic>
          <a:graphicData uri="http://schemas.openxmlformats.org/drawingml/2006/table">
            <a:tbl>
              <a:tblPr bandRow="1" firstRow="1">
                <a:noFill/>
                <a:tableStyleId>{27982D95-2DE4-4173-A818-7BE6F4A0BD43}</a:tableStyleId>
              </a:tblPr>
              <a:tblGrid>
                <a:gridCol w="5455925"/>
                <a:gridCol w="5516875"/>
              </a:tblGrid>
              <a:tr h="934725">
                <a:tc gridSpan="2">
                  <a:txBody>
                    <a:bodyPr/>
                    <a:lstStyle/>
                    <a:p>
                      <a:pPr indent="0" lvl="0" marL="0" marR="0" rtl="0" algn="ctr">
                        <a:spcBef>
                          <a:spcPts val="0"/>
                        </a:spcBef>
                        <a:spcAft>
                          <a:spcPts val="0"/>
                        </a:spcAft>
                        <a:buClr>
                          <a:schemeClr val="dk1"/>
                        </a:buClr>
                        <a:buSzPts val="2400"/>
                        <a:buFont typeface="Arial"/>
                        <a:buNone/>
                      </a:pPr>
                      <a:r>
                        <a:rPr lang="en-US" sz="2400" u="none" cap="none" strike="noStrike"/>
                        <a:t>More ... </a:t>
                      </a:r>
                      <a:endParaRPr sz="2400" u="none" cap="none" strike="noStrike"/>
                    </a:p>
                    <a:p>
                      <a:pPr indent="0" lvl="0" marL="0" marR="0" rtl="0" algn="ctr">
                        <a:spcBef>
                          <a:spcPts val="0"/>
                        </a:spcBef>
                        <a:spcAft>
                          <a:spcPts val="0"/>
                        </a:spcAft>
                        <a:buClr>
                          <a:schemeClr val="dk1"/>
                        </a:buClr>
                        <a:buSzPts val="2400"/>
                        <a:buFont typeface="Arial"/>
                        <a:buNone/>
                      </a:pPr>
                      <a:r>
                        <a:rPr lang="en-US" sz="2400" u="none" cap="none" strike="noStrike"/>
                        <a:t>for children &amp; Parents                            </a:t>
                      </a:r>
                      <a:endParaRPr sz="2400" u="none" cap="none" strike="noStrike"/>
                    </a:p>
                  </a:txBody>
                  <a:tcPr marT="45725" marB="45725" marR="91450" marL="91450"/>
                </a:tc>
                <a:tc hMerge="1"/>
              </a:tr>
              <a:tr h="3688075">
                <a:tc>
                  <a:txBody>
                    <a:bodyPr/>
                    <a:lstStyle/>
                    <a:p>
                      <a:pPr indent="0" lvl="0" marL="0" marR="0" rtl="0" algn="l">
                        <a:spcBef>
                          <a:spcPts val="0"/>
                        </a:spcBef>
                        <a:spcAft>
                          <a:spcPts val="0"/>
                        </a:spcAft>
                        <a:buClr>
                          <a:schemeClr val="dk1"/>
                        </a:buClr>
                        <a:buSzPts val="2800"/>
                        <a:buFont typeface="Arial"/>
                        <a:buNone/>
                      </a:pPr>
                      <a:r>
                        <a:rPr lang="en-US" sz="2800" u="none" cap="none" strike="noStrike"/>
                        <a:t>1.  </a:t>
                      </a:r>
                      <a:r>
                        <a:rPr lang="en-US" sz="2800" u="none" cap="none" strike="noStrike">
                          <a:solidFill>
                            <a:srgbClr val="FF0000"/>
                          </a:solidFill>
                        </a:rPr>
                        <a:t>幸福兒童樂園【20200828】出埃及記</a:t>
                      </a:r>
                      <a:r>
                        <a:rPr lang="en-US" sz="2800" u="none" cap="none" strike="noStrike">
                          <a:solidFill>
                            <a:srgbClr val="FF0000"/>
                          </a:solidFill>
                          <a:highlight>
                            <a:srgbClr val="FFFF00"/>
                          </a:highlight>
                        </a:rPr>
                        <a:t>2:11~22</a:t>
                      </a:r>
                      <a:r>
                        <a:rPr lang="en-US" sz="2800" u="none" cap="none" strike="noStrike">
                          <a:solidFill>
                            <a:srgbClr val="FF0000"/>
                          </a:solidFill>
                        </a:rPr>
                        <a:t>／兒童教育</a:t>
                      </a:r>
                      <a:endParaRPr sz="2800" u="none" cap="none" strike="noStrike">
                        <a:solidFill>
                          <a:srgbClr val="FF0000"/>
                        </a:solidFill>
                      </a:endParaRPr>
                    </a:p>
                    <a:p>
                      <a:pPr indent="0" lvl="0" marL="0" marR="0" rtl="0" algn="l">
                        <a:spcBef>
                          <a:spcPts val="0"/>
                        </a:spcBef>
                        <a:spcAft>
                          <a:spcPts val="0"/>
                        </a:spcAft>
                        <a:buClr>
                          <a:srgbClr val="FF0000"/>
                        </a:buClr>
                        <a:buSzPts val="2800"/>
                        <a:buFont typeface="Arial"/>
                        <a:buNone/>
                      </a:pPr>
                      <a:r>
                        <a:rPr lang="en-US" sz="2800" u="none" cap="none" strike="noStrike">
                          <a:solidFill>
                            <a:srgbClr val="FF0000"/>
                          </a:solidFill>
                        </a:rPr>
                        <a:t>泰山幸福教會 </a:t>
                      </a:r>
                      <a:r>
                        <a:rPr lang="en-US" sz="2800" u="none" cap="none" strike="noStrike">
                          <a:solidFill>
                            <a:srgbClr val="FF0000"/>
                          </a:solidFill>
                          <a:highlight>
                            <a:srgbClr val="FFFF00"/>
                          </a:highlight>
                        </a:rPr>
                        <a:t>-- </a:t>
                      </a:r>
                      <a:r>
                        <a:rPr lang="en-US" sz="2400" u="none" cap="none" strike="noStrike">
                          <a:solidFill>
                            <a:srgbClr val="FF0000"/>
                          </a:solidFill>
                          <a:highlight>
                            <a:srgbClr val="FFFF00"/>
                          </a:highlight>
                        </a:rPr>
                        <a:t>中英文讀聖經&amp;教學</a:t>
                      </a:r>
                      <a:endParaRPr sz="2800" u="none" cap="none" strike="noStrike">
                        <a:solidFill>
                          <a:srgbClr val="FF0000"/>
                        </a:solidFill>
                        <a:highlight>
                          <a:srgbClr val="FFFF00"/>
                        </a:highlight>
                      </a:endParaRPr>
                    </a:p>
                    <a:p>
                      <a:pPr indent="0" lvl="0" marL="0" marR="0" rtl="0" algn="l">
                        <a:spcBef>
                          <a:spcPts val="0"/>
                        </a:spcBef>
                        <a:spcAft>
                          <a:spcPts val="0"/>
                        </a:spcAft>
                        <a:buClr>
                          <a:schemeClr val="dk1"/>
                        </a:buClr>
                        <a:buSzPts val="2800"/>
                        <a:buFont typeface="Arial"/>
                        <a:buNone/>
                      </a:pPr>
                      <a:r>
                        <a:rPr lang="en-US" sz="2800" u="none" cap="none" strike="noStrike">
                          <a:highlight>
                            <a:srgbClr val="FFFF00"/>
                          </a:highlight>
                        </a:rPr>
                        <a:t>Time：10:46</a:t>
                      </a:r>
                      <a:endParaRPr sz="2800" u="none" cap="none" strike="noStrike">
                        <a:highlight>
                          <a:srgbClr val="FFFF00"/>
                        </a:highlight>
                      </a:endParaRPr>
                    </a:p>
                    <a:p>
                      <a:pPr indent="0" lvl="0" marL="0" marR="0" rtl="0" algn="l">
                        <a:spcBef>
                          <a:spcPts val="0"/>
                        </a:spcBef>
                        <a:spcAft>
                          <a:spcPts val="0"/>
                        </a:spcAft>
                        <a:buClr>
                          <a:schemeClr val="dk1"/>
                        </a:buClr>
                        <a:buSzPts val="2800"/>
                        <a:buFont typeface="Arial"/>
                        <a:buNone/>
                      </a:pPr>
                      <a:r>
                        <a:rPr lang="en-US" sz="2700" u="none" cap="none" strike="noStrike"/>
                        <a:t>https://www.youtube.com/watch?v=rHVSdFXLY5o</a:t>
                      </a:r>
                      <a:endParaRPr sz="2700" u="none" cap="none" strike="noStrike"/>
                    </a:p>
                  </a:txBody>
                  <a:tcPr marT="45725" marB="45725" marR="91450" marL="91450"/>
                </a:tc>
                <a:tc>
                  <a:txBody>
                    <a:bodyPr/>
                    <a:lstStyle/>
                    <a:p>
                      <a:pPr indent="0" lvl="0" marL="0" marR="0" rtl="0" algn="l">
                        <a:spcBef>
                          <a:spcPts val="0"/>
                        </a:spcBef>
                        <a:spcAft>
                          <a:spcPts val="0"/>
                        </a:spcAft>
                        <a:buNone/>
                      </a:pPr>
                      <a:r>
                        <a:rPr b="1" lang="en-US" sz="1600" u="sng">
                          <a:solidFill>
                            <a:srgbClr val="4D4D4D"/>
                          </a:solidFill>
                          <a:highlight>
                            <a:srgbClr val="FFFF00"/>
                          </a:highlight>
                          <a:latin typeface="Roboto"/>
                          <a:ea typeface="Roboto"/>
                          <a:cs typeface="Roboto"/>
                          <a:sym typeface="Roboto"/>
                        </a:rPr>
                        <a:t>https://www.youtube.com/watch?v=WNzNIwMkSFk&amp;t=3s</a:t>
                      </a:r>
                      <a:endParaRPr b="1" i="0" sz="1600" u="sng" cap="none" strike="noStrike">
                        <a:solidFill>
                          <a:srgbClr val="4D4D4D"/>
                        </a:solidFill>
                        <a:highlight>
                          <a:srgbClr val="FFFF00"/>
                        </a:highlight>
                        <a:latin typeface="Roboto"/>
                        <a:ea typeface="Roboto"/>
                        <a:cs typeface="Roboto"/>
                        <a:sym typeface="Roboto"/>
                      </a:endParaRPr>
                    </a:p>
                    <a:p>
                      <a:pPr indent="0" lvl="0" marL="0" marR="0" rtl="0" algn="l">
                        <a:spcBef>
                          <a:spcPts val="0"/>
                        </a:spcBef>
                        <a:spcAft>
                          <a:spcPts val="0"/>
                        </a:spcAft>
                        <a:buNone/>
                      </a:pPr>
                      <a:r>
                        <a:rPr b="1" lang="en-US" sz="1900" u="none" cap="none" strike="noStrike">
                          <a:solidFill>
                            <a:srgbClr val="0F0F0F"/>
                          </a:solidFill>
                          <a:highlight>
                            <a:srgbClr val="FFFF00"/>
                          </a:highlight>
                          <a:latin typeface="Roboto"/>
                          <a:ea typeface="Roboto"/>
                          <a:cs typeface="Roboto"/>
                          <a:sym typeface="Roboto"/>
                        </a:rPr>
                        <a:t>MOSES 2: Escape from Egypt | Animated Bible Stories | BIBTOONS GO </a:t>
                      </a:r>
                      <a:endParaRPr b="1" sz="1900" u="none" cap="none" strike="noStrike">
                        <a:solidFill>
                          <a:srgbClr val="0F0F0F"/>
                        </a:solidFill>
                        <a:highlight>
                          <a:srgbClr val="FFFF00"/>
                        </a:highlight>
                        <a:latin typeface="Roboto"/>
                        <a:ea typeface="Roboto"/>
                        <a:cs typeface="Roboto"/>
                        <a:sym typeface="Roboto"/>
                      </a:endParaRPr>
                    </a:p>
                    <a:p>
                      <a:pPr indent="0" lvl="0" marL="0" marR="0" rtl="0" algn="l">
                        <a:spcBef>
                          <a:spcPts val="0"/>
                        </a:spcBef>
                        <a:spcAft>
                          <a:spcPts val="0"/>
                        </a:spcAft>
                        <a:buNone/>
                      </a:pPr>
                      <a:r>
                        <a:rPr lang="en-US" sz="1500" u="sng" cap="none" strike="noStrike">
                          <a:solidFill>
                            <a:srgbClr val="0F0F0F"/>
                          </a:solidFill>
                          <a:latin typeface="Roboto"/>
                          <a:ea typeface="Roboto"/>
                          <a:cs typeface="Roboto"/>
                          <a:sym typeface="Roboto"/>
                          <a:hlinkClick r:id="rId3">
                            <a:extLst>
                              <a:ext uri="{A12FA001-AC4F-418D-AE19-62706E023703}">
                                <ahyp:hlinkClr val="tx"/>
                              </a:ext>
                            </a:extLst>
                          </a:hlinkClick>
                        </a:rPr>
                        <a:t>Bibtoons GO</a:t>
                      </a:r>
                      <a:endParaRPr b="0" i="0" sz="1500" u="sng" cap="none" strike="noStrike">
                        <a:solidFill>
                          <a:srgbClr val="0F0F0F"/>
                        </a:solidFill>
                        <a:latin typeface="Roboto"/>
                        <a:ea typeface="Roboto"/>
                        <a:cs typeface="Roboto"/>
                        <a:sym typeface="Roboto"/>
                        <a:hlinkClick r:id="rId4">
                          <a:extLst>
                            <a:ext uri="{A12FA001-AC4F-418D-AE19-62706E023703}">
                              <ahyp:hlinkClr val="tx"/>
                            </a:ext>
                          </a:extLst>
                        </a:hlinkClick>
                      </a:endParaRPr>
                    </a:p>
                    <a:p>
                      <a:pPr indent="0" lvl="0" marL="0" marR="0" rtl="0" algn="l">
                        <a:spcBef>
                          <a:spcPts val="0"/>
                        </a:spcBef>
                        <a:spcAft>
                          <a:spcPts val="0"/>
                        </a:spcAft>
                        <a:buNone/>
                      </a:pPr>
                      <a:r>
                        <a:rPr b="0" i="0" lang="en-US" sz="1800" u="none" cap="none" strike="noStrike">
                          <a:solidFill>
                            <a:srgbClr val="0F0F0F"/>
                          </a:solidFill>
                          <a:latin typeface="Roboto"/>
                          <a:ea typeface="Roboto"/>
                          <a:cs typeface="Roboto"/>
                          <a:sym typeface="Roboto"/>
                        </a:rPr>
                        <a:t>Nov 30, 2022 ，Time： 5:19</a:t>
                      </a:r>
                      <a:endParaRPr b="0" i="0" sz="1800" u="none" cap="none" strike="noStrike">
                        <a:solidFill>
                          <a:srgbClr val="0F0F0F"/>
                        </a:solidFill>
                        <a:latin typeface="Roboto"/>
                        <a:ea typeface="Roboto"/>
                        <a:cs typeface="Roboto"/>
                        <a:sym typeface="Roboto"/>
                      </a:endParaRPr>
                    </a:p>
                    <a:p>
                      <a:pPr indent="0" lvl="0" marL="0" marR="0" rtl="0" algn="l">
                        <a:spcBef>
                          <a:spcPts val="0"/>
                        </a:spcBef>
                        <a:spcAft>
                          <a:spcPts val="0"/>
                        </a:spcAft>
                        <a:buNone/>
                      </a:pPr>
                      <a:r>
                        <a:rPr lang="en-US" sz="1500" u="none" cap="none" strike="noStrike">
                          <a:solidFill>
                            <a:srgbClr val="131313"/>
                          </a:solidFill>
                          <a:latin typeface="Roboto"/>
                          <a:ea typeface="Roboto"/>
                          <a:cs typeface="Roboto"/>
                          <a:sym typeface="Roboto"/>
                        </a:rPr>
                        <a:t>Moses was adopted by the daughter of the Pharaoh of Egypt, and he lived in the palace until he grew up to be a young man.</a:t>
                      </a:r>
                      <a:endParaRPr sz="1500" u="none" cap="none" strike="noStrike">
                        <a:solidFill>
                          <a:srgbClr val="131313"/>
                        </a:solidFill>
                        <a:latin typeface="Roboto"/>
                        <a:ea typeface="Roboto"/>
                        <a:cs typeface="Roboto"/>
                        <a:sym typeface="Roboto"/>
                      </a:endParaRPr>
                    </a:p>
                    <a:p>
                      <a:pPr indent="0" lvl="0" marL="0" marR="0" rtl="0" algn="l">
                        <a:spcBef>
                          <a:spcPts val="0"/>
                        </a:spcBef>
                        <a:spcAft>
                          <a:spcPts val="0"/>
                        </a:spcAft>
                        <a:buNone/>
                      </a:pPr>
                      <a:r>
                        <a:rPr lang="en-US" sz="1500" u="none" cap="none" strike="noStrike">
                          <a:solidFill>
                            <a:srgbClr val="131313"/>
                          </a:solidFill>
                          <a:latin typeface="Roboto"/>
                          <a:ea typeface="Roboto"/>
                          <a:cs typeface="Roboto"/>
                          <a:sym typeface="Roboto"/>
                        </a:rPr>
                        <a:t>Then he saw how his Hebrew brothers suffered from slavery and hard work.</a:t>
                      </a:r>
                      <a:endParaRPr sz="1500" u="none" cap="none" strike="noStrike">
                        <a:solidFill>
                          <a:srgbClr val="131313"/>
                        </a:solidFill>
                        <a:latin typeface="Roboto"/>
                        <a:ea typeface="Roboto"/>
                        <a:cs typeface="Roboto"/>
                        <a:sym typeface="Roboto"/>
                      </a:endParaRPr>
                    </a:p>
                    <a:p>
                      <a:pPr indent="0" lvl="0" marL="0" marR="0" rtl="0" algn="l">
                        <a:spcBef>
                          <a:spcPts val="0"/>
                        </a:spcBef>
                        <a:spcAft>
                          <a:spcPts val="0"/>
                        </a:spcAft>
                        <a:buNone/>
                      </a:pPr>
                      <a:r>
                        <a:rPr lang="en-US" sz="1500" u="none" cap="none" strike="noStrike">
                          <a:solidFill>
                            <a:srgbClr val="131313"/>
                          </a:solidFill>
                          <a:latin typeface="Roboto"/>
                          <a:ea typeface="Roboto"/>
                          <a:cs typeface="Roboto"/>
                          <a:sym typeface="Roboto"/>
                        </a:rPr>
                        <a:t>That's when he kills an Egyptian soldier and flees from Egypt.</a:t>
                      </a:r>
                      <a:endParaRPr sz="1500" u="none" cap="none" strike="noStrike">
                        <a:solidFill>
                          <a:srgbClr val="131313"/>
                        </a:solidFill>
                        <a:latin typeface="Roboto"/>
                        <a:ea typeface="Roboto"/>
                        <a:cs typeface="Roboto"/>
                        <a:sym typeface="Roboto"/>
                      </a:endParaRPr>
                    </a:p>
                    <a:p>
                      <a:pPr indent="0" lvl="0" marL="0" marR="0" rtl="0" algn="l">
                        <a:spcBef>
                          <a:spcPts val="0"/>
                        </a:spcBef>
                        <a:spcAft>
                          <a:spcPts val="0"/>
                        </a:spcAft>
                        <a:buClr>
                          <a:schemeClr val="dk1"/>
                        </a:buClr>
                        <a:buSzPts val="1600"/>
                        <a:buFont typeface="Arial"/>
                        <a:buNone/>
                      </a:pPr>
                      <a:r>
                        <a:t/>
                      </a:r>
                      <a:endParaRPr b="0" i="0" sz="1600" u="none" cap="none" strike="noStrike">
                        <a:solidFill>
                          <a:srgbClr val="131313"/>
                        </a:solidFill>
                        <a:latin typeface="Roboto"/>
                        <a:ea typeface="Roboto"/>
                        <a:cs typeface="Roboto"/>
                        <a:sym typeface="Roboto"/>
                      </a:endParaRPr>
                    </a:p>
                  </a:txBody>
                  <a:tcPr marT="45725" marB="45725" marR="91450" marL="91450"/>
                </a:tc>
              </a:tr>
            </a:tbl>
          </a:graphicData>
        </a:graphic>
      </p:graphicFrame>
      <p:sp>
        <p:nvSpPr>
          <p:cNvPr id="208" name="Google Shape;208;p14"/>
          <p:cNvSpPr txBox="1"/>
          <p:nvPr/>
        </p:nvSpPr>
        <p:spPr>
          <a:xfrm>
            <a:off x="453390" y="190500"/>
            <a:ext cx="9914255" cy="14585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a:solidFill>
                  <a:srgbClr val="FF5050"/>
                </a:solidFill>
                <a:latin typeface="Arial"/>
                <a:ea typeface="Arial"/>
                <a:cs typeface="Arial"/>
                <a:sym typeface="Arial"/>
              </a:rPr>
              <a:t>MORE。。。。。。</a:t>
            </a:r>
            <a:endParaRPr b="0" i="0" sz="3200">
              <a:solidFill>
                <a:srgbClr val="FF5050"/>
              </a:solidFill>
              <a:latin typeface="Arial"/>
              <a:ea typeface="Arial"/>
              <a:cs typeface="Arial"/>
              <a:sym typeface="Arial"/>
            </a:endParaRPr>
          </a:p>
          <a:p>
            <a:pPr indent="0" lvl="0" marL="0" marR="0" rtl="0" algn="ctr">
              <a:spcBef>
                <a:spcPts val="0"/>
              </a:spcBef>
              <a:spcAft>
                <a:spcPts val="0"/>
              </a:spcAft>
              <a:buNone/>
            </a:pPr>
            <a:r>
              <a:rPr b="0" i="0" lang="en-US" sz="1900">
                <a:solidFill>
                  <a:srgbClr val="000000"/>
                </a:solidFill>
                <a:latin typeface="Arial"/>
                <a:ea typeface="Arial"/>
                <a:cs typeface="Arial"/>
                <a:sym typeface="Arial"/>
              </a:rPr>
              <a:t>   </a:t>
            </a:r>
            <a:r>
              <a:rPr b="0" i="0" lang="en-US" sz="2400">
                <a:solidFill>
                  <a:srgbClr val="000000"/>
                </a:solidFill>
                <a:latin typeface="Arial"/>
                <a:ea typeface="Arial"/>
                <a:cs typeface="Arial"/>
                <a:sym typeface="Arial"/>
              </a:rPr>
              <a:t>Film Watching  – The Story of Moses（Kids alone or With Parents)</a:t>
            </a:r>
            <a:endParaRPr b="0" i="0" sz="2400">
              <a:solidFill>
                <a:srgbClr val="000000"/>
              </a:solidFill>
              <a:latin typeface="Arial"/>
              <a:ea typeface="Arial"/>
              <a:cs typeface="Arial"/>
              <a:sym typeface="Arial"/>
            </a:endParaRPr>
          </a:p>
          <a:p>
            <a:pPr indent="0" lvl="0" marL="0" marR="0" rtl="0" algn="ctr">
              <a:spcBef>
                <a:spcPts val="0"/>
              </a:spcBef>
              <a:spcAft>
                <a:spcPts val="0"/>
              </a:spcAft>
              <a:buNone/>
            </a:pPr>
            <a:r>
              <a:rPr b="0" i="0" lang="en-US" sz="2400">
                <a:solidFill>
                  <a:srgbClr val="000000"/>
                </a:solidFill>
                <a:latin typeface="Arial"/>
                <a:ea typeface="Arial"/>
                <a:cs typeface="Arial"/>
                <a:sym typeface="Arial"/>
              </a:rPr>
              <a:t>               獎勵影帶 – 摩西的故事 （兒女單獨看或父母同觀賞）</a:t>
            </a:r>
            <a:endParaRPr b="0" i="0" sz="2400">
              <a:solidFill>
                <a:srgbClr val="000000"/>
              </a:solidFill>
              <a:latin typeface="Arial"/>
              <a:ea typeface="Arial"/>
              <a:cs typeface="Arial"/>
              <a:sym typeface="Arial"/>
            </a:endParaRPr>
          </a:p>
        </p:txBody>
      </p:sp>
      <p:pic>
        <p:nvPicPr>
          <p:cNvPr descr="Day 28&#10;&#10;大朋友、小朋友：&#10;摩西常常去查看同胞以色列人的狀況。有一天他發現一個埃及人殺了色列人，於是他也動手殺了那個埃及人，這件事卻在隔天摩西看到兩個以色列同胞在打架，他出來勸架時曝光了，以色列同胞用譏諷的語氣曝光這件事讓摩西好傷心，後來還被埃及王追殺。&#10;&#10;&#10;小朋友、大朋友，有時候我們看到不公義的事情，不要衝動用暴力解決，想想看神會喜歡你用暴力嗎？有時候會忍不住？那就更要求神給你處理事情的智慧了。「親愛的主耶穌，求祢幫助我，讓我看到不公義的事情還能夠理性，讓我在生氣的時候也能想起祢不喜歡的事情，使我避開得罪祢的事，求主賜給我智慧能處理不公義的事，幫助需要幫助的人，謝謝主耶穌，奉耶穌的名禱告，阿們。」&#10;&#10;&#10;日期：20200828&#10;聖經：出2:11~22&#10;中文：櫻桃老師&#10;英文：YoYo老師&#10;&#10;＃每日讀聖經&#10;＃學英文&#10;＃兒童教育&#10;&#10;歡迎來到幸福兒童樂園，記得在FB留言簽到喔！&#10;https://www.facebook.com/kidsdailybible" id="209" name="Google Shape;209;p14" title="幸福兒童樂園【20200828】出埃及記2:11~22／兒童教育">
            <a:hlinkClick r:id="rId5"/>
          </p:cNvPr>
          <p:cNvPicPr preferRelativeResize="0"/>
          <p:nvPr/>
        </p:nvPicPr>
        <p:blipFill>
          <a:blip r:embed="rId6">
            <a:alphaModFix/>
          </a:blip>
          <a:stretch>
            <a:fillRect/>
          </a:stretch>
        </p:blipFill>
        <p:spPr>
          <a:xfrm>
            <a:off x="3382775" y="4928125"/>
            <a:ext cx="2406925" cy="1343775"/>
          </a:xfrm>
          <a:prstGeom prst="rect">
            <a:avLst/>
          </a:prstGeom>
          <a:noFill/>
          <a:ln>
            <a:noFill/>
          </a:ln>
        </p:spPr>
      </p:pic>
      <p:pic>
        <p:nvPicPr>
          <p:cNvPr descr="Moses was adopted by the daughter of the Pharaoh of Egypt, and he lived in the palace until he grew up to be a young man.&#10;Then he saw how his Hebrew brothers suffered from slavery and hard work.&#10;That's when he kills an Egyptian soldier and flees from Egypt.&#10;&#10;This animation is based on the book of Exodus 2: 11 to 15.&#10;&#10;Give us a like and subscribe!&#10;&#10;*Bibtoons is a family project, our goal is to continue growing in quality and make good content about good values ​​and the love of God!&#10;&#10;We value your support:&#10;https://www.patreon.com/bibtoons&#10;https://www.PayPal.Me/bibtoons&#10;&#10;#Moses #MosesFleeFromEgypt #AnimatedBibleStories&#10;&#10;Low poly animation in Blender and After Effects." id="210" name="Google Shape;210;p14" title="MOSES 2: Escape from Egypt | Animated Bible Stories | BIBTOONS GO">
            <a:hlinkClick r:id="rId7"/>
          </p:cNvPr>
          <p:cNvPicPr preferRelativeResize="0"/>
          <p:nvPr/>
        </p:nvPicPr>
        <p:blipFill>
          <a:blip r:embed="rId8">
            <a:alphaModFix/>
          </a:blip>
          <a:stretch>
            <a:fillRect/>
          </a:stretch>
        </p:blipFill>
        <p:spPr>
          <a:xfrm>
            <a:off x="8418575" y="5124700"/>
            <a:ext cx="2499875" cy="145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6306185" y="427990"/>
            <a:ext cx="5407025" cy="5829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Babysitter</a:t>
            </a:r>
            <a:r>
              <a:rPr lang="en-US"/>
              <a:t> in Denile</a:t>
            </a:r>
            <a:endParaRPr/>
          </a:p>
        </p:txBody>
      </p:sp>
      <p:sp>
        <p:nvSpPr>
          <p:cNvPr id="216" name="Google Shape;216;p15"/>
          <p:cNvSpPr txBox="1"/>
          <p:nvPr>
            <p:ph idx="1" type="body"/>
          </p:nvPr>
        </p:nvSpPr>
        <p:spPr>
          <a:xfrm>
            <a:off x="6096000" y="1093475"/>
            <a:ext cx="5182500" cy="4412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https://www.youtube.com/watch?v=Et-re_oD8FM</a:t>
            </a:r>
            <a:endParaRPr/>
          </a:p>
          <a:p>
            <a:pPr indent="-342900" lvl="0" marL="342900" rtl="0" algn="l">
              <a:spcBef>
                <a:spcPts val="560"/>
              </a:spcBef>
              <a:spcAft>
                <a:spcPts val="0"/>
              </a:spcAft>
              <a:buClr>
                <a:schemeClr val="dk1"/>
              </a:buClr>
              <a:buSzPts val="2800"/>
              <a:buFont typeface="Arial"/>
              <a:buChar char="•"/>
            </a:pPr>
            <a:r>
              <a:rPr lang="en-US" sz="2800"/>
              <a:t>VeggieTales | The Story of Baby Moses 🧺🍼 | Babysitter In Denile</a:t>
            </a:r>
            <a:endParaRPr sz="2800"/>
          </a:p>
          <a:p>
            <a:pPr indent="-342900" lvl="0" marL="342900" rtl="0" algn="l">
              <a:spcBef>
                <a:spcPts val="560"/>
              </a:spcBef>
              <a:spcAft>
                <a:spcPts val="0"/>
              </a:spcAft>
              <a:buClr>
                <a:schemeClr val="dk1"/>
              </a:buClr>
              <a:buSzPts val="2800"/>
              <a:buFont typeface="Arial"/>
              <a:buChar char="•"/>
            </a:pPr>
            <a:r>
              <a:rPr lang="en-US" sz="2800"/>
              <a:t>Feb 4, 2025 </a:t>
            </a:r>
            <a:r>
              <a:rPr lang="en-US" sz="2800">
                <a:highlight>
                  <a:srgbClr val="FFFF00"/>
                </a:highlight>
              </a:rPr>
              <a:t> Time: 35:53</a:t>
            </a:r>
            <a:endParaRPr sz="2800">
              <a:highlight>
                <a:srgbClr val="FFFF00"/>
              </a:highlight>
            </a:endParaRPr>
          </a:p>
          <a:p>
            <a:pPr indent="-342900" lvl="0" marL="342900" rtl="0" algn="l">
              <a:spcBef>
                <a:spcPts val="560"/>
              </a:spcBef>
              <a:spcAft>
                <a:spcPts val="0"/>
              </a:spcAft>
              <a:buClr>
                <a:schemeClr val="dk1"/>
              </a:buClr>
              <a:buSzPts val="2800"/>
              <a:buFont typeface="Arial"/>
              <a:buChar char="•"/>
            </a:pPr>
            <a:r>
              <a:rPr lang="en-US" sz="2800">
                <a:highlight>
                  <a:srgbClr val="FFFF00"/>
                </a:highlight>
              </a:rPr>
              <a:t>VeggieTales Official</a:t>
            </a:r>
            <a:endParaRPr sz="2800">
              <a:highlight>
                <a:srgbClr val="FFFF00"/>
              </a:highlight>
            </a:endParaRPr>
          </a:p>
          <a:p>
            <a:pPr indent="-342900" lvl="0" marL="342900" rtl="0" algn="l">
              <a:spcBef>
                <a:spcPts val="400"/>
              </a:spcBef>
              <a:spcAft>
                <a:spcPts val="0"/>
              </a:spcAft>
              <a:buClr>
                <a:schemeClr val="dk1"/>
              </a:buClr>
              <a:buSzPts val="2000"/>
              <a:buFont typeface="Arial"/>
              <a:buChar char="•"/>
            </a:pPr>
            <a:r>
              <a:rPr lang="en-US" sz="2000"/>
              <a:t>Miriam tries to save her little brother Moses after learning baby boys are in danger of being taken away by the Egyptians.</a:t>
            </a:r>
            <a:endParaRPr sz="2000"/>
          </a:p>
          <a:p>
            <a:pPr indent="-215900" lvl="0" marL="342900" rtl="0" algn="l">
              <a:spcBef>
                <a:spcPts val="400"/>
              </a:spcBef>
              <a:spcAft>
                <a:spcPts val="0"/>
              </a:spcAft>
              <a:buClr>
                <a:schemeClr val="dk1"/>
              </a:buClr>
              <a:buSzPts val="2000"/>
              <a:buFont typeface="Arial"/>
              <a:buNone/>
            </a:pPr>
            <a:r>
              <a:t/>
            </a:r>
            <a:endParaRPr sz="2000"/>
          </a:p>
        </p:txBody>
      </p:sp>
      <p:sp>
        <p:nvSpPr>
          <p:cNvPr id="217" name="Google Shape;217;p15"/>
          <p:cNvSpPr txBox="1"/>
          <p:nvPr>
            <p:ph idx="2" type="body"/>
          </p:nvPr>
        </p:nvSpPr>
        <p:spPr>
          <a:xfrm>
            <a:off x="346700" y="427999"/>
            <a:ext cx="53847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Font typeface="Arial"/>
              <a:buChar char="•"/>
            </a:pPr>
            <a:r>
              <a:rPr lang="en-US"/>
              <a:t>https://www.youtube.com/watch?v=J4hqiL_Vz7k</a:t>
            </a:r>
            <a:endParaRPr/>
          </a:p>
          <a:p>
            <a:pPr indent="-342900" lvl="0" marL="342900" rtl="0" algn="l">
              <a:spcBef>
                <a:spcPts val="560"/>
              </a:spcBef>
              <a:spcAft>
                <a:spcPts val="0"/>
              </a:spcAft>
              <a:buClr>
                <a:schemeClr val="dk1"/>
              </a:buClr>
              <a:buSzPts val="2800"/>
              <a:buFont typeface="Arial"/>
              <a:buChar char="•"/>
            </a:pPr>
            <a:r>
              <a:rPr lang="en-US" sz="2800"/>
              <a:t>圣经故事：天父看顾小摩西 Baby Moses is safe</a:t>
            </a:r>
            <a:endParaRPr sz="2800"/>
          </a:p>
          <a:p>
            <a:pPr indent="-342900" lvl="0" marL="342900" rtl="0" algn="l">
              <a:spcBef>
                <a:spcPts val="560"/>
              </a:spcBef>
              <a:spcAft>
                <a:spcPts val="0"/>
              </a:spcAft>
              <a:buClr>
                <a:schemeClr val="dk1"/>
              </a:buClr>
              <a:buSzPts val="2800"/>
              <a:buFont typeface="Arial"/>
              <a:buChar char="•"/>
            </a:pPr>
            <a:r>
              <a:rPr lang="en-US" sz="2800"/>
              <a:t>经文：出1:7-2:10</a:t>
            </a:r>
            <a:endParaRPr sz="2800"/>
          </a:p>
          <a:p>
            <a:pPr indent="-342900" lvl="0" marL="342900" rtl="0" algn="l">
              <a:spcBef>
                <a:spcPts val="560"/>
              </a:spcBef>
              <a:spcAft>
                <a:spcPts val="0"/>
              </a:spcAft>
              <a:buClr>
                <a:schemeClr val="dk1"/>
              </a:buClr>
              <a:buSzPts val="2800"/>
              <a:buFont typeface="Arial"/>
              <a:buChar char="•"/>
            </a:pPr>
            <a:r>
              <a:rPr lang="en-US" sz="2800"/>
              <a:t>Oct 3, 2020 ， </a:t>
            </a:r>
            <a:endParaRPr sz="2800"/>
          </a:p>
          <a:p>
            <a:pPr indent="-342900" lvl="0" marL="342900" rtl="0" algn="l">
              <a:spcBef>
                <a:spcPts val="560"/>
              </a:spcBef>
              <a:spcAft>
                <a:spcPts val="0"/>
              </a:spcAft>
              <a:buClr>
                <a:schemeClr val="dk1"/>
              </a:buClr>
              <a:buSzPts val="2800"/>
              <a:buFont typeface="Arial"/>
              <a:buChar char="•"/>
            </a:pPr>
            <a:r>
              <a:rPr lang="en-US" sz="2800">
                <a:highlight>
                  <a:srgbClr val="FFFF00"/>
                </a:highlight>
              </a:rPr>
              <a:t>Time：8:26 --中文</a:t>
            </a:r>
            <a:endParaRPr sz="2800">
              <a:highlight>
                <a:srgbClr val="FFFF00"/>
              </a:highlight>
            </a:endParaRPr>
          </a:p>
          <a:p>
            <a:pPr indent="-342900" lvl="0" marL="342900" rtl="0" algn="l">
              <a:spcBef>
                <a:spcPts val="400"/>
              </a:spcBef>
              <a:spcAft>
                <a:spcPts val="0"/>
              </a:spcAft>
              <a:buClr>
                <a:schemeClr val="dk1"/>
              </a:buClr>
              <a:buSzPts val="2000"/>
              <a:buFont typeface="Arial"/>
              <a:buChar char="•"/>
            </a:pPr>
            <a:r>
              <a:rPr lang="en-US" sz="2000"/>
              <a:t>Bible Story ： Baby Moses is safe</a:t>
            </a:r>
            <a:endParaRPr sz="2000"/>
          </a:p>
          <a:p>
            <a:pPr indent="-342900" lvl="0" marL="342900" rtl="0" algn="l">
              <a:spcBef>
                <a:spcPts val="400"/>
              </a:spcBef>
              <a:spcAft>
                <a:spcPts val="0"/>
              </a:spcAft>
              <a:buClr>
                <a:schemeClr val="dk1"/>
              </a:buClr>
              <a:buSzPts val="2000"/>
              <a:buFont typeface="Arial"/>
              <a:buChar char="•"/>
            </a:pPr>
            <a:r>
              <a:rPr lang="en-US" sz="2000"/>
              <a:t>Ref:  Exo 1:7-2:10</a:t>
            </a:r>
            <a:endParaRPr sz="2000"/>
          </a:p>
          <a:p>
            <a:pPr indent="-342900" lvl="0" marL="342900" rtl="0" algn="l">
              <a:spcBef>
                <a:spcPts val="400"/>
              </a:spcBef>
              <a:spcAft>
                <a:spcPts val="0"/>
              </a:spcAft>
              <a:buClr>
                <a:schemeClr val="dk1"/>
              </a:buClr>
              <a:buSzPts val="2000"/>
              <a:buFont typeface="Arial"/>
              <a:buChar char="•"/>
            </a:pPr>
            <a:r>
              <a:rPr lang="en-US" sz="2000"/>
              <a:t>Message:  God takes care of you and has the best plan for you.</a:t>
            </a:r>
            <a:endParaRPr sz="2000"/>
          </a:p>
          <a:p>
            <a:pPr indent="-215900" lvl="0" marL="342900" rtl="0" algn="l">
              <a:spcBef>
                <a:spcPts val="400"/>
              </a:spcBef>
              <a:spcAft>
                <a:spcPts val="0"/>
              </a:spcAft>
              <a:buClr>
                <a:schemeClr val="dk1"/>
              </a:buClr>
              <a:buSzPts val="2000"/>
              <a:buFont typeface="Arial"/>
              <a:buNone/>
            </a:pPr>
            <a:r>
              <a:t/>
            </a:r>
            <a:endParaRPr sz="2000"/>
          </a:p>
        </p:txBody>
      </p:sp>
      <p:pic>
        <p:nvPicPr>
          <p:cNvPr descr="圣经故事: 天父看顾小摩西&#10;经文：出1:7-2:10&#10;主题：天父必看顾和预备最美好的计划&#10;&#10;Bible Story ： Baby Moses is safe&#10;Ref:  Exo 1:7-2:10&#10;Message:  God takes care of you and has the best plan for you.&#10;&#10;Attributions:&#10;Images from http://www.lambsongs.co.nz/&#10;http://www.richardgunther.org/&#10;http://www.freebibleimages.org/&#10;Photo by Ben White on Unsplash&#10;Photo by Wes Hicks on Unsplash&#10;https://unsplash.com/&#10;Music from https://www.zanmeishi.com/&#10;耶稣爱我（儿童诗歌），效法约书亚/上帝是我避难所/我要唱耶和华的大慈爱（小羊颂歌），感谢你慈爱天父（宣信堂儿童诗班）&#10;&#10;#biblestoriesforkids #childrenssundayschool #儿童圣经故事" id="218" name="Google Shape;218;p15" title="圣经故事：天父看顾小摩西 Baby Moses is safe">
            <a:hlinkClick r:id="rId3"/>
          </p:cNvPr>
          <p:cNvPicPr preferRelativeResize="0"/>
          <p:nvPr/>
        </p:nvPicPr>
        <p:blipFill>
          <a:blip r:embed="rId4">
            <a:alphaModFix/>
          </a:blip>
          <a:stretch>
            <a:fillRect/>
          </a:stretch>
        </p:blipFill>
        <p:spPr>
          <a:xfrm>
            <a:off x="3258175" y="5023625"/>
            <a:ext cx="2329075" cy="1714500"/>
          </a:xfrm>
          <a:prstGeom prst="rect">
            <a:avLst/>
          </a:prstGeom>
          <a:noFill/>
          <a:ln>
            <a:noFill/>
          </a:ln>
        </p:spPr>
      </p:pic>
      <p:pic>
        <p:nvPicPr>
          <p:cNvPr descr="Miriam tries to save her little brother Moses after learning baby boys are in danger of being taken away by the Egyptians.&#10;&#10;🍅 Subscribe to VeggieTales for brand new videos: https://www.youtube.com/channel/UChddokv0fxIN3BS-KZpxFfA?sub_confirmation=1&#10;&#10;VeggieTales, created by Big Idea Entertainment, is the leading faith-based studio and producer of children's and family programming. The bestselling children's animated cartoon features talking vegetables, led by Larry the Cucumber and Bob the Tomato. &#10;&#10;VeggieTales is all original content that often pays homage to classic tales and includes appropriate pop-culture references, while sharing moral and Bible based stories and lessons in a way kids can easily understand and parents can enjoy! &#10;&#10;For more information about VeggieTales, visit http://www.VeggieTales.com&#10;&#10;🍅 Watch all VeggieTales videos now: https://www.youtube.com/watch?v=z-NBRPDWhqU&amp;list=UUhddokv0fxIN3BS-KZpxFfA&#10;&#10;🍅 Listen to your favorite Silly Songs here: https://www.youtube.com/playlist?list=PL18D00C06745F09B1 &#10;&#10;🍅 Watch the best of LarryBoy: https://www.youtube.com/playlist?list=PLGYOf7BkKBf14y5EA0R8CRRfmIQEDDbRb&#10;&#10;🍅 Watch the best of 3-2-1 Penguins: https://www.youtube.com/playlist?list=PLGYOf7BkKBf3s5ZtH6fXSDkIVQBo8zSiH&#10;&#10;#VeggieTales #Kids #Cartoon #CartoonsForChildren" id="219" name="Google Shape;219;p15" title="VeggieTales | The Story of Baby Moses 🧺🍼 | Babysitter In Denile">
            <a:hlinkClick r:id="rId5"/>
          </p:cNvPr>
          <p:cNvPicPr preferRelativeResize="0"/>
          <p:nvPr/>
        </p:nvPicPr>
        <p:blipFill>
          <a:blip r:embed="rId6">
            <a:alphaModFix/>
          </a:blip>
          <a:stretch>
            <a:fillRect/>
          </a:stretch>
        </p:blipFill>
        <p:spPr>
          <a:xfrm>
            <a:off x="8196625" y="5506175"/>
            <a:ext cx="3995375" cy="123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731520" y="164300"/>
            <a:ext cx="10972800" cy="984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70C0"/>
              </a:buClr>
              <a:buSzPts val="3600"/>
              <a:buFont typeface="Arial"/>
              <a:buNone/>
            </a:pPr>
            <a:r>
              <a:rPr b="1" lang="en-US">
                <a:solidFill>
                  <a:srgbClr val="0070C0"/>
                </a:solidFill>
                <a:highlight>
                  <a:srgbClr val="FFFF00"/>
                </a:highlight>
              </a:rPr>
              <a:t>I、Bible Reading (NIV)-- Exodus 2：11-15</a:t>
            </a:r>
            <a:endParaRPr b="1">
              <a:solidFill>
                <a:srgbClr val="0070C0"/>
              </a:solidFill>
              <a:highlight>
                <a:srgbClr val="FFFF00"/>
              </a:highlight>
            </a:endParaRPr>
          </a:p>
          <a:p>
            <a:pPr indent="0" lvl="0" marL="0" rtl="0" algn="l">
              <a:spcBef>
                <a:spcPts val="0"/>
              </a:spcBef>
              <a:spcAft>
                <a:spcPts val="0"/>
              </a:spcAft>
              <a:buClr>
                <a:schemeClr val="dk1"/>
              </a:buClr>
              <a:buSzPts val="3000"/>
              <a:buFont typeface="Arial"/>
              <a:buNone/>
            </a:pPr>
            <a:r>
              <a:rPr lang="en-US" sz="3000"/>
              <a:t>     (Take turns reading either Chinese or English version)</a:t>
            </a:r>
            <a:endParaRPr sz="3000"/>
          </a:p>
        </p:txBody>
      </p:sp>
      <p:sp>
        <p:nvSpPr>
          <p:cNvPr id="107" name="Google Shape;107;p2"/>
          <p:cNvSpPr txBox="1"/>
          <p:nvPr>
            <p:ph idx="1" type="body"/>
          </p:nvPr>
        </p:nvSpPr>
        <p:spPr>
          <a:xfrm>
            <a:off x="609600" y="1235710"/>
            <a:ext cx="10544810" cy="5450205"/>
          </a:xfrm>
          <a:prstGeom prst="rect">
            <a:avLst/>
          </a:prstGeom>
          <a:noFill/>
          <a:ln>
            <a:noFill/>
          </a:ln>
        </p:spPr>
        <p:txBody>
          <a:bodyPr anchorCtr="0" anchor="t" bIns="45700" lIns="91425" spcFirstLastPara="1" rIns="91425" wrap="square" tIns="45700">
            <a:noAutofit/>
          </a:bodyPr>
          <a:lstStyle/>
          <a:p>
            <a:pPr indent="0" lvl="0" marL="0" rtl="0" algn="ctr">
              <a:spcBef>
                <a:spcPts val="1200"/>
              </a:spcBef>
              <a:spcAft>
                <a:spcPts val="0"/>
              </a:spcAft>
              <a:buClr>
                <a:schemeClr val="dk1"/>
              </a:buClr>
              <a:buSzPts val="1400"/>
              <a:buFont typeface="Arial"/>
              <a:buNone/>
            </a:pPr>
            <a:r>
              <a:rPr lang="en-US" sz="1400">
                <a:highlight>
                  <a:srgbClr val="FFFF00"/>
                </a:highlight>
              </a:rPr>
              <a:t>https://www.biblegateway.com/passage/?search=Exodus%202%3A11-15&amp;version=NIV</a:t>
            </a:r>
            <a:endParaRPr b="1" sz="1400">
              <a:highlight>
                <a:srgbClr val="FFFF00"/>
              </a:highlight>
            </a:endParaRPr>
          </a:p>
          <a:p>
            <a:pPr indent="0" lvl="0" marL="0" rtl="0" algn="l">
              <a:spcBef>
                <a:spcPts val="1200"/>
              </a:spcBef>
              <a:spcAft>
                <a:spcPts val="0"/>
              </a:spcAft>
              <a:buClr>
                <a:schemeClr val="dk1"/>
              </a:buClr>
              <a:buSzPts val="2400"/>
              <a:buFont typeface="Arial"/>
              <a:buNone/>
            </a:pPr>
            <a:r>
              <a:rPr b="1" lang="en-US" sz="2400">
                <a:highlight>
                  <a:srgbClr val="FFFF00"/>
                </a:highlight>
              </a:rPr>
              <a:t>Moses Flees to Midian</a:t>
            </a:r>
            <a:endParaRPr b="1" sz="2400">
              <a:highlight>
                <a:srgbClr val="FFFF00"/>
              </a:highlight>
            </a:endParaRPr>
          </a:p>
          <a:p>
            <a:pPr indent="0" lvl="0" marL="0" rtl="0" algn="l">
              <a:spcBef>
                <a:spcPts val="1200"/>
              </a:spcBef>
              <a:spcAft>
                <a:spcPts val="0"/>
              </a:spcAft>
              <a:buClr>
                <a:schemeClr val="dk1"/>
              </a:buClr>
              <a:buSzPts val="2400"/>
              <a:buFont typeface="Arial"/>
              <a:buNone/>
            </a:pPr>
            <a:r>
              <a:rPr lang="en-US" sz="2400"/>
              <a:t>11 One day, after Moses had grown up, he went out to where his own people were and watched them at their hard labor. He saw an Egyptian beating a Hebrew, one of his own people. 12 Looking this way and that and seeing no one, he killed the Egyptian and hid him in the sand. </a:t>
            </a:r>
            <a:endParaRPr sz="2400"/>
          </a:p>
          <a:p>
            <a:pPr indent="0" lvl="0" marL="0" rtl="0" algn="l">
              <a:spcBef>
                <a:spcPts val="1200"/>
              </a:spcBef>
              <a:spcAft>
                <a:spcPts val="0"/>
              </a:spcAft>
              <a:buClr>
                <a:schemeClr val="dk1"/>
              </a:buClr>
              <a:buSzPts val="2400"/>
              <a:buFont typeface="Arial"/>
              <a:buNone/>
            </a:pPr>
            <a:r>
              <a:rPr lang="en-US" sz="2400"/>
              <a:t>13 The next day he went out and saw two Hebrews fighting. He asked the one in the wrong, “Why are you hitting your fellow Hebrew?” 14 The man said, “Who made you ruler and judge over us? Are you thinking of killing me as you killed the Egyptian?” Then Moses was afraid and thought, “What I did must have become known.”</a:t>
            </a:r>
            <a:endParaRPr sz="2400"/>
          </a:p>
          <a:p>
            <a:pPr indent="0" lvl="0" marL="0" rtl="0" algn="l">
              <a:spcBef>
                <a:spcPts val="1200"/>
              </a:spcBef>
              <a:spcAft>
                <a:spcPts val="0"/>
              </a:spcAft>
              <a:buClr>
                <a:schemeClr val="dk1"/>
              </a:buClr>
              <a:buSzPts val="2400"/>
              <a:buFont typeface="Arial"/>
              <a:buNone/>
            </a:pPr>
            <a:r>
              <a:rPr lang="en-US" sz="2400"/>
              <a:t>15 When Pharaoh heard of this, he tried to kill Moses, but Moses fled from Pharaoh and went to live in </a:t>
            </a:r>
            <a:r>
              <a:rPr lang="en-US" sz="2400">
                <a:highlight>
                  <a:srgbClr val="FFFF00"/>
                </a:highlight>
              </a:rPr>
              <a:t>Midian,</a:t>
            </a:r>
            <a:r>
              <a:rPr lang="en-US" sz="2400"/>
              <a:t> where he sat down by a well.</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aphicFrame>
        <p:nvGraphicFramePr>
          <p:cNvPr id="112" name="Google Shape;112;p3"/>
          <p:cNvGraphicFramePr/>
          <p:nvPr/>
        </p:nvGraphicFramePr>
        <p:xfrm>
          <a:off x="526415" y="815340"/>
          <a:ext cx="3000000" cy="3000000"/>
        </p:xfrm>
        <a:graphic>
          <a:graphicData uri="http://schemas.openxmlformats.org/drawingml/2006/table">
            <a:tbl>
              <a:tblPr bandRow="1" firstRow="1">
                <a:noFill/>
                <a:tableStyleId>{27982D95-2DE4-4173-A818-7BE6F4A0BD43}</a:tableStyleId>
              </a:tblPr>
              <a:tblGrid>
                <a:gridCol w="8422000"/>
                <a:gridCol w="3001650"/>
              </a:tblGrid>
              <a:tr h="518150">
                <a:tc>
                  <a:txBody>
                    <a:bodyPr/>
                    <a:lstStyle/>
                    <a:p>
                      <a:pPr indent="0" lvl="0" marL="0" marR="0" rtl="0" algn="l">
                        <a:spcBef>
                          <a:spcPts val="0"/>
                        </a:spcBef>
                        <a:spcAft>
                          <a:spcPts val="0"/>
                        </a:spcAft>
                        <a:buClr>
                          <a:schemeClr val="dk1"/>
                        </a:buClr>
                        <a:buSzPts val="2800"/>
                        <a:buFont typeface="Arial"/>
                        <a:buNone/>
                      </a:pPr>
                      <a:r>
                        <a:rPr lang="en-US" sz="2800" u="none" cap="none" strike="noStrike"/>
                        <a:t>出埃及記 2章11-15節-</a:t>
                      </a:r>
                      <a:r>
                        <a:rPr lang="en-US" sz="2800" u="none" cap="none" strike="noStrike">
                          <a:solidFill>
                            <a:schemeClr val="lt1"/>
                          </a:solidFill>
                        </a:rPr>
                        <a:t>-摩西逃往米甸</a:t>
                      </a:r>
                      <a:endParaRPr sz="2800" u="none" cap="none" strike="noStrike">
                        <a:solidFill>
                          <a:schemeClr val="lt1"/>
                        </a:solidFill>
                      </a:endParaRPr>
                    </a:p>
                  </a:txBody>
                  <a:tcPr marT="45725" marB="45725" marR="91450" marL="91450"/>
                </a:tc>
                <a:tc>
                  <a:txBody>
                    <a:bodyPr/>
                    <a:lstStyle/>
                    <a:p>
                      <a:pPr indent="0" lvl="0" marL="0" marR="0" rtl="0" algn="ctr">
                        <a:spcBef>
                          <a:spcPts val="0"/>
                        </a:spcBef>
                        <a:spcAft>
                          <a:spcPts val="0"/>
                        </a:spcAft>
                        <a:buClr>
                          <a:schemeClr val="dk1"/>
                        </a:buClr>
                        <a:buSzPts val="2800"/>
                        <a:buFont typeface="Arial"/>
                        <a:buNone/>
                      </a:pPr>
                      <a:r>
                        <a:rPr lang="en-US" sz="2800" u="none" cap="none" strike="noStrike"/>
                        <a:t>字詞/文意解説</a:t>
                      </a:r>
                      <a:endParaRPr sz="2800" u="none" cap="none" strike="noStrike"/>
                    </a:p>
                  </a:txBody>
                  <a:tcPr marT="45725" marB="45725" marR="91450" marL="91450"/>
                </a:tc>
              </a:tr>
              <a:tr h="1188725">
                <a:tc>
                  <a:txBody>
                    <a:bodyPr/>
                    <a:lstStyle/>
                    <a:p>
                      <a:pPr indent="-434975" lvl="0" marL="434975" marR="0" rtl="0" algn="l">
                        <a:spcBef>
                          <a:spcPts val="0"/>
                        </a:spcBef>
                        <a:spcAft>
                          <a:spcPts val="0"/>
                        </a:spcAft>
                        <a:buClr>
                          <a:schemeClr val="dk1"/>
                        </a:buClr>
                        <a:buSzPts val="2400"/>
                        <a:buFont typeface="Arial"/>
                        <a:buNone/>
                      </a:pPr>
                      <a:r>
                        <a:rPr lang="en-US" sz="2400" u="none" cap="none" strike="noStrike"/>
                        <a:t>11過了一段日子，摩西長大了，他</a:t>
                      </a:r>
                      <a:r>
                        <a:rPr lang="en-US" sz="2400" u="none" cap="none" strike="noStrike">
                          <a:highlight>
                            <a:srgbClr val="FFFF00"/>
                          </a:highlight>
                        </a:rPr>
                        <a:t>出去到他同胞那裏</a:t>
                      </a:r>
                      <a:r>
                        <a:rPr lang="en-US" sz="2400" u="none" cap="none" strike="noStrike"/>
                        <a:t>，看見他們的勞役。他</a:t>
                      </a:r>
                      <a:r>
                        <a:rPr lang="en-US" sz="2400" u="none" cap="none" strike="noStrike">
                          <a:highlight>
                            <a:srgbClr val="FFFF00"/>
                          </a:highlight>
                        </a:rPr>
                        <a:t>看見一個埃及人打他的同胞，</a:t>
                      </a:r>
                      <a:r>
                        <a:rPr lang="en-US" sz="2400" u="none" cap="none" strike="noStrike"/>
                        <a:t>一個希伯來人。</a:t>
                      </a:r>
                      <a:endParaRPr sz="2400" u="none" cap="none" strike="noStrike"/>
                    </a:p>
                  </a:txBody>
                  <a:tcPr marT="45725" marB="45725" marR="91450" marL="91450"/>
                </a:tc>
                <a:tc rowSpan="5">
                  <a:txBody>
                    <a:bodyPr/>
                    <a:lstStyle/>
                    <a:p>
                      <a:pPr indent="0" lvl="0" marL="0" marR="0" rtl="0" algn="l">
                        <a:spcBef>
                          <a:spcPts val="0"/>
                        </a:spcBef>
                        <a:spcAft>
                          <a:spcPts val="0"/>
                        </a:spcAft>
                        <a:buClr>
                          <a:schemeClr val="dk1"/>
                        </a:buClr>
                        <a:buSzPts val="1600"/>
                        <a:buFont typeface="Arial"/>
                        <a:buNone/>
                      </a:pPr>
                      <a:r>
                        <a:rPr lang="en-US" sz="1600" u="none" cap="none" strike="noStrike">
                          <a:highlight>
                            <a:srgbClr val="FFFF00"/>
                          </a:highlight>
                        </a:rPr>
                        <a:t>「出去到他弟兄那里」</a:t>
                      </a:r>
                      <a:r>
                        <a:rPr lang="en-US" sz="1600" u="none" cap="none" strike="noStrike"/>
                        <a:t>，指来到以色列人中间，表明摩西已经了解到自己的身世，并且认识了自己「父亲的神」（三6）。</a:t>
                      </a:r>
                      <a:endParaRPr sz="1600" u="none" cap="none" strike="noStrike"/>
                    </a:p>
                    <a:p>
                      <a:pPr indent="0" lvl="0" marL="0" marR="0" rtl="0" algn="l">
                        <a:spcBef>
                          <a:spcPts val="0"/>
                        </a:spcBef>
                        <a:spcAft>
                          <a:spcPts val="0"/>
                        </a:spcAft>
                        <a:buClr>
                          <a:schemeClr val="dk1"/>
                        </a:buClr>
                        <a:buSzPts val="1600"/>
                        <a:buFont typeface="Arial"/>
                        <a:buNone/>
                      </a:pPr>
                      <a:r>
                        <a:rPr lang="en-US" sz="1600" u="none" cap="none" strike="noStrike"/>
                        <a:t>*** </a:t>
                      </a:r>
                      <a:r>
                        <a:rPr lang="en-US" sz="1600" u="none" cap="none" strike="noStrike">
                          <a:highlight>
                            <a:srgbClr val="FFFF00"/>
                          </a:highlight>
                        </a:rPr>
                        <a:t>摩西看到希伯来人被埃及人压迫</a:t>
                      </a:r>
                      <a:r>
                        <a:rPr lang="en-US" sz="1600" u="none" cap="none" strike="noStrike"/>
                        <a:t>，心中就起了拯救弟兄的雄心大志。</a:t>
                      </a:r>
                      <a:endParaRPr sz="1600" u="none" cap="none" strike="noStrike"/>
                    </a:p>
                    <a:p>
                      <a:pPr indent="0" lvl="0" marL="0" marR="0" rtl="0" algn="l">
                        <a:spcBef>
                          <a:spcPts val="0"/>
                        </a:spcBef>
                        <a:spcAft>
                          <a:spcPts val="0"/>
                        </a:spcAft>
                        <a:buClr>
                          <a:schemeClr val="dk1"/>
                        </a:buClr>
                        <a:buSzPts val="1600"/>
                        <a:buFont typeface="Arial"/>
                        <a:buNone/>
                      </a:pPr>
                      <a:r>
                        <a:t/>
                      </a:r>
                      <a:endParaRPr sz="1600" u="none" cap="none" strike="noStrike"/>
                    </a:p>
                    <a:p>
                      <a:pPr indent="0" lvl="0" marL="0" marR="0" rtl="0" algn="l">
                        <a:spcBef>
                          <a:spcPts val="0"/>
                        </a:spcBef>
                        <a:spcAft>
                          <a:spcPts val="0"/>
                        </a:spcAft>
                        <a:buClr>
                          <a:schemeClr val="dk1"/>
                        </a:buClr>
                        <a:buSzPts val="1600"/>
                        <a:buFont typeface="Arial"/>
                        <a:buNone/>
                      </a:pPr>
                      <a:r>
                        <a:t/>
                      </a:r>
                      <a:endParaRPr sz="1600" u="none" cap="none" strike="noStrike"/>
                    </a:p>
                    <a:p>
                      <a:pPr indent="0" lvl="0" marL="0" marR="0" rtl="0" algn="l">
                        <a:spcBef>
                          <a:spcPts val="0"/>
                        </a:spcBef>
                        <a:spcAft>
                          <a:spcPts val="0"/>
                        </a:spcAft>
                        <a:buClr>
                          <a:schemeClr val="dk1"/>
                        </a:buClr>
                        <a:buSzPts val="1600"/>
                        <a:buFont typeface="Arial"/>
                        <a:buNone/>
                      </a:pPr>
                      <a:r>
                        <a:t/>
                      </a:r>
                      <a:endParaRPr sz="1600" u="none" cap="none" strike="noStrike">
                        <a:highlight>
                          <a:srgbClr val="FFFF00"/>
                        </a:highlight>
                      </a:endParaRPr>
                    </a:p>
                    <a:p>
                      <a:pPr indent="0" lvl="0" marL="0" marR="0" rtl="0" algn="l">
                        <a:spcBef>
                          <a:spcPts val="0"/>
                        </a:spcBef>
                        <a:spcAft>
                          <a:spcPts val="0"/>
                        </a:spcAft>
                        <a:buClr>
                          <a:schemeClr val="dk1"/>
                        </a:buClr>
                        <a:buSzPts val="1600"/>
                        <a:buFont typeface="Arial"/>
                        <a:buNone/>
                      </a:pPr>
                      <a:r>
                        <a:rPr lang="en-US" sz="1600" u="none" cap="none" strike="noStrike">
                          <a:highlight>
                            <a:srgbClr val="FFFF00"/>
                          </a:highlight>
                        </a:rPr>
                        <a:t>希伯来人不但没有感谢这位有能力、有地位的王子为他们出头</a:t>
                      </a:r>
                      <a:r>
                        <a:rPr lang="en-US" sz="1600" u="none" cap="none" strike="noStrike"/>
                        <a:t>，反而完全不领情。</a:t>
                      </a:r>
                      <a:endParaRPr sz="1600" u="none" cap="none" strike="noStrike"/>
                    </a:p>
                    <a:p>
                      <a:pPr indent="0" lvl="0" marL="0" marR="0" rtl="0" algn="l">
                        <a:spcBef>
                          <a:spcPts val="0"/>
                        </a:spcBef>
                        <a:spcAft>
                          <a:spcPts val="0"/>
                        </a:spcAft>
                        <a:buClr>
                          <a:schemeClr val="dk1"/>
                        </a:buClr>
                        <a:buSzPts val="1600"/>
                        <a:buFont typeface="Arial"/>
                        <a:buNone/>
                      </a:pPr>
                      <a:r>
                        <a:t/>
                      </a:r>
                      <a:endParaRPr sz="1600" u="none" cap="none" strike="noStrike"/>
                    </a:p>
                    <a:p>
                      <a:pPr indent="0" lvl="0" marL="0" marR="0" rtl="0" algn="l">
                        <a:spcBef>
                          <a:spcPts val="0"/>
                        </a:spcBef>
                        <a:spcAft>
                          <a:spcPts val="0"/>
                        </a:spcAft>
                        <a:buClr>
                          <a:schemeClr val="dk1"/>
                        </a:buClr>
                        <a:buSzPts val="1600"/>
                        <a:buFont typeface="Arial"/>
                        <a:buNone/>
                      </a:pPr>
                      <a:r>
                        <a:t/>
                      </a:r>
                      <a:endParaRPr sz="1600" u="none" cap="none" strike="noStrike">
                        <a:highlight>
                          <a:srgbClr val="FFFF00"/>
                        </a:highlight>
                      </a:endParaRPr>
                    </a:p>
                    <a:p>
                      <a:pPr indent="0" lvl="0" marL="0" marR="0" rtl="0" algn="l">
                        <a:spcBef>
                          <a:spcPts val="0"/>
                        </a:spcBef>
                        <a:spcAft>
                          <a:spcPts val="0"/>
                        </a:spcAft>
                        <a:buClr>
                          <a:schemeClr val="dk1"/>
                        </a:buClr>
                        <a:buSzPts val="1600"/>
                        <a:buFont typeface="Arial"/>
                        <a:buNone/>
                      </a:pPr>
                      <a:r>
                        <a:rPr lang="en-US" sz="1600" u="none" cap="none" strike="noStrike">
                          <a:highlight>
                            <a:srgbClr val="FFFF00"/>
                          </a:highlight>
                        </a:rPr>
                        <a:t>「米甸地」</a:t>
                      </a:r>
                      <a:r>
                        <a:rPr lang="en-US" sz="1600" u="none" cap="none" strike="noStrike"/>
                        <a:t>位于埃及东方的旷野，摩西从埃及逃往米甸，是被迫放弃过去的四十年。</a:t>
                      </a:r>
                      <a:endParaRPr sz="1600" u="none" cap="none" strike="noStrike"/>
                    </a:p>
                  </a:txBody>
                  <a:tcPr marT="45725" marB="45725" marR="91450" marL="91450"/>
                </a:tc>
              </a:tr>
              <a:tr h="815975">
                <a:tc>
                  <a:txBody>
                    <a:bodyPr/>
                    <a:lstStyle/>
                    <a:p>
                      <a:pPr indent="-434975" lvl="0" marL="434975" marR="0" rtl="0" algn="l">
                        <a:spcBef>
                          <a:spcPts val="0"/>
                        </a:spcBef>
                        <a:spcAft>
                          <a:spcPts val="0"/>
                        </a:spcAft>
                        <a:buClr>
                          <a:schemeClr val="dk1"/>
                        </a:buClr>
                        <a:buSzPts val="2400"/>
                        <a:buFont typeface="Arial"/>
                        <a:buNone/>
                      </a:pPr>
                      <a:r>
                        <a:rPr lang="en-US" sz="2400" u="none" cap="none" strike="noStrike"/>
                        <a:t>12他左右觀看，見沒有人，就把埃及人打死了，藏在沙土裏。</a:t>
                      </a:r>
                      <a:endParaRPr sz="2400" u="none" cap="none" strike="noStrike"/>
                    </a:p>
                  </a:txBody>
                  <a:tcPr marT="45725" marB="45725" marR="91450" marL="91450"/>
                </a:tc>
                <a:tc vMerge="1"/>
              </a:tr>
              <a:tr h="822950">
                <a:tc>
                  <a:txBody>
                    <a:bodyPr/>
                    <a:lstStyle/>
                    <a:p>
                      <a:pPr indent="-424815" lvl="0" marL="424815" marR="0" rtl="0" algn="l">
                        <a:spcBef>
                          <a:spcPts val="0"/>
                        </a:spcBef>
                        <a:spcAft>
                          <a:spcPts val="0"/>
                        </a:spcAft>
                        <a:buClr>
                          <a:schemeClr val="dk1"/>
                        </a:buClr>
                        <a:buSzPts val="2400"/>
                        <a:buFont typeface="Arial"/>
                        <a:buNone/>
                      </a:pPr>
                      <a:r>
                        <a:rPr lang="en-US" sz="2400" u="none" cap="none" strike="noStrike"/>
                        <a:t>13第二天他出去，看哪，有兩個希伯來人在打架，他就對那兇惡的人說：「你為甚麼打你同族的人呢？」</a:t>
                      </a:r>
                      <a:endParaRPr sz="2400" u="none" cap="none" strike="noStrike"/>
                    </a:p>
                  </a:txBody>
                  <a:tcPr marT="45725" marB="45725" marR="91450" marL="91450"/>
                </a:tc>
                <a:tc vMerge="1"/>
              </a:tr>
              <a:tr h="1188725">
                <a:tc>
                  <a:txBody>
                    <a:bodyPr/>
                    <a:lstStyle/>
                    <a:p>
                      <a:pPr indent="-445135" lvl="0" marL="445135" marR="0" rtl="0" algn="l">
                        <a:spcBef>
                          <a:spcPts val="0"/>
                        </a:spcBef>
                        <a:spcAft>
                          <a:spcPts val="0"/>
                        </a:spcAft>
                        <a:buClr>
                          <a:schemeClr val="dk1"/>
                        </a:buClr>
                        <a:buSzPts val="2400"/>
                        <a:buFont typeface="Arial"/>
                        <a:buNone/>
                      </a:pPr>
                      <a:r>
                        <a:rPr lang="en-US" sz="2400" u="none" cap="none" strike="noStrike"/>
                        <a:t>14那人說：</a:t>
                      </a:r>
                      <a:r>
                        <a:rPr lang="en-US" sz="2400" u="none" cap="none" strike="noStrike">
                          <a:highlight>
                            <a:srgbClr val="FFFF00"/>
                          </a:highlight>
                        </a:rPr>
                        <a:t>「誰立你作我們的領袖和審判官呢？</a:t>
                      </a:r>
                      <a:r>
                        <a:rPr lang="en-US" sz="2400" u="none" cap="none" strike="noStrike"/>
                        <a:t>難道你要殺我，像殺那埃及人一樣嗎？」摩西就懼怕，說：「這事一定是讓人知道了。」</a:t>
                      </a:r>
                      <a:endParaRPr sz="2400" u="none" cap="none" strike="noStrike"/>
                    </a:p>
                  </a:txBody>
                  <a:tcPr marT="45725" marB="45725" marR="91450" marL="91450"/>
                </a:tc>
                <a:tc vMerge="1"/>
              </a:tr>
              <a:tr h="1162050">
                <a:tc>
                  <a:txBody>
                    <a:bodyPr/>
                    <a:lstStyle/>
                    <a:p>
                      <a:pPr indent="-455294" lvl="0" marL="455294" marR="0" rtl="0" algn="l">
                        <a:spcBef>
                          <a:spcPts val="0"/>
                        </a:spcBef>
                        <a:spcAft>
                          <a:spcPts val="0"/>
                        </a:spcAft>
                        <a:buClr>
                          <a:schemeClr val="dk1"/>
                        </a:buClr>
                        <a:buSzPts val="2400"/>
                        <a:buFont typeface="Arial"/>
                        <a:buNone/>
                      </a:pPr>
                      <a:r>
                        <a:rPr lang="en-US" sz="2400" u="none" cap="none" strike="noStrike"/>
                        <a:t>15法老聽見這事，就設法要殺摩西。於是摩西逃走，躲避法老，到了</a:t>
                      </a:r>
                      <a:r>
                        <a:rPr lang="en-US" sz="2400" u="none" cap="none" strike="noStrike">
                          <a:highlight>
                            <a:srgbClr val="FFFF00"/>
                          </a:highlight>
                        </a:rPr>
                        <a:t>米甸地</a:t>
                      </a:r>
                      <a:r>
                        <a:rPr lang="en-US" sz="2400" u="none" cap="none" strike="noStrike"/>
                        <a:t>，坐在井旁。</a:t>
                      </a:r>
                      <a:endParaRPr sz="2400" u="none" cap="none" strike="noStrike"/>
                    </a:p>
                  </a:txBody>
                  <a:tcPr marT="45725" marB="45725" marR="91450" marL="91450"/>
                </a:tc>
                <a:tc vMerge="1"/>
              </a:tr>
            </a:tbl>
          </a:graphicData>
        </a:graphic>
      </p:graphicFrame>
      <p:sp>
        <p:nvSpPr>
          <p:cNvPr id="113" name="Google Shape;113;p3"/>
          <p:cNvSpPr txBox="1"/>
          <p:nvPr/>
        </p:nvSpPr>
        <p:spPr>
          <a:xfrm>
            <a:off x="8907780" y="170180"/>
            <a:ext cx="3042285"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0070C0"/>
                </a:solidFill>
                <a:latin typeface="Arial"/>
                <a:ea typeface="Arial"/>
                <a:cs typeface="Arial"/>
                <a:sym typeface="Arial"/>
              </a:rPr>
              <a:t>字義解説摘自：ttps://cmcbiblereading.com/2015/03/02/出埃及记第2章逐节注解、祷读/</a:t>
            </a:r>
            <a:endParaRPr b="1" sz="1200">
              <a:solidFill>
                <a:srgbClr val="0070C0"/>
              </a:solidFill>
              <a:latin typeface="Arial"/>
              <a:ea typeface="Arial"/>
              <a:cs typeface="Arial"/>
              <a:sym typeface="Arial"/>
            </a:endParaRPr>
          </a:p>
        </p:txBody>
      </p:sp>
      <p:sp>
        <p:nvSpPr>
          <p:cNvPr id="114" name="Google Shape;114;p3"/>
          <p:cNvSpPr txBox="1"/>
          <p:nvPr/>
        </p:nvSpPr>
        <p:spPr>
          <a:xfrm>
            <a:off x="521970" y="170180"/>
            <a:ext cx="4557395" cy="5784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FF"/>
              </a:buClr>
              <a:buSzPts val="2400"/>
              <a:buFont typeface="Arial"/>
              <a:buNone/>
            </a:pPr>
            <a:r>
              <a:rPr b="1" i="0" lang="en-US" sz="2400">
                <a:solidFill>
                  <a:srgbClr val="0000FF"/>
                </a:solidFill>
                <a:latin typeface="Arial"/>
                <a:ea typeface="Arial"/>
                <a:cs typeface="Arial"/>
                <a:sym typeface="Arial"/>
              </a:rPr>
              <a:t>I-1. 讀經: 與兒女輪流讀(中或英)</a:t>
            </a:r>
            <a:endParaRPr b="1" i="0" sz="2400">
              <a:solidFill>
                <a:srgbClr val="0000FF"/>
              </a:solidFill>
              <a:latin typeface="Arial"/>
              <a:ea typeface="Arial"/>
              <a:cs typeface="Arial"/>
              <a:sym typeface="Arial"/>
            </a:endParaRPr>
          </a:p>
        </p:txBody>
      </p:sp>
      <p:pic>
        <p:nvPicPr>
          <p:cNvPr id="115" name="Google Shape;115;p3"/>
          <p:cNvPicPr preferRelativeResize="0"/>
          <p:nvPr/>
        </p:nvPicPr>
        <p:blipFill>
          <a:blip r:embed="rId3">
            <a:alphaModFix/>
          </a:blip>
          <a:stretch>
            <a:fillRect/>
          </a:stretch>
        </p:blipFill>
        <p:spPr>
          <a:xfrm>
            <a:off x="5178000" y="243313"/>
            <a:ext cx="3631150" cy="43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1746250" y="190500"/>
            <a:ext cx="6410960" cy="92202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B0F0"/>
              </a:buClr>
              <a:buSzPts val="2400"/>
              <a:buFont typeface="Arial"/>
              <a:buNone/>
            </a:pPr>
            <a:r>
              <a:rPr b="1" lang="en-US" sz="2400">
                <a:solidFill>
                  <a:srgbClr val="00B0F0"/>
                </a:solidFill>
              </a:rPr>
              <a:t>I-2.  Guidelines For Brief Interaction</a:t>
            </a:r>
            <a:br>
              <a:rPr b="1" lang="en-US" sz="2400">
                <a:solidFill>
                  <a:srgbClr val="00B0F0"/>
                </a:solidFill>
              </a:rPr>
            </a:br>
            <a:r>
              <a:rPr b="1" lang="en-US" sz="2400">
                <a:solidFill>
                  <a:srgbClr val="00B0F0"/>
                </a:solidFill>
              </a:rPr>
              <a:t>    (簡易互動原則）</a:t>
            </a:r>
            <a:endParaRPr b="1" sz="2400">
              <a:solidFill>
                <a:srgbClr val="00B0F0"/>
              </a:solidFill>
            </a:endParaRPr>
          </a:p>
        </p:txBody>
      </p:sp>
      <p:sp>
        <p:nvSpPr>
          <p:cNvPr id="122" name="Google Shape;122;p4"/>
          <p:cNvSpPr txBox="1"/>
          <p:nvPr>
            <p:ph idx="1" type="body"/>
          </p:nvPr>
        </p:nvSpPr>
        <p:spPr>
          <a:xfrm>
            <a:off x="1977390" y="1489075"/>
            <a:ext cx="7515860" cy="4365625"/>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2200"/>
              <a:buFont typeface="Arial"/>
              <a:buNone/>
            </a:pPr>
            <a:r>
              <a:rPr lang="en-US" sz="2200"/>
              <a:t>Please do the following after read through the passage </a:t>
            </a:r>
            <a:endParaRPr sz="2200"/>
          </a:p>
          <a:p>
            <a:pPr indent="0" lvl="0" marL="0" rtl="0" algn="l">
              <a:spcBef>
                <a:spcPts val="360"/>
              </a:spcBef>
              <a:spcAft>
                <a:spcPts val="0"/>
              </a:spcAft>
              <a:buClr>
                <a:schemeClr val="dk1"/>
              </a:buClr>
              <a:buSzPts val="2200"/>
              <a:buFont typeface="Arial"/>
              <a:buNone/>
            </a:pPr>
            <a:r>
              <a:rPr lang="en-US" sz="2200"/>
              <a:t>(閲讀完經文后，請如此行)：</a:t>
            </a:r>
            <a:endParaRPr sz="2200"/>
          </a:p>
          <a:p>
            <a:pPr indent="0" lvl="0" marL="0" rtl="0" algn="l">
              <a:spcBef>
                <a:spcPts val="360"/>
              </a:spcBef>
              <a:spcAft>
                <a:spcPts val="0"/>
              </a:spcAft>
              <a:buClr>
                <a:schemeClr val="dk1"/>
              </a:buClr>
              <a:buSzPts val="2200"/>
              <a:buFont typeface="Arial"/>
              <a:buNone/>
            </a:pPr>
            <a:r>
              <a:rPr lang="en-US" sz="2200"/>
              <a:t>1. Briefly Clarify Unclear Points </a:t>
            </a:r>
            <a:endParaRPr sz="2200"/>
          </a:p>
          <a:p>
            <a:pPr indent="-471169" lvl="0" marL="471169" rtl="0" algn="l">
              <a:spcBef>
                <a:spcPts val="360"/>
              </a:spcBef>
              <a:spcAft>
                <a:spcPts val="0"/>
              </a:spcAft>
              <a:buClr>
                <a:schemeClr val="dk1"/>
              </a:buClr>
              <a:buSzPts val="2200"/>
              <a:buFont typeface="Arial"/>
              <a:buNone/>
            </a:pPr>
            <a:r>
              <a:rPr lang="en-US" sz="2200"/>
              <a:t>   簡單解釋不明字詞</a:t>
            </a:r>
            <a:endParaRPr sz="2200"/>
          </a:p>
          <a:p>
            <a:pPr indent="-471169" lvl="0" marL="471169" rtl="0" algn="l">
              <a:spcBef>
                <a:spcPts val="360"/>
              </a:spcBef>
              <a:spcAft>
                <a:spcPts val="0"/>
              </a:spcAft>
              <a:buClr>
                <a:schemeClr val="dk1"/>
              </a:buClr>
              <a:buSzPts val="2200"/>
              <a:buFont typeface="Arial"/>
              <a:buNone/>
            </a:pPr>
            <a:r>
              <a:rPr lang="en-US" sz="2200"/>
              <a:t>2.Encourage Children Use Their Own Words To Tell The Story, the Scenario.</a:t>
            </a:r>
            <a:endParaRPr sz="2200"/>
          </a:p>
          <a:p>
            <a:pPr indent="-471169" lvl="0" marL="471169" rtl="0" algn="l">
              <a:spcBef>
                <a:spcPts val="360"/>
              </a:spcBef>
              <a:spcAft>
                <a:spcPts val="0"/>
              </a:spcAft>
              <a:buClr>
                <a:schemeClr val="dk1"/>
              </a:buClr>
              <a:buSzPts val="2200"/>
              <a:buFont typeface="Arial"/>
              <a:buNone/>
            </a:pPr>
            <a:r>
              <a:rPr lang="en-US" sz="2200"/>
              <a:t>    鼓勵兒女用自己的語言描述故事情境。</a:t>
            </a:r>
            <a:endParaRPr sz="2200"/>
          </a:p>
          <a:p>
            <a:pPr indent="-471169" lvl="0" marL="471169" rtl="0" algn="l">
              <a:spcBef>
                <a:spcPts val="360"/>
              </a:spcBef>
              <a:spcAft>
                <a:spcPts val="0"/>
              </a:spcAft>
              <a:buClr>
                <a:schemeClr val="dk1"/>
              </a:buClr>
              <a:buSzPts val="2200"/>
              <a:buFont typeface="Arial"/>
              <a:buNone/>
            </a:pPr>
            <a:r>
              <a:rPr lang="en-US" sz="2200"/>
              <a:t>3. Or To Ask Whatever Questions Come To Their Mind.     或請兒女提出心中的疑問困擾; </a:t>
            </a:r>
            <a:endParaRPr sz="2200"/>
          </a:p>
          <a:p>
            <a:pPr indent="-471169" lvl="0" marL="471169" rtl="0" algn="l">
              <a:spcBef>
                <a:spcPts val="360"/>
              </a:spcBef>
              <a:spcAft>
                <a:spcPts val="0"/>
              </a:spcAft>
              <a:buClr>
                <a:schemeClr val="dk1"/>
              </a:buClr>
              <a:buSzPts val="2200"/>
              <a:buFont typeface="Arial"/>
              <a:buNone/>
            </a:pPr>
            <a:r>
              <a:rPr lang="en-US" sz="2200"/>
              <a:t>4. Give a brief answer &amp; follow up later.   </a:t>
            </a:r>
            <a:endParaRPr sz="2200"/>
          </a:p>
          <a:p>
            <a:pPr indent="-471169" lvl="0" marL="471169" rtl="0" algn="l">
              <a:spcBef>
                <a:spcPts val="360"/>
              </a:spcBef>
              <a:spcAft>
                <a:spcPts val="0"/>
              </a:spcAft>
              <a:buClr>
                <a:schemeClr val="dk1"/>
              </a:buClr>
              <a:buSzPts val="2200"/>
              <a:buFont typeface="Arial"/>
              <a:buNone/>
            </a:pPr>
            <a:r>
              <a:rPr lang="en-US" sz="2200"/>
              <a:t>    簡要回答，隨後再跟進。</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609600" y="190500"/>
            <a:ext cx="10972800" cy="1273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3200">
                <a:solidFill>
                  <a:srgbClr val="0070C0"/>
                </a:solidFill>
              </a:rPr>
              <a:t>II. Film Watching Together–No. 1. – The Story of Moses  </a:t>
            </a:r>
            <a:br>
              <a:rPr b="1" lang="en-US" sz="3200">
                <a:solidFill>
                  <a:srgbClr val="0070C0"/>
                </a:solidFill>
              </a:rPr>
            </a:br>
            <a:r>
              <a:rPr b="1" lang="en-US" sz="3200">
                <a:solidFill>
                  <a:srgbClr val="0070C0"/>
                </a:solidFill>
              </a:rPr>
              <a:t>    親子同賞影帶--01– 摩西的故事</a:t>
            </a:r>
            <a:endParaRPr b="1" sz="3200">
              <a:solidFill>
                <a:srgbClr val="0070C0"/>
              </a:solidFill>
            </a:endParaRPr>
          </a:p>
        </p:txBody>
      </p:sp>
      <p:sp>
        <p:nvSpPr>
          <p:cNvPr id="128" name="Google Shape;128;p5"/>
          <p:cNvSpPr txBox="1"/>
          <p:nvPr>
            <p:ph idx="1" type="body"/>
          </p:nvPr>
        </p:nvSpPr>
        <p:spPr>
          <a:xfrm>
            <a:off x="609600" y="4542155"/>
            <a:ext cx="4265930" cy="205930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highlight>
                  <a:srgbClr val="FFFF00"/>
                </a:highlight>
              </a:rPr>
              <a:t>https://www.youtube.com/watch?v=HyIAUpdHCO4</a:t>
            </a:r>
            <a:endParaRPr sz="2000">
              <a:highlight>
                <a:srgbClr val="FFFF00"/>
              </a:highlight>
            </a:endParaRPr>
          </a:p>
          <a:p>
            <a:pPr indent="-342900" lvl="0" marL="342900" rtl="0" algn="l">
              <a:spcBef>
                <a:spcPts val="400"/>
              </a:spcBef>
              <a:spcAft>
                <a:spcPts val="0"/>
              </a:spcAft>
              <a:buClr>
                <a:schemeClr val="dk1"/>
              </a:buClr>
              <a:buSzPts val="2000"/>
              <a:buFont typeface="Arial"/>
              <a:buChar char="•"/>
            </a:pPr>
            <a:r>
              <a:rPr lang="en-US" sz="2000"/>
              <a:t>[兒童聖經故事] 摩西出生並長大 </a:t>
            </a:r>
            <a:r>
              <a:rPr lang="en-US" sz="2000">
                <a:highlight>
                  <a:srgbClr val="FFFF00"/>
                </a:highlight>
              </a:rPr>
              <a:t>(國語) </a:t>
            </a:r>
            <a:r>
              <a:rPr lang="en-US" sz="2000"/>
              <a:t>兒童聖經故事</a:t>
            </a:r>
            <a:endParaRPr sz="2000"/>
          </a:p>
          <a:p>
            <a:pPr indent="-342900" lvl="0" marL="342900" rtl="0" algn="l">
              <a:spcBef>
                <a:spcPts val="400"/>
              </a:spcBef>
              <a:spcAft>
                <a:spcPts val="0"/>
              </a:spcAft>
              <a:buClr>
                <a:schemeClr val="dk1"/>
              </a:buClr>
              <a:buSzPts val="2000"/>
              <a:buFont typeface="Arial"/>
              <a:buChar char="•"/>
            </a:pPr>
            <a:r>
              <a:rPr lang="en-US" sz="2000"/>
              <a:t>Jun 21, 2022</a:t>
            </a:r>
            <a:endParaRPr sz="2000"/>
          </a:p>
          <a:p>
            <a:pPr indent="-342900" lvl="0" marL="342900" rtl="0" algn="l">
              <a:spcBef>
                <a:spcPts val="400"/>
              </a:spcBef>
              <a:spcAft>
                <a:spcPts val="0"/>
              </a:spcAft>
              <a:buClr>
                <a:schemeClr val="dk1"/>
              </a:buClr>
              <a:buSzPts val="2000"/>
              <a:buFont typeface="Arial"/>
              <a:buChar char="•"/>
            </a:pPr>
            <a:r>
              <a:rPr lang="en-US" sz="2000"/>
              <a:t>Time:</a:t>
            </a:r>
            <a:endParaRPr sz="2000"/>
          </a:p>
        </p:txBody>
      </p:sp>
      <p:sp>
        <p:nvSpPr>
          <p:cNvPr id="129" name="Google Shape;129;p5"/>
          <p:cNvSpPr txBox="1"/>
          <p:nvPr>
            <p:ph idx="2" type="body"/>
          </p:nvPr>
        </p:nvSpPr>
        <p:spPr>
          <a:xfrm>
            <a:off x="6026785" y="4424680"/>
            <a:ext cx="5555615" cy="21767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highlight>
                  <a:srgbClr val="FFFF00"/>
                </a:highlight>
              </a:rPr>
              <a:t>https://www.youtube.com/watch?v=jAlnud_eNg4&amp;t=60s</a:t>
            </a:r>
            <a:endParaRPr sz="2000">
              <a:highlight>
                <a:srgbClr val="FFFF00"/>
              </a:highlight>
            </a:endParaRPr>
          </a:p>
          <a:p>
            <a:pPr indent="-342900" lvl="0" marL="342900" rtl="0" algn="l">
              <a:spcBef>
                <a:spcPts val="400"/>
              </a:spcBef>
              <a:spcAft>
                <a:spcPts val="0"/>
              </a:spcAft>
              <a:buClr>
                <a:schemeClr val="dk1"/>
              </a:buClr>
              <a:buSzPts val="2000"/>
              <a:buFont typeface="Arial"/>
              <a:buChar char="•"/>
            </a:pPr>
            <a:r>
              <a:rPr lang="en-US" sz="2000"/>
              <a:t>A baby in a basket, Moses 👶🏻🧺 | Animated Bible Stories | My First Bible | 20</a:t>
            </a:r>
            <a:endParaRPr sz="2000"/>
          </a:p>
          <a:p>
            <a:pPr indent="-342900" lvl="0" marL="342900" rtl="0" algn="l">
              <a:spcBef>
                <a:spcPts val="400"/>
              </a:spcBef>
              <a:spcAft>
                <a:spcPts val="0"/>
              </a:spcAft>
              <a:buClr>
                <a:schemeClr val="dk1"/>
              </a:buClr>
              <a:buSzPts val="2000"/>
              <a:buFont typeface="Arial"/>
              <a:buChar char="•"/>
            </a:pPr>
            <a:r>
              <a:rPr lang="en-US" sz="2000"/>
              <a:t>Time: </a:t>
            </a:r>
            <a:r>
              <a:rPr lang="en-US" sz="2000">
                <a:highlight>
                  <a:srgbClr val="FFFF00"/>
                </a:highlight>
              </a:rPr>
              <a:t>8 minuets</a:t>
            </a:r>
            <a:endParaRPr sz="2000"/>
          </a:p>
          <a:p>
            <a:pPr indent="-342900" lvl="0" marL="342900" rtl="0" algn="l">
              <a:spcBef>
                <a:spcPts val="400"/>
              </a:spcBef>
              <a:spcAft>
                <a:spcPts val="0"/>
              </a:spcAft>
              <a:buClr>
                <a:schemeClr val="dk1"/>
              </a:buClr>
              <a:buSzPts val="2000"/>
              <a:buFont typeface="Arial"/>
              <a:buChar char="•"/>
            </a:pPr>
            <a:r>
              <a:rPr lang="en-US" sz="2000"/>
              <a:t>My First Bible</a:t>
            </a:r>
            <a:endParaRPr sz="2000"/>
          </a:p>
          <a:p>
            <a:pPr indent="-215900" lvl="0" marL="342900" rtl="0" algn="l">
              <a:spcBef>
                <a:spcPts val="400"/>
              </a:spcBef>
              <a:spcAft>
                <a:spcPts val="0"/>
              </a:spcAft>
              <a:buClr>
                <a:schemeClr val="dk1"/>
              </a:buClr>
              <a:buSzPts val="2000"/>
              <a:buFont typeface="Arial"/>
              <a:buNone/>
            </a:pPr>
            <a:r>
              <a:t/>
            </a:r>
            <a:endParaRPr sz="2000"/>
          </a:p>
        </p:txBody>
      </p:sp>
      <p:sp>
        <p:nvSpPr>
          <p:cNvPr id="130" name="Google Shape;130;p5"/>
          <p:cNvSpPr txBox="1"/>
          <p:nvPr/>
        </p:nvSpPr>
        <p:spPr>
          <a:xfrm>
            <a:off x="1513205" y="1463675"/>
            <a:ext cx="7696835"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highlight>
                  <a:srgbClr val="FFFF00"/>
                </a:highlight>
                <a:latin typeface="Arial"/>
                <a:ea typeface="Arial"/>
                <a:cs typeface="Arial"/>
                <a:sym typeface="Arial"/>
              </a:rPr>
              <a:t>Watch either one or both of the following film together</a:t>
            </a:r>
            <a:endParaRPr sz="2400">
              <a:solidFill>
                <a:schemeClr val="dk1"/>
              </a:solidFill>
              <a:highlight>
                <a:srgbClr val="FFFF00"/>
              </a:highlight>
              <a:latin typeface="Arial"/>
              <a:ea typeface="Arial"/>
              <a:cs typeface="Arial"/>
              <a:sym typeface="Arial"/>
            </a:endParaRPr>
          </a:p>
        </p:txBody>
      </p:sp>
      <p:pic>
        <p:nvPicPr>
          <p:cNvPr descr="Original picture can be found in &#10;https://www.freebibleimages.org/illustrations/sb-baby-moses/&#10;Contributed by Sue Bentley&#10;Under Creative Commons Attribution-ShareAlike 3.0 Unported License.&#10;&#10;摩西出生並長大。&#10;&#10;約瑟和他的兄弟去世後，以色列人生養眾多，並且繁茂，極其強盛。一位新的國王開始統治埃及，他害怕以色列人，怕日後若遇什麼爭戰的事，就連合埃及的仇敵攻擊埃及。所以他迫以色列人成為奴隸，並要他們建造兩座貯貨城。&#10;&#10;國王害怕以色列人，他命令殺死以色列人的男嬰，但有兩名敬畏上帝的希伯來助產士，名叫施弗拉和普阿，把男嬰藏起來以保護他們。&#10;&#10;有一個利未人，他和他的妻子生了一個男嬰。他們盡力隱藏他們的兒子，但最終不得不找另一種方法來保護他。&#10;&#10;於是，女人做了一個蒲草箱，並抹上石漆和石油，使其防水。然後她把嬰兒放在籃子裡，放在河邊的蘆荻中。&#10;&#10;男嬰的姊姊遠遠站著，想看看男嬰漂浮在河裡會發生什麼。法老的女兒來洗澡，見了孩子，就打發使女把孩子接過來。當男嬰開始哭泣時，法老的女兒就可憐男嬰，她知道這是一個希伯來嬰兒。&#10;&#10;這時，嬰兒的姐姐走過來，問法老的女兒是否需要奶媽照顧嬰兒，公主同意了。於是，他的姐姐帶著她的母親來照顧自己的兒子。&#10;&#10;嬰兒長大成人，在王宮裡作為法老女兒的兒子長大，並被教導埃及人的一切知識。公主給他起名叫摩西，因為她說“因我把他從水里拉出來”。&#10;&#10;摩西長大後走出宮殿，去見他的弟兄以色列人。他看到一個埃及人打了一個希伯來人的奴隸。&#10; &#10;摩西非常生氣，他左右觀看，見沒有人，就殺死了埃及人並將他埋在沙土裡。&#10;&#10;第二天，兩個希伯來人在打架，摩西試圖制止他們，但他們還是很生氣。 “難道你要殺我，像殺那埃及人嗎？”他們說。摩西便懼怕，因他意識到有人知道他殺了埃及人。&#10;&#10;法老聽見摩西的所作所為，就下令要將他處死，摩西卻逃到米甸的曠野。&#10;&#10;摩西來到沙漠中的一口井邊坐下。一些女孩過來給他們的羊群喝水，牧羊人試圖趕走她們，但摩西卻起來幫助她們，給她們的羊群喝水。&#10;&#10;當女孩的父親聽到摩西幫助她們，他邀請摩西到他的家中吃飯。女孩的父親和摩西一起生活，也把他的女兒西坡拉給摩西為妻。" id="131" name="Google Shape;131;p5" title="[兒童聖經故事] 摩西出生並長大 (國語)">
            <a:hlinkClick r:id="rId3"/>
          </p:cNvPr>
          <p:cNvPicPr preferRelativeResize="0"/>
          <p:nvPr/>
        </p:nvPicPr>
        <p:blipFill>
          <a:blip r:embed="rId4">
            <a:alphaModFix/>
          </a:blip>
          <a:stretch>
            <a:fillRect/>
          </a:stretch>
        </p:blipFill>
        <p:spPr>
          <a:xfrm>
            <a:off x="1398825" y="2203450"/>
            <a:ext cx="3048000" cy="2059300"/>
          </a:xfrm>
          <a:prstGeom prst="rect">
            <a:avLst/>
          </a:prstGeom>
          <a:noFill/>
          <a:ln>
            <a:noFill/>
          </a:ln>
        </p:spPr>
      </p:pic>
      <p:pic>
        <p:nvPicPr>
          <p:cNvPr descr="My First Bible presents the animated bible story &quot;A baby in a basket, Moses&quot;.&#10;During the time that the Israelites were in Egypt, the children of Israel had many children and multiplied. Then a new pharaoh arose who had all the newborn Israelite male babies killed, so that they would not multiply any more. There is a baby in danger and her family will do everything possible for the baby to survive. &#10;&#10;&#10;&#10;Exodus 1 and 2&#10;&#10;Subscribe, like, comment and activate the bell to be the first to see the videos. &#10;&#10;Follow us:&#10;Instagram: @my.firstbible&#10;https://www.instagram.com/my.firstbible/&#10;&#10;Facebook: miprimerabibliaa&#10;https://web.facebook.com/miprimerabibliaa&#10;&#10;@MiPrimeraBiblia &#10;@MinhaPrimeiraBiblia" id="132" name="Google Shape;132;p5" title="A baby in a basket, Moses 👶🏻🧺 | Animated Bible Stories | My First Bible | 20">
            <a:hlinkClick r:id="rId5"/>
          </p:cNvPr>
          <p:cNvPicPr preferRelativeResize="0"/>
          <p:nvPr/>
        </p:nvPicPr>
        <p:blipFill>
          <a:blip r:embed="rId6">
            <a:alphaModFix/>
          </a:blip>
          <a:stretch>
            <a:fillRect/>
          </a:stretch>
        </p:blipFill>
        <p:spPr>
          <a:xfrm>
            <a:off x="6959750" y="2399350"/>
            <a:ext cx="3048000" cy="1886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609600" y="266065"/>
            <a:ext cx="5868035" cy="5829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FFFF00"/>
                </a:solidFill>
                <a:highlight>
                  <a:srgbClr val="FFFF00"/>
                </a:highlight>
              </a:rPr>
              <a:t>III、HighPoints 信息亮點：</a:t>
            </a:r>
            <a:endParaRPr>
              <a:solidFill>
                <a:srgbClr val="FFFF00"/>
              </a:solidFill>
              <a:highlight>
                <a:srgbClr val="FFFF00"/>
              </a:highlight>
            </a:endParaRPr>
          </a:p>
        </p:txBody>
      </p:sp>
      <p:sp>
        <p:nvSpPr>
          <p:cNvPr id="138" name="Google Shape;138;p6"/>
          <p:cNvSpPr txBox="1"/>
          <p:nvPr>
            <p:ph idx="1" type="body"/>
          </p:nvPr>
        </p:nvSpPr>
        <p:spPr>
          <a:xfrm>
            <a:off x="609600" y="848995"/>
            <a:ext cx="10892155" cy="579945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Font typeface="Arial"/>
              <a:buNone/>
            </a:pPr>
            <a:r>
              <a:rPr lang="en-US" sz="2200"/>
              <a:t>           出了皇宮，見到骨肉之親被埃及人欺侮，摩西心生憐憫，選擇了:</a:t>
            </a:r>
            <a:endParaRPr sz="2200"/>
          </a:p>
          <a:p>
            <a:pPr indent="0" lvl="0" marL="0" rtl="0" algn="l">
              <a:spcBef>
                <a:spcPts val="440"/>
              </a:spcBef>
              <a:spcAft>
                <a:spcPts val="0"/>
              </a:spcAft>
              <a:buClr>
                <a:schemeClr val="dk1"/>
              </a:buClr>
              <a:buSzPts val="2200"/>
              <a:buFont typeface="Arial"/>
              <a:buNone/>
            </a:pPr>
            <a:r>
              <a:rPr lang="en-US" sz="2200"/>
              <a:t> a. 以暴力对付埃及人(12节), b. 以情理勸説希伯来人(13节)。 </a:t>
            </a:r>
            <a:endParaRPr sz="2200"/>
          </a:p>
          <a:p>
            <a:pPr indent="0" lvl="0" marL="0" rtl="0" algn="l">
              <a:spcBef>
                <a:spcPts val="440"/>
              </a:spcBef>
              <a:spcAft>
                <a:spcPts val="0"/>
              </a:spcAft>
              <a:buClr>
                <a:schemeClr val="dk1"/>
              </a:buClr>
              <a:buSzPts val="2200"/>
              <a:buFont typeface="Arial"/>
              <a:buNone/>
            </a:pPr>
            <a:r>
              <a:rPr lang="en-US" sz="2200"/>
              <a:t>          原以爲弟兄必明白他的愛與心意。不料，他們不但不領情，反怪責摩西想自立為領袖或審判官(14節）。當法老悉后，認定他是要叛變、定意殺他。摩西心生畏懼，逃到米甸去了(15節）。明顯地，摩西“</a:t>
            </a:r>
            <a:r>
              <a:rPr lang="en-US" sz="2200">
                <a:highlight>
                  <a:srgbClr val="FFFF00"/>
                </a:highlight>
              </a:rPr>
              <a:t>想用属地的方法来解决属灵的问题，想凭人的才能来替神做事。</a:t>
            </a:r>
            <a:r>
              <a:rPr lang="en-US" sz="2200"/>
              <a:t>” （參：</a:t>
            </a:r>
            <a:r>
              <a:rPr b="1" lang="en-US" sz="2200">
                <a:solidFill>
                  <a:srgbClr val="0070C0"/>
                </a:solidFill>
              </a:rPr>
              <a:t>出埃及记第2章逐节注解、祷读/）</a:t>
            </a:r>
            <a:endParaRPr b="1" sz="2200">
              <a:solidFill>
                <a:srgbClr val="0070C0"/>
              </a:solidFill>
            </a:endParaRPr>
          </a:p>
          <a:p>
            <a:pPr indent="0" lvl="0" marL="0" rtl="0" algn="ctr">
              <a:spcBef>
                <a:spcPts val="440"/>
              </a:spcBef>
              <a:spcAft>
                <a:spcPts val="0"/>
              </a:spcAft>
              <a:buClr>
                <a:schemeClr val="dk1"/>
              </a:buClr>
              <a:buSzPts val="2200"/>
              <a:buFont typeface="Arial"/>
              <a:buNone/>
            </a:pPr>
            <a:r>
              <a:rPr lang="en-US" sz="2200"/>
              <a:t>神允許這挫折的出現, 乃在幫助摩西体会:</a:t>
            </a:r>
            <a:endParaRPr sz="2200"/>
          </a:p>
          <a:p>
            <a:pPr indent="-342900" lvl="0" marL="342900" rtl="0" algn="ctr">
              <a:spcBef>
                <a:spcPts val="440"/>
              </a:spcBef>
              <a:spcAft>
                <a:spcPts val="0"/>
              </a:spcAft>
              <a:buClr>
                <a:schemeClr val="dk1"/>
              </a:buClr>
              <a:buSzPts val="2200"/>
              <a:buFont typeface="Arial"/>
              <a:buNone/>
            </a:pPr>
            <a:r>
              <a:rPr lang="en-US" sz="2200">
                <a:highlight>
                  <a:srgbClr val="FFFF00"/>
                </a:highlight>
              </a:rPr>
              <a:t>”属灵的争战光凭属地的才能和势力是不夠的；</a:t>
            </a:r>
            <a:endParaRPr sz="2200">
              <a:highlight>
                <a:srgbClr val="FFFF00"/>
              </a:highlight>
            </a:endParaRPr>
          </a:p>
          <a:p>
            <a:pPr indent="-342900" lvl="0" marL="342900" rtl="0" algn="ctr">
              <a:spcBef>
                <a:spcPts val="440"/>
              </a:spcBef>
              <a:spcAft>
                <a:spcPts val="0"/>
              </a:spcAft>
              <a:buClr>
                <a:schemeClr val="dk1"/>
              </a:buClr>
              <a:buSzPts val="2200"/>
              <a:buFont typeface="Arial"/>
              <a:buNone/>
            </a:pPr>
            <a:r>
              <a:rPr lang="en-US" sz="2200">
                <a:highlight>
                  <a:srgbClr val="FFFF00"/>
                </a:highlight>
              </a:rPr>
              <a:t>一切属灵的事情都应当根据神的原則：</a:t>
            </a:r>
            <a:endParaRPr sz="2200">
              <a:highlight>
                <a:srgbClr val="FFFF00"/>
              </a:highlight>
            </a:endParaRPr>
          </a:p>
          <a:p>
            <a:pPr indent="-378460" lvl="2" marL="1292860" rtl="0" algn="l">
              <a:spcBef>
                <a:spcPts val="400"/>
              </a:spcBef>
              <a:spcAft>
                <a:spcPts val="0"/>
              </a:spcAft>
              <a:buClr>
                <a:srgbClr val="FF0000"/>
              </a:buClr>
              <a:buSzPts val="2000"/>
              <a:buFont typeface="Arial"/>
              <a:buNone/>
            </a:pPr>
            <a:r>
              <a:rPr lang="en-US" sz="2000">
                <a:solidFill>
                  <a:srgbClr val="FF0000"/>
                </a:solidFill>
              </a:rPr>
              <a:t>”1. 动机必须「本于祂」（罗十一36）--   </a:t>
            </a:r>
            <a:r>
              <a:rPr lang="en-US" sz="2000"/>
              <a:t>任何由人所发动的事，即使做成了，經常只是荣耀人、而不是荣耀神。</a:t>
            </a:r>
            <a:endParaRPr sz="2000"/>
          </a:p>
          <a:p>
            <a:pPr indent="-378460" lvl="2" marL="1292860" rtl="0" algn="l">
              <a:spcBef>
                <a:spcPts val="400"/>
              </a:spcBef>
              <a:spcAft>
                <a:spcPts val="0"/>
              </a:spcAft>
              <a:buClr>
                <a:srgbClr val="FF0000"/>
              </a:buClr>
              <a:buSzPts val="2000"/>
              <a:buFont typeface="Arial"/>
              <a:buNone/>
            </a:pPr>
            <a:r>
              <a:rPr lang="en-US" sz="2000">
                <a:solidFill>
                  <a:srgbClr val="FF0000"/>
                </a:solidFill>
              </a:rPr>
              <a:t>2.  方法必须「倚靠祂」（罗十一36）-- </a:t>
            </a:r>
            <a:r>
              <a:rPr lang="en-US" sz="2000"/>
              <a:t>任何人的方法，无论拳头(12节)、道理/情理(13节) 或政治手段(14节)，都是神所看不上的（罗七18）。</a:t>
            </a:r>
            <a:endParaRPr sz="2000"/>
          </a:p>
          <a:p>
            <a:pPr indent="-378460" lvl="2" marL="1292860" rtl="0" algn="l">
              <a:spcBef>
                <a:spcPts val="400"/>
              </a:spcBef>
              <a:spcAft>
                <a:spcPts val="0"/>
              </a:spcAft>
              <a:buClr>
                <a:srgbClr val="FF0000"/>
              </a:buClr>
              <a:buSzPts val="2000"/>
              <a:buFont typeface="Arial"/>
              <a:buNone/>
            </a:pPr>
            <a:r>
              <a:rPr lang="en-US" sz="2000">
                <a:solidFill>
                  <a:srgbClr val="FF0000"/>
                </a:solidFill>
              </a:rPr>
              <a:t>3.  目的必须「归于祂」（罗十一36）-- </a:t>
            </a:r>
            <a:r>
              <a:rPr lang="en-US" sz="2000"/>
              <a:t>希伯來人所想做的只是不受欺负地活在埃及，而神所要做的却是领自己的百姓离开埃及，归神「作祭司的国度，为圣洁的国民」（十九6）。”          </a:t>
            </a:r>
            <a:r>
              <a:rPr b="1" lang="en-US" sz="2000">
                <a:solidFill>
                  <a:srgbClr val="0070C0"/>
                </a:solidFill>
              </a:rPr>
              <a:t>（From： 出埃及记第2章逐节注解、祷读/）</a:t>
            </a:r>
            <a:r>
              <a:rPr lang="en-US" sz="2000"/>
              <a:t>   </a:t>
            </a:r>
            <a:r>
              <a:rPr lang="en-US" sz="1650"/>
              <a:t>                    </a:t>
            </a:r>
            <a:endParaRPr b="1" sz="1650">
              <a:solidFill>
                <a:srgbClr val="0070C0"/>
              </a:solidFill>
            </a:endParaRPr>
          </a:p>
          <a:p>
            <a:pPr indent="-342900" lvl="0" marL="342900" rtl="0" algn="l">
              <a:spcBef>
                <a:spcPts val="440"/>
              </a:spcBef>
              <a:spcAft>
                <a:spcPts val="0"/>
              </a:spcAft>
              <a:buClr>
                <a:schemeClr val="dk1"/>
              </a:buClr>
              <a:buSzPts val="2200"/>
              <a:buFont typeface="Arial"/>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p:nvPr/>
        </p:nvSpPr>
        <p:spPr>
          <a:xfrm>
            <a:off x="1287145" y="1628775"/>
            <a:ext cx="5628640" cy="3884930"/>
          </a:xfrm>
          <a:prstGeom prst="heart">
            <a:avLst/>
          </a:prstGeom>
          <a:solidFill>
            <a:schemeClr val="accent1">
              <a:alpha val="25882"/>
            </a:schemeClr>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7"/>
          <p:cNvSpPr/>
          <p:nvPr/>
        </p:nvSpPr>
        <p:spPr>
          <a:xfrm>
            <a:off x="7446010" y="4876165"/>
            <a:ext cx="981710" cy="647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8000"/>
              <a:buFont typeface="KaiTi"/>
              <a:buNone/>
            </a:pPr>
            <a:r>
              <a:rPr b="1" i="0" lang="en-US" sz="8000" u="none" cap="none" strike="noStrike">
                <a:solidFill>
                  <a:srgbClr val="FFFF00"/>
                </a:solidFill>
                <a:latin typeface="KaiTi"/>
                <a:ea typeface="KaiTi"/>
                <a:cs typeface="KaiTi"/>
                <a:sym typeface="KaiTi"/>
              </a:rPr>
              <a:t>智</a:t>
            </a:r>
            <a:endParaRPr b="0" i="0" sz="8000" u="none" cap="none" strike="noStrike">
              <a:solidFill>
                <a:schemeClr val="dk1"/>
              </a:solidFill>
              <a:latin typeface="Arial"/>
              <a:ea typeface="Arial"/>
              <a:cs typeface="Arial"/>
              <a:sym typeface="Arial"/>
            </a:endParaRPr>
          </a:p>
        </p:txBody>
      </p:sp>
      <p:sp>
        <p:nvSpPr>
          <p:cNvPr id="145" name="Google Shape;145;p7"/>
          <p:cNvSpPr/>
          <p:nvPr/>
        </p:nvSpPr>
        <p:spPr>
          <a:xfrm>
            <a:off x="9426575" y="5265420"/>
            <a:ext cx="842010" cy="8528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8000"/>
              <a:buFont typeface="KaiTi"/>
              <a:buNone/>
            </a:pPr>
            <a:r>
              <a:rPr b="1" i="0" lang="en-US" sz="8000" u="none" cap="none" strike="noStrike">
                <a:solidFill>
                  <a:srgbClr val="FFFF00"/>
                </a:solidFill>
                <a:latin typeface="KaiTi"/>
                <a:ea typeface="KaiTi"/>
                <a:cs typeface="KaiTi"/>
                <a:sym typeface="KaiTi"/>
              </a:rPr>
              <a:t>慧</a:t>
            </a:r>
            <a:endParaRPr b="0" i="0" sz="8000" u="none" cap="none" strike="noStrike">
              <a:solidFill>
                <a:schemeClr val="dk1"/>
              </a:solidFill>
              <a:latin typeface="Arial"/>
              <a:ea typeface="Arial"/>
              <a:cs typeface="Arial"/>
              <a:sym typeface="Arial"/>
            </a:endParaRPr>
          </a:p>
        </p:txBody>
      </p:sp>
      <p:sp>
        <p:nvSpPr>
          <p:cNvPr id="146" name="Google Shape;146;p7"/>
          <p:cNvSpPr/>
          <p:nvPr/>
        </p:nvSpPr>
        <p:spPr>
          <a:xfrm rot="1140000">
            <a:off x="7426325" y="796925"/>
            <a:ext cx="2780665" cy="843915"/>
          </a:xfrm>
          <a:prstGeom prst="rect">
            <a:avLst/>
          </a:prstGeom>
        </p:spPr>
        <p:txBody>
          <a:bodyPr>
            <a:prstTxWarp prst="textPlain"/>
          </a:bodyPr>
          <a:lstStyle/>
          <a:p>
            <a:pPr lvl="0" algn="l"/>
            <a:r>
              <a:rPr b="1" i="0">
                <a:ln cap="flat" cmpd="sng" w="19050">
                  <a:solidFill>
                    <a:srgbClr val="FF0000"/>
                  </a:solidFill>
                  <a:prstDash val="solid"/>
                  <a:round/>
                  <a:headEnd len="sm" w="sm" type="none"/>
                  <a:tailEnd len="sm" w="sm" type="none"/>
                </a:ln>
                <a:solidFill>
                  <a:srgbClr val="FFFF00"/>
                </a:solidFill>
                <a:latin typeface="KaiTi"/>
              </a:rPr>
              <a:t> 教  养</a:t>
            </a:r>
          </a:p>
        </p:txBody>
      </p:sp>
      <p:sp>
        <p:nvSpPr>
          <p:cNvPr id="147" name="Google Shape;147;p7"/>
          <p:cNvSpPr/>
          <p:nvPr/>
        </p:nvSpPr>
        <p:spPr>
          <a:xfrm rot="-1080000">
            <a:off x="1539240" y="1985645"/>
            <a:ext cx="5734685" cy="3403600"/>
          </a:xfrm>
          <a:prstGeom prst="rect">
            <a:avLst/>
          </a:prstGeom>
          <a:noFill/>
          <a:ln cap="flat" cmpd="sng" w="952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800">
                <a:solidFill>
                  <a:srgbClr val="0070C0"/>
                </a:solidFill>
                <a:latin typeface="Arial"/>
                <a:ea typeface="Arial"/>
                <a:cs typeface="Arial"/>
                <a:sym typeface="Arial"/>
              </a:rPr>
              <a:t>      </a:t>
            </a:r>
            <a:r>
              <a:rPr b="1" lang="en-US" sz="2800">
                <a:solidFill>
                  <a:srgbClr val="00B050"/>
                </a:solidFill>
                <a:latin typeface="Arial"/>
                <a:ea typeface="Arial"/>
                <a:cs typeface="Arial"/>
                <a:sym typeface="Arial"/>
              </a:rPr>
              <a:t>在幼兒園，如果有人欺負你，你怎麽辦？哭？生氣？駡人？打人？還是去告訴老師？還是，哭完，等回家再跟爸爸媽媽說？</a:t>
            </a:r>
            <a:endParaRPr b="1" sz="2800">
              <a:solidFill>
                <a:srgbClr val="00B050"/>
              </a:solidFill>
              <a:latin typeface="Arial"/>
              <a:ea typeface="Arial"/>
              <a:cs typeface="Arial"/>
              <a:sym typeface="Arial"/>
            </a:endParaRPr>
          </a:p>
        </p:txBody>
      </p:sp>
      <p:sp>
        <p:nvSpPr>
          <p:cNvPr id="148" name="Google Shape;148;p7"/>
          <p:cNvSpPr txBox="1"/>
          <p:nvPr/>
        </p:nvSpPr>
        <p:spPr>
          <a:xfrm>
            <a:off x="389255" y="367030"/>
            <a:ext cx="1081913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70C0"/>
                </a:solidFill>
                <a:latin typeface="Arial"/>
                <a:ea typeface="Arial"/>
                <a:cs typeface="Arial"/>
                <a:sym typeface="Arial"/>
              </a:rPr>
              <a:t>IV.  Reflections–Parenting  教養反思 -- for young kids</a:t>
            </a:r>
            <a:endParaRPr b="1" i="0" sz="3200">
              <a:solidFill>
                <a:srgbClr val="0070C0"/>
              </a:solidFill>
              <a:latin typeface="Arial"/>
              <a:ea typeface="Arial"/>
              <a:cs typeface="Arial"/>
              <a:sym typeface="Arial"/>
            </a:endParaRPr>
          </a:p>
        </p:txBody>
      </p:sp>
      <p:pic>
        <p:nvPicPr>
          <p:cNvPr id="149" name="Google Shape;149;p7"/>
          <p:cNvPicPr preferRelativeResize="0"/>
          <p:nvPr/>
        </p:nvPicPr>
        <p:blipFill rotWithShape="1">
          <a:blip r:embed="rId3">
            <a:alphaModFix/>
          </a:blip>
          <a:srcRect b="0" l="0" r="0" t="0"/>
          <a:stretch/>
        </p:blipFill>
        <p:spPr>
          <a:xfrm>
            <a:off x="9040495" y="2479675"/>
            <a:ext cx="2395220" cy="1959610"/>
          </a:xfrm>
          <a:prstGeom prst="rect">
            <a:avLst/>
          </a:prstGeom>
          <a:noFill/>
          <a:ln>
            <a:noFill/>
          </a:ln>
        </p:spPr>
      </p:pic>
      <p:sp>
        <p:nvSpPr>
          <p:cNvPr id="150" name="Google Shape;150;p7"/>
          <p:cNvSpPr txBox="1"/>
          <p:nvPr/>
        </p:nvSpPr>
        <p:spPr>
          <a:xfrm>
            <a:off x="9133840" y="4439285"/>
            <a:ext cx="244856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https://img.tukuppt.com/photo-big/09/32/86/3464e30470d467b3181.jpg</a:t>
            </a:r>
            <a:endParaRPr sz="1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p:nvPr/>
        </p:nvSpPr>
        <p:spPr>
          <a:xfrm rot="1260000">
            <a:off x="3230245" y="1582420"/>
            <a:ext cx="5829300" cy="5382260"/>
          </a:xfrm>
          <a:prstGeom prst="heart">
            <a:avLst/>
          </a:prstGeom>
          <a:solidFill>
            <a:schemeClr val="accent1">
              <a:alpha val="25882"/>
            </a:schemeClr>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p8"/>
          <p:cNvSpPr/>
          <p:nvPr/>
        </p:nvSpPr>
        <p:spPr>
          <a:xfrm>
            <a:off x="1878965" y="849630"/>
            <a:ext cx="981710" cy="6019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8000"/>
              <a:buFont typeface="KaiTi"/>
              <a:buNone/>
            </a:pPr>
            <a:r>
              <a:rPr b="1" i="0" lang="en-US" sz="8000" u="none" cap="none" strike="noStrike">
                <a:solidFill>
                  <a:srgbClr val="FFFF00"/>
                </a:solidFill>
                <a:latin typeface="KaiTi"/>
                <a:ea typeface="KaiTi"/>
                <a:cs typeface="KaiTi"/>
                <a:sym typeface="KaiTi"/>
              </a:rPr>
              <a:t>智</a:t>
            </a:r>
            <a:endParaRPr b="0" i="0" sz="8000" u="none" cap="none" strike="noStrike">
              <a:solidFill>
                <a:schemeClr val="dk1"/>
              </a:solidFill>
              <a:latin typeface="Arial"/>
              <a:ea typeface="Arial"/>
              <a:cs typeface="Arial"/>
              <a:sym typeface="Arial"/>
            </a:endParaRPr>
          </a:p>
        </p:txBody>
      </p:sp>
      <p:sp>
        <p:nvSpPr>
          <p:cNvPr id="157" name="Google Shape;157;p8"/>
          <p:cNvSpPr/>
          <p:nvPr/>
        </p:nvSpPr>
        <p:spPr>
          <a:xfrm rot="840000">
            <a:off x="563245" y="1549400"/>
            <a:ext cx="842010" cy="3575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8000"/>
              <a:buFont typeface="KaiTi"/>
              <a:buNone/>
            </a:pPr>
            <a:r>
              <a:rPr b="1" i="0" lang="en-US" sz="8000" u="none" cap="none" strike="noStrike">
                <a:solidFill>
                  <a:srgbClr val="FFFF00"/>
                </a:solidFill>
                <a:latin typeface="KaiTi"/>
                <a:ea typeface="KaiTi"/>
                <a:cs typeface="KaiTi"/>
                <a:sym typeface="KaiTi"/>
              </a:rPr>
              <a:t>慧</a:t>
            </a:r>
            <a:endParaRPr b="0" i="0" sz="8000" u="none" cap="none" strike="noStrike">
              <a:solidFill>
                <a:schemeClr val="dk1"/>
              </a:solidFill>
              <a:latin typeface="Arial"/>
              <a:ea typeface="Arial"/>
              <a:cs typeface="Arial"/>
              <a:sym typeface="Arial"/>
            </a:endParaRPr>
          </a:p>
        </p:txBody>
      </p:sp>
      <p:sp>
        <p:nvSpPr>
          <p:cNvPr id="158" name="Google Shape;158;p8"/>
          <p:cNvSpPr/>
          <p:nvPr/>
        </p:nvSpPr>
        <p:spPr>
          <a:xfrm rot="1140000">
            <a:off x="8703945" y="728980"/>
            <a:ext cx="2780665" cy="843915"/>
          </a:xfrm>
          <a:prstGeom prst="rect">
            <a:avLst/>
          </a:prstGeom>
        </p:spPr>
        <p:txBody>
          <a:bodyPr>
            <a:prstTxWarp prst="textPlain"/>
          </a:bodyPr>
          <a:lstStyle/>
          <a:p>
            <a:pPr lvl="0" algn="l"/>
            <a:r>
              <a:rPr b="1" i="0">
                <a:ln cap="flat" cmpd="sng" w="19050">
                  <a:solidFill>
                    <a:srgbClr val="FF0000"/>
                  </a:solidFill>
                  <a:prstDash val="solid"/>
                  <a:round/>
                  <a:headEnd len="sm" w="sm" type="none"/>
                  <a:tailEnd len="sm" w="sm" type="none"/>
                </a:ln>
                <a:solidFill>
                  <a:srgbClr val="FFFF00"/>
                </a:solidFill>
                <a:latin typeface="KaiTi"/>
              </a:rPr>
              <a:t> 教  养</a:t>
            </a:r>
          </a:p>
        </p:txBody>
      </p:sp>
      <p:sp>
        <p:nvSpPr>
          <p:cNvPr id="159" name="Google Shape;159;p8"/>
          <p:cNvSpPr/>
          <p:nvPr/>
        </p:nvSpPr>
        <p:spPr>
          <a:xfrm>
            <a:off x="3287395" y="1646555"/>
            <a:ext cx="6553835" cy="441198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b="1" sz="2200">
              <a:solidFill>
                <a:srgbClr val="0070C0"/>
              </a:solidFill>
              <a:latin typeface="Arial"/>
              <a:ea typeface="Arial"/>
              <a:cs typeface="Arial"/>
              <a:sym typeface="Arial"/>
            </a:endParaRPr>
          </a:p>
        </p:txBody>
      </p:sp>
      <p:sp>
        <p:nvSpPr>
          <p:cNvPr id="160" name="Google Shape;160;p8"/>
          <p:cNvSpPr txBox="1"/>
          <p:nvPr/>
        </p:nvSpPr>
        <p:spPr>
          <a:xfrm>
            <a:off x="426720" y="266065"/>
            <a:ext cx="1020699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70C0"/>
                </a:solidFill>
                <a:latin typeface="Arial"/>
                <a:ea typeface="Arial"/>
                <a:cs typeface="Arial"/>
                <a:sym typeface="Arial"/>
              </a:rPr>
              <a:t>IV.  Reflections–Parenting 教養反思--for older kids</a:t>
            </a:r>
            <a:endParaRPr b="1" i="0" sz="3200">
              <a:solidFill>
                <a:srgbClr val="0070C0"/>
              </a:solidFill>
              <a:latin typeface="Arial"/>
              <a:ea typeface="Arial"/>
              <a:cs typeface="Arial"/>
              <a:sym typeface="Arial"/>
            </a:endParaRPr>
          </a:p>
        </p:txBody>
      </p:sp>
      <p:pic>
        <p:nvPicPr>
          <p:cNvPr id="161" name="Google Shape;161;p8"/>
          <p:cNvPicPr preferRelativeResize="0"/>
          <p:nvPr/>
        </p:nvPicPr>
        <p:blipFill rotWithShape="1">
          <a:blip r:embed="rId3">
            <a:alphaModFix/>
          </a:blip>
          <a:srcRect b="0" l="0" r="0" t="0"/>
          <a:stretch/>
        </p:blipFill>
        <p:spPr>
          <a:xfrm>
            <a:off x="183515" y="3429000"/>
            <a:ext cx="2799080" cy="2378075"/>
          </a:xfrm>
          <a:prstGeom prst="rect">
            <a:avLst/>
          </a:prstGeom>
          <a:noFill/>
          <a:ln>
            <a:noFill/>
          </a:ln>
        </p:spPr>
      </p:pic>
      <p:sp>
        <p:nvSpPr>
          <p:cNvPr id="162" name="Google Shape;162;p8"/>
          <p:cNvSpPr txBox="1"/>
          <p:nvPr/>
        </p:nvSpPr>
        <p:spPr>
          <a:xfrm>
            <a:off x="354330" y="5935980"/>
            <a:ext cx="2506345" cy="5854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https://img.lovepik.com/photo/50772/0271.jpg_wh860.jpg</a:t>
            </a:r>
            <a:endParaRPr sz="1400">
              <a:solidFill>
                <a:schemeClr val="dk1"/>
              </a:solidFill>
              <a:latin typeface="Arial"/>
              <a:ea typeface="Arial"/>
              <a:cs typeface="Arial"/>
              <a:sym typeface="Arial"/>
            </a:endParaRPr>
          </a:p>
        </p:txBody>
      </p:sp>
      <p:sp>
        <p:nvSpPr>
          <p:cNvPr id="163" name="Google Shape;163;p8"/>
          <p:cNvSpPr txBox="1"/>
          <p:nvPr/>
        </p:nvSpPr>
        <p:spPr>
          <a:xfrm rot="540000">
            <a:off x="3288030" y="2004060"/>
            <a:ext cx="7154545" cy="44602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70C0"/>
                </a:solidFill>
                <a:latin typeface="Arial"/>
                <a:ea typeface="Arial"/>
                <a:cs typeface="Arial"/>
                <a:sym typeface="Arial"/>
              </a:rPr>
              <a:t>       在學校如果有人對您有不好的言語或行爲時，你如何回應？生氣、發脾氣、揮拳打人、還是找老師告狀？回家告訴爸媽？</a:t>
            </a:r>
            <a:endParaRPr b="1" sz="2800">
              <a:solidFill>
                <a:srgbClr val="0070C0"/>
              </a:solidFill>
              <a:latin typeface="Arial"/>
              <a:ea typeface="Arial"/>
              <a:cs typeface="Arial"/>
              <a:sym typeface="Arial"/>
            </a:endParaRPr>
          </a:p>
          <a:p>
            <a:pPr indent="0" lvl="0" marL="0" marR="0" rtl="0" algn="l">
              <a:spcBef>
                <a:spcPts val="0"/>
              </a:spcBef>
              <a:spcAft>
                <a:spcPts val="0"/>
              </a:spcAft>
              <a:buNone/>
            </a:pPr>
            <a:r>
              <a:rPr b="1" lang="en-US" sz="2800">
                <a:solidFill>
                  <a:srgbClr val="0070C0"/>
                </a:solidFill>
                <a:latin typeface="Arial"/>
                <a:ea typeface="Arial"/>
                <a:cs typeface="Arial"/>
                <a:sym typeface="Arial"/>
              </a:rPr>
              <a:t> </a:t>
            </a:r>
            <a:endParaRPr b="1" sz="2800">
              <a:solidFill>
                <a:srgbClr val="0070C0"/>
              </a:solidFill>
              <a:latin typeface="Arial"/>
              <a:ea typeface="Arial"/>
              <a:cs typeface="Arial"/>
              <a:sym typeface="Arial"/>
            </a:endParaRPr>
          </a:p>
          <a:p>
            <a:pPr indent="0" lvl="0" marL="0" marR="0" rtl="0" algn="l">
              <a:spcBef>
                <a:spcPts val="0"/>
              </a:spcBef>
              <a:spcAft>
                <a:spcPts val="0"/>
              </a:spcAft>
              <a:buNone/>
            </a:pPr>
            <a:r>
              <a:rPr b="1" lang="en-US" sz="2800">
                <a:solidFill>
                  <a:srgbClr val="0070C0"/>
                </a:solidFill>
                <a:latin typeface="Arial"/>
                <a:ea typeface="Arial"/>
                <a:cs typeface="Arial"/>
                <a:sym typeface="Arial"/>
              </a:rPr>
              <a:t>       看見有同學欺負比較弱小的同學時，你會如何回應？</a:t>
            </a:r>
            <a:endParaRPr b="1" sz="2800">
              <a:solidFill>
                <a:srgbClr val="0070C0"/>
              </a:solidFill>
              <a:latin typeface="Arial"/>
              <a:ea typeface="Arial"/>
              <a:cs typeface="Arial"/>
              <a:sym typeface="Arial"/>
            </a:endParaRPr>
          </a:p>
          <a:p>
            <a:pPr indent="0" lvl="0" marL="0" marR="0" rtl="0" algn="l">
              <a:spcBef>
                <a:spcPts val="0"/>
              </a:spcBef>
              <a:spcAft>
                <a:spcPts val="0"/>
              </a:spcAft>
              <a:buNone/>
            </a:pPr>
            <a:r>
              <a:rPr b="1" lang="en-US" sz="2800">
                <a:solidFill>
                  <a:srgbClr val="0070C0"/>
                </a:solidFill>
                <a:latin typeface="Arial"/>
                <a:ea typeface="Arial"/>
                <a:cs typeface="Arial"/>
                <a:sym typeface="Arial"/>
              </a:rPr>
              <a:t>       --  站在受欺侮的同學的旁邊，拔刀相助！稟告老師！學習作調和人？私下安慰受欺負的同學？或與該同學一起去學功夫？！</a:t>
            </a:r>
            <a:endParaRPr b="1" sz="2800">
              <a:solidFill>
                <a:srgbClr val="0070C0"/>
              </a:solidFill>
              <a:latin typeface="Arial"/>
              <a:ea typeface="Arial"/>
              <a:cs typeface="Arial"/>
              <a:sym typeface="Arial"/>
            </a:endParaRPr>
          </a:p>
          <a:p>
            <a:pPr indent="0" lvl="0" marL="0" marR="0" rtl="0" algn="l">
              <a:spcBef>
                <a:spcPts val="0"/>
              </a:spcBef>
              <a:spcAft>
                <a:spcPts val="0"/>
              </a:spcAft>
              <a:buNone/>
            </a:pPr>
            <a:r>
              <a:t/>
            </a:r>
            <a:endParaRPr b="1" sz="2800">
              <a:solidFill>
                <a:srgbClr val="0070C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p:nvPr/>
        </p:nvSpPr>
        <p:spPr>
          <a:xfrm rot="-1320000">
            <a:off x="200660" y="1325245"/>
            <a:ext cx="2689225" cy="1990725"/>
          </a:xfrm>
          <a:prstGeom prst="irregularSeal1">
            <a:avLst/>
          </a:prstGeom>
          <a:solidFill>
            <a:srgbClr val="0070C0"/>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FFFF"/>
              </a:solidFill>
              <a:latin typeface="Arial"/>
              <a:ea typeface="Arial"/>
              <a:cs typeface="Arial"/>
              <a:sym typeface="Arial"/>
            </a:endParaRPr>
          </a:p>
        </p:txBody>
      </p:sp>
      <p:sp>
        <p:nvSpPr>
          <p:cNvPr id="169" name="Google Shape;169;p9"/>
          <p:cNvSpPr/>
          <p:nvPr/>
        </p:nvSpPr>
        <p:spPr>
          <a:xfrm rot="-1920000">
            <a:off x="460375" y="2017395"/>
            <a:ext cx="1952625" cy="6064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个 人 反 思</a:t>
            </a:r>
            <a:endParaRPr b="1" i="0" sz="36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3600"/>
              <a:buFont typeface="Arial"/>
              <a:buNone/>
            </a:pPr>
            <a:r>
              <a:t/>
            </a:r>
            <a:endParaRPr b="1" i="0" sz="3600" u="none" cap="none" strike="noStrike">
              <a:solidFill>
                <a:srgbClr val="FFFFFF"/>
              </a:solidFill>
              <a:latin typeface="Times New Roman"/>
              <a:ea typeface="Times New Roman"/>
              <a:cs typeface="Times New Roman"/>
              <a:sym typeface="Times New Roman"/>
            </a:endParaRPr>
          </a:p>
        </p:txBody>
      </p:sp>
      <p:sp>
        <p:nvSpPr>
          <p:cNvPr id="170" name="Google Shape;170;p9"/>
          <p:cNvSpPr/>
          <p:nvPr/>
        </p:nvSpPr>
        <p:spPr>
          <a:xfrm>
            <a:off x="2425700" y="1696085"/>
            <a:ext cx="8462645" cy="4553585"/>
          </a:xfrm>
          <a:prstGeom prst="roundRect">
            <a:avLst>
              <a:gd fmla="val 16667" name="adj"/>
            </a:avLst>
          </a:prstGeom>
          <a:solidFill>
            <a:schemeClr val="lt1"/>
          </a:solidFill>
          <a:ln cap="flat" cmpd="sng" w="762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Arial"/>
                <a:ea typeface="Arial"/>
                <a:cs typeface="Arial"/>
                <a:sym typeface="Arial"/>
              </a:rPr>
              <a:t>請思想：</a:t>
            </a:r>
            <a:endParaRPr b="0" i="0" sz="3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Arial"/>
                <a:ea typeface="Arial"/>
                <a:cs typeface="Arial"/>
                <a:sym typeface="Arial"/>
              </a:rPr>
              <a:t>1）在您生命歷程中，曾否經歷不平不公的待遇，您當時的回應如何？您會設法靠自己去爭辯、扳回、或申訴嗎？還是，您會謙遜地來到神面前，求神來伸冤、恩待嗎？</a:t>
            </a:r>
            <a:endParaRPr b="0" i="0" sz="3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000"/>
              <a:buFont typeface="Arial"/>
              <a:buNone/>
            </a:pPr>
            <a:r>
              <a:rPr b="0" i="0" lang="en-US" sz="3000" u="none">
                <a:solidFill>
                  <a:schemeClr val="dk1"/>
                </a:solidFill>
                <a:latin typeface="Arial"/>
                <a:ea typeface="Arial"/>
                <a:cs typeface="Arial"/>
                <a:sym typeface="Arial"/>
              </a:rPr>
              <a:t>2）您曾否看見他人經歷不公不平、或生命中的艱難困苦，您如何回應？您會主動愛心關懷、鼎力相助、分擔困苦，還是，帶著對方把問題帶到神面前，謙卑求主施恩、開路？！！！</a:t>
            </a:r>
            <a:endParaRPr b="0" i="0" sz="3000" u="none">
              <a:solidFill>
                <a:schemeClr val="dk1"/>
              </a:solidFill>
              <a:latin typeface="Arial"/>
              <a:ea typeface="Arial"/>
              <a:cs typeface="Arial"/>
              <a:sym typeface="Arial"/>
            </a:endParaRPr>
          </a:p>
        </p:txBody>
      </p:sp>
      <p:sp>
        <p:nvSpPr>
          <p:cNvPr id="171" name="Google Shape;171;p9"/>
          <p:cNvSpPr/>
          <p:nvPr/>
        </p:nvSpPr>
        <p:spPr>
          <a:xfrm>
            <a:off x="1411605" y="2921635"/>
            <a:ext cx="1209675" cy="1149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Arial"/>
              <a:buNone/>
            </a:pPr>
            <a:r>
              <a:t/>
            </a:r>
            <a:endParaRPr b="0" i="0" sz="8000" u="none" cap="none" strike="noStrike">
              <a:solidFill>
                <a:schemeClr val="dk1"/>
              </a:solidFill>
              <a:latin typeface="Arial"/>
              <a:ea typeface="Arial"/>
              <a:cs typeface="Arial"/>
              <a:sym typeface="Arial"/>
            </a:endParaRPr>
          </a:p>
        </p:txBody>
      </p:sp>
      <p:sp>
        <p:nvSpPr>
          <p:cNvPr id="172" name="Google Shape;172;p9"/>
          <p:cNvSpPr txBox="1"/>
          <p:nvPr/>
        </p:nvSpPr>
        <p:spPr>
          <a:xfrm>
            <a:off x="556260" y="368300"/>
            <a:ext cx="779399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0070C0"/>
                </a:solidFill>
                <a:latin typeface="Arial"/>
                <a:ea typeface="Arial"/>
                <a:cs typeface="Arial"/>
                <a:sym typeface="Arial"/>
              </a:rPr>
              <a:t>IV.  Reflections–Personal 個人反思</a:t>
            </a:r>
            <a:endParaRPr b="1" i="0" sz="3200">
              <a:solidFill>
                <a:srgbClr val="0070C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2024-01-10T14:09:00Z</dcterms:created>
  <dc:creator>STEVE LIN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7A2D1B30C5654347AB9A7BEEDCF42954_13</vt:lpwstr>
  </property>
  <property fmtid="{D5CDD505-2E9C-101B-9397-08002B2CF9AE}" pid="3" name="KSOProductBuildVer">
    <vt:lpwstr>1033-12.2.0.21931</vt:lpwstr>
  </property>
</Properties>
</file>