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668" r:id="rId3"/>
    <p:sldId id="1614" r:id="rId4"/>
    <p:sldId id="1587" r:id="rId6"/>
    <p:sldId id="1669" r:id="rId7"/>
    <p:sldId id="1617" r:id="rId8"/>
    <p:sldId id="1671" r:id="rId9"/>
    <p:sldId id="1672" r:id="rId10"/>
    <p:sldId id="1673" r:id="rId11"/>
    <p:sldId id="1674" r:id="rId12"/>
    <p:sldId id="1675" r:id="rId13"/>
    <p:sldId id="1630" r:id="rId14"/>
    <p:sldId id="1667" r:id="rId15"/>
    <p:sldId id="1642" r:id="rId16"/>
    <p:sldId id="16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D00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3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37309d70574_0_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7309d70574_0_4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g37309d70574_0_4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37309d70574_0_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7309d70574_0_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g37309d70574_0_3: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734b8d436c_0_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734b8d436c_0_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g3734b8d436c_0_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37315e15e21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8" name="Google Shape;158;g37315e15e21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37315e15e21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2" name="Google Shape;162;g37315e15e21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a:lstStyle>
            <a:lvl1pPr algn="ctr">
              <a:defRPr sz="3200">
                <a:solidFill>
                  <a:srgbClr val="333333"/>
                </a:solidFill>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0.jpeg"/><Relationship Id="rId3" Type="http://schemas.openxmlformats.org/officeDocument/2006/relationships/hyperlink" Target="http://www.youtube.com/watch?v=c-orVCmdabs" TargetMode="External"/><Relationship Id="rId2" Type="http://schemas.openxmlformats.org/officeDocument/2006/relationships/hyperlink" Target="https://www.youtube.com/@CrawlWalkShuffle" TargetMode="Externa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youtube.com/@BibtoonsGO" TargetMode="External"/><Relationship Id="rId2" Type="http://schemas.openxmlformats.org/officeDocument/2006/relationships/hyperlink" Target="https://www.youtube.com/watch?v=uzAosxBDouY" TargetMode="Externa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youtube.com/@hcc110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3020" y="542925"/>
            <a:ext cx="5283835" cy="1901190"/>
          </a:xfrm>
        </p:spPr>
        <p:txBody>
          <a:bodyPr/>
          <a:lstStyle/>
          <a:p>
            <a:pPr algn="ctr"/>
            <a:r>
              <a:rPr lang="en-US" altLang="zh-CN" sz="4400">
                <a:solidFill>
                  <a:schemeClr val="accent1"/>
                </a:solidFill>
                <a:sym typeface="+mn-ea"/>
              </a:rPr>
              <a:t> Exodus  </a:t>
            </a:r>
            <a:r>
              <a:rPr lang="zh-CN" altLang="en-US" sz="4400">
                <a:solidFill>
                  <a:schemeClr val="accent1"/>
                </a:solidFill>
                <a:sym typeface="+mn-ea"/>
              </a:rPr>
              <a:t>？：</a:t>
            </a:r>
            <a:r>
              <a:rPr lang="en-US" altLang="zh-CN" sz="4400">
                <a:solidFill>
                  <a:schemeClr val="accent1"/>
                </a:solidFill>
                <a:sym typeface="+mn-ea"/>
              </a:rPr>
              <a:t>11-15</a:t>
            </a:r>
            <a:r>
              <a:rPr lang="zh-CN" altLang="en-US" sz="4400" b="1" dirty="0">
                <a:solidFill>
                  <a:schemeClr val="accent1"/>
                </a:solidFill>
                <a:latin typeface="DFKai-SB" panose="03000509000000000000" pitchFamily="65" charset="-120"/>
                <a:ea typeface="DFKai-SB" panose="03000509000000000000" pitchFamily="65" charset="-120"/>
              </a:rPr>
              <a:t>出埃及記</a:t>
            </a:r>
            <a:r>
              <a:rPr lang="en-US" altLang="zh-CN" sz="4400" b="1" dirty="0">
                <a:solidFill>
                  <a:schemeClr val="accent1"/>
                </a:solidFill>
                <a:latin typeface="DFKai-SB" panose="03000509000000000000" pitchFamily="65" charset="-120"/>
                <a:ea typeface="DFKai-SB" panose="03000509000000000000" pitchFamily="65" charset="-120"/>
              </a:rPr>
              <a:t> </a:t>
            </a:r>
            <a:br>
              <a:rPr lang="en-US" altLang="zh-CN" sz="4400" b="1" dirty="0">
                <a:solidFill>
                  <a:schemeClr val="accent1"/>
                </a:solidFill>
                <a:latin typeface="DFKai-SB" panose="03000509000000000000" pitchFamily="65" charset="-120"/>
                <a:ea typeface="DFKai-SB" panose="03000509000000000000" pitchFamily="65" charset="-120"/>
              </a:rPr>
            </a:br>
            <a:r>
              <a:rPr lang="zh-CN" altLang="en-US" sz="4400" b="1" dirty="0">
                <a:solidFill>
                  <a:schemeClr val="accent1"/>
                </a:solidFill>
                <a:latin typeface="DFKai-SB" panose="03000509000000000000" pitchFamily="65" charset="-120"/>
                <a:ea typeface="SimSun" panose="02010600030101010101" pitchFamily="2" charset="-122"/>
              </a:rPr>
              <a:t>？</a:t>
            </a:r>
            <a:r>
              <a:rPr lang="zh-CN" altLang="en-US" sz="4400" b="1" dirty="0">
                <a:solidFill>
                  <a:schemeClr val="accent1"/>
                </a:solidFill>
                <a:latin typeface="DFKai-SB" panose="03000509000000000000" pitchFamily="65" charset="-120"/>
                <a:ea typeface="DFKai-SB" panose="03000509000000000000" pitchFamily="65" charset="-120"/>
              </a:rPr>
              <a:t>章</a:t>
            </a:r>
            <a:r>
              <a:rPr lang="en-US" altLang="zh-CN" sz="4400" b="1" dirty="0">
                <a:solidFill>
                  <a:schemeClr val="accent1"/>
                </a:solidFill>
                <a:latin typeface="DFKai-SB" panose="03000509000000000000" pitchFamily="65" charset="-120"/>
                <a:ea typeface="DFKai-SB" panose="03000509000000000000" pitchFamily="65" charset="-120"/>
              </a:rPr>
              <a:t>11-15</a:t>
            </a:r>
            <a:r>
              <a:rPr lang="zh-CN" altLang="en-US" sz="4400" b="1" dirty="0">
                <a:solidFill>
                  <a:schemeClr val="accent1"/>
                </a:solidFill>
                <a:latin typeface="DFKai-SB" panose="03000509000000000000" pitchFamily="65" charset="-120"/>
                <a:ea typeface="DFKai-SB" panose="03000509000000000000" pitchFamily="65" charset="-120"/>
              </a:rPr>
              <a:t>節</a:t>
            </a:r>
            <a:endParaRPr lang="zh-CN" altLang="en-US" sz="4400" b="1" dirty="0">
              <a:solidFill>
                <a:schemeClr val="accent1"/>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783195" y="4227830"/>
            <a:ext cx="3053080" cy="1964055"/>
          </a:xfrm>
          <a:scene3d>
            <a:camera prst="obliqueTopRight"/>
            <a:lightRig rig="threePt" dir="t"/>
          </a:scene3d>
        </p:spPr>
        <p:txBody>
          <a:bodyPr>
            <a:scene3d>
              <a:camera prst="isometricTopUp"/>
              <a:lightRig rig="threePt" dir="t"/>
            </a:scene3d>
          </a:bodyPr>
          <a:lstStyle/>
          <a:p>
            <a:pPr algn="ctr"/>
            <a:r>
              <a:rPr lang="zh-CN" altLang="en-US" sz="3600" b="1" dirty="0">
                <a:solidFill>
                  <a:schemeClr val="bg1"/>
                </a:solidFill>
                <a:latin typeface="DFKai-SB" panose="03000509000000000000" pitchFamily="65" charset="-120"/>
                <a:ea typeface="DFKai-SB" panose="03000509000000000000" pitchFamily="65" charset="-120"/>
                <a:sym typeface="+mn-ea"/>
              </a:rPr>
              <a:t>親子靈修</a:t>
            </a:r>
            <a:br>
              <a:rPr lang="zh-CN" altLang="en-US" sz="3600" b="1" dirty="0">
                <a:solidFill>
                  <a:schemeClr val="bg1"/>
                </a:solidFill>
                <a:latin typeface="DFKai-SB" panose="03000509000000000000" pitchFamily="65" charset="-120"/>
                <a:ea typeface="DFKai-SB" panose="03000509000000000000" pitchFamily="65" charset="-120"/>
                <a:sym typeface="+mn-ea"/>
              </a:rPr>
            </a:br>
            <a:r>
              <a:rPr lang="zh-CN" altLang="en-US" sz="3600" b="1" dirty="0">
                <a:solidFill>
                  <a:schemeClr val="bg1"/>
                </a:solidFill>
                <a:latin typeface="DFKai-SB" panose="03000509000000000000" pitchFamily="65" charset="-120"/>
                <a:ea typeface="DFKai-SB" panose="03000509000000000000" pitchFamily="65" charset="-120"/>
                <a:sym typeface="+mn-ea"/>
              </a:rPr>
              <a:t>呂沈仁娣分享</a:t>
            </a:r>
            <a:endParaRPr lang="en-US" sz="3600" b="1" dirty="0">
              <a:solidFill>
                <a:schemeClr val="bg1"/>
              </a:solidFill>
              <a:latin typeface="DFKai-SB" panose="03000509000000000000" pitchFamily="65" charset="-120"/>
              <a:ea typeface="DFKai-SB" panose="03000509000000000000" pitchFamily="65" charset="-120"/>
            </a:endParaRPr>
          </a:p>
          <a:p>
            <a:pPr algn="ctr"/>
            <a:r>
              <a:rPr lang="en-US" sz="3600" b="1" dirty="0">
                <a:solidFill>
                  <a:schemeClr val="bg1"/>
                </a:solidFill>
                <a:latin typeface="DFKai-SB" panose="03000509000000000000" pitchFamily="65" charset="-120"/>
                <a:ea typeface="DFKai-SB" panose="03000509000000000000" pitchFamily="65" charset="-120"/>
              </a:rPr>
              <a:t>08-06-2025</a:t>
            </a:r>
            <a:endParaRPr lang="en-US" sz="3600" b="1" dirty="0">
              <a:solidFill>
                <a:schemeClr val="bg1"/>
              </a:solidFill>
              <a:latin typeface="DFKai-SB" panose="03000509000000000000" pitchFamily="65" charset="-120"/>
              <a:ea typeface="DFKai-SB" panose="03000509000000000000" pitchFamily="65" charset="-120"/>
            </a:endParaRP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594360" y="5814695"/>
            <a:ext cx="5574030" cy="767715"/>
          </a:xfrm>
          <a:prstGeom prst="rect">
            <a:avLst/>
          </a:prstGeom>
          <a:noFill/>
        </p:spPr>
        <p:txBody>
          <a:bodyPr wrap="square" rtlCol="0" anchor="t">
            <a:noAutofit/>
          </a:bodyPr>
          <a:p>
            <a:pPr algn="ctr"/>
            <a:endParaRPr lang="en-US" altLang="en-US" sz="1200"/>
          </a:p>
        </p:txBody>
      </p:sp>
      <p:pic>
        <p:nvPicPr>
          <p:cNvPr id="5" name="Picture Placeholder 2"/>
          <p:cNvPicPr/>
          <p:nvPr/>
        </p:nvPicPr>
        <p:blipFill>
          <a:blip r:embed="rId1"/>
          <a:srcRect t="10520" b="10520"/>
          <a:stretch>
            <a:fillRect/>
          </a:stretch>
        </p:blipFill>
        <p:spPr>
          <a:xfrm>
            <a:off x="1090295" y="942975"/>
            <a:ext cx="5078095" cy="4228465"/>
          </a:xfrm>
          <a:prstGeom prst="rect">
            <a:avLst/>
          </a:prstGeom>
          <a:noFill/>
          <a:ln w="9525">
            <a:noFill/>
          </a:ln>
        </p:spPr>
      </p:pic>
      <p:sp>
        <p:nvSpPr>
          <p:cNvPr id="6" name="Text Box 5"/>
          <p:cNvSpPr txBox="1"/>
          <p:nvPr/>
        </p:nvSpPr>
        <p:spPr>
          <a:xfrm>
            <a:off x="1170305" y="5313680"/>
            <a:ext cx="5006340" cy="584200"/>
          </a:xfrm>
          <a:prstGeom prst="rect">
            <a:avLst/>
          </a:prstGeom>
          <a:noFill/>
        </p:spPr>
        <p:txBody>
          <a:bodyPr wrap="square" rtlCol="0" anchor="t">
            <a:noAutofit/>
          </a:bodyPr>
          <a:p>
            <a:pPr algn="ctr"/>
            <a:r>
              <a:rPr lang="en-US" altLang="en-US" sz="1600"/>
              <a:t>https://teachsundayschool.com/i/wp-content/uploads/2017/02/MosesMap500px.jpg</a:t>
            </a:r>
            <a:endParaRPr 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2"/>
          <p:cNvSpPr txBox="1"/>
          <p:nvPr/>
        </p:nvSpPr>
        <p:spPr>
          <a:xfrm>
            <a:off x="623570" y="1196340"/>
            <a:ext cx="9697085" cy="469074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38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a:t>
            </a:r>
            <a:r>
              <a:rPr lang="zh-CN" sz="26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a:t>
            </a:r>
            <a:r>
              <a:rPr lang="zh-CN"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Dear Lord, grand us the love, faith, wisdom and </a:t>
            </a:r>
            <a:r>
              <a:rPr lang="zh-CN"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bravety as Moses’ Mom and/or sister had to face whatever challenges or difficulties I experienced.   Thank you, Jesus. Amen. </a:t>
            </a:r>
            <a:endParaRPr lang="zh-CN"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親愛的主，求賞賜給我們像摩西媽媽或姐姐那樣的愛心、信心、智慧和來面勇氣來面對我們所經歷的任何挑戰和難處。謝謝耶穌，阿門！</a:t>
            </a:r>
            <a:endParaRPr sz="2600" b="1">
              <a:solidFill>
                <a:srgbClr val="0F0F0F"/>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2" name="Text Box 1"/>
          <p:cNvSpPr txBox="1"/>
          <p:nvPr/>
        </p:nvSpPr>
        <p:spPr>
          <a:xfrm>
            <a:off x="623570" y="260350"/>
            <a:ext cx="7168515" cy="675640"/>
          </a:xfrm>
          <a:prstGeom prst="rect">
            <a:avLst/>
          </a:prstGeom>
          <a:noFill/>
        </p:spPr>
        <p:txBody>
          <a:bodyPr wrap="square" rtlCol="0" anchor="t">
            <a:spAutoFit/>
          </a:bodyPr>
          <a:p>
            <a:r>
              <a:rPr lang="zh-CN" sz="38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VI</a:t>
            </a:r>
            <a:r>
              <a:rPr lang="en-US" altLang="zh-CN" sz="38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-1.</a:t>
            </a:r>
            <a:r>
              <a:rPr lang="zh-CN" sz="38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 Closing Prayer  結束禱告</a:t>
            </a:r>
            <a:endParaRPr lang="zh-CN" sz="3800" b="1">
              <a:solidFill>
                <a:srgbClr val="0000FF"/>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pic>
        <p:nvPicPr>
          <p:cNvPr id="164" name="Google Shape;164;g37315e15e21_1_0"/>
          <p:cNvPicPr preferRelativeResize="0"/>
          <p:nvPr/>
        </p:nvPicPr>
        <p:blipFill rotWithShape="1">
          <a:blip r:embed="rId1"/>
          <a:srcRect/>
          <a:stretch>
            <a:fillRect/>
          </a:stretch>
        </p:blipFill>
        <p:spPr>
          <a:xfrm rot="1389426">
            <a:off x="10626315" y="1619293"/>
            <a:ext cx="1218565" cy="1217295"/>
          </a:xfrm>
          <a:prstGeom prst="rect">
            <a:avLst/>
          </a:prstGeom>
          <a:noFill/>
          <a:ln>
            <a:noFill/>
          </a:ln>
        </p:spPr>
      </p:pic>
      <p:sp>
        <p:nvSpPr>
          <p:cNvPr id="165" name="Google Shape;165;g37315e15e21_1_0"/>
          <p:cNvSpPr/>
          <p:nvPr/>
        </p:nvSpPr>
        <p:spPr>
          <a:xfrm>
            <a:off x="471805" y="567055"/>
            <a:ext cx="7440930" cy="688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99CC"/>
              </a:buClr>
              <a:buSzPts val="5400"/>
              <a:buFont typeface="Arial" panose="020B0604020202020204"/>
              <a:buNone/>
            </a:pPr>
            <a:r>
              <a:rPr lang="en-US" altLang="en-US" sz="3600" i="0" u="none" strike="noStrike" cap="none">
                <a:solidFill>
                  <a:srgbClr val="0070C0"/>
                </a:solidFill>
                <a:latin typeface="Arial" panose="020B0604020202020204"/>
                <a:ea typeface="Arial" panose="020B0604020202020204"/>
                <a:cs typeface="Arial" panose="020B0604020202020204"/>
                <a:sym typeface="Arial" panose="020B0604020202020204"/>
              </a:rPr>
              <a:t>V-2.   Closing Song   </a:t>
            </a:r>
            <a:r>
              <a:rPr lang="zh-CN" altLang="en-US" sz="3600" i="0" u="none" strike="noStrike" cap="none">
                <a:solidFill>
                  <a:srgbClr val="0070C0"/>
                </a:solidFill>
                <a:latin typeface="Arial" panose="020B0604020202020204"/>
                <a:ea typeface="Arial" panose="020B0604020202020204"/>
                <a:cs typeface="Arial" panose="020B0604020202020204"/>
                <a:sym typeface="Arial" panose="020B0604020202020204"/>
              </a:rPr>
              <a:t>結束詩歌</a:t>
            </a:r>
            <a:endParaRPr lang="zh-CN" altLang="en-US" sz="3600" i="0" u="none" strike="noStrike" cap="none">
              <a:solidFill>
                <a:srgbClr val="0070C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FF99CC"/>
              </a:buClr>
              <a:buSzPts val="5400"/>
              <a:buFont typeface="Arial" panose="020B0604020202020204"/>
              <a:buNone/>
            </a:pPr>
            <a:endParaRPr lang="zh-CN" altLang="en-US" sz="3600" i="0" u="none" strike="noStrike" cap="none">
              <a:solidFill>
                <a:srgbClr val="0070C0"/>
              </a:solidFill>
              <a:latin typeface="Arial" panose="020B0604020202020204"/>
              <a:ea typeface="Arial" panose="020B0604020202020204"/>
              <a:cs typeface="Arial" panose="020B0604020202020204"/>
              <a:sym typeface="Arial" panose="020B0604020202020204"/>
            </a:endParaRPr>
          </a:p>
        </p:txBody>
      </p:sp>
      <p:sp>
        <p:nvSpPr>
          <p:cNvPr id="166" name="Google Shape;166;g37315e15e21_1_0"/>
          <p:cNvSpPr txBox="1"/>
          <p:nvPr/>
        </p:nvSpPr>
        <p:spPr>
          <a:xfrm>
            <a:off x="1222500" y="1771650"/>
            <a:ext cx="4020000" cy="269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zh-CN"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https://www.youtube.com/watch?v=c-orVCmdabs&amp;t=8s</a:t>
            </a:r>
            <a:endParaRPr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The Story of Moses | Kids Bible Songs Compilation | From Birth to the 10 Commandments</a:t>
            </a:r>
            <a:endParaRPr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38000"/>
              </a:lnSpc>
              <a:spcBef>
                <a:spcPts val="0"/>
              </a:spcBef>
              <a:spcAft>
                <a:spcPts val="0"/>
              </a:spcAft>
              <a:buNone/>
            </a:pPr>
            <a:r>
              <a:rPr lang="zh-CN" sz="1200">
                <a:solidFill>
                  <a:srgbClr val="0F0F0F"/>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2"/>
              </a:rPr>
              <a:t>Crawl Walk Shuffle (for kids)</a:t>
            </a:r>
            <a:endParaRPr sz="1200">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None/>
            </a:pPr>
            <a:r>
              <a:rPr lang="zh-CN" sz="750">
                <a:solidFill>
                  <a:srgbClr val="606060"/>
                </a:solidFill>
                <a:highlight>
                  <a:srgbClr val="FFFFFF"/>
                </a:highlight>
                <a:latin typeface="Roboto" panose="02000000000000000000"/>
                <a:ea typeface="Roboto" panose="02000000000000000000"/>
                <a:cs typeface="Roboto" panose="02000000000000000000"/>
                <a:sym typeface="Roboto" panose="02000000000000000000"/>
              </a:rPr>
              <a:t>6.7K subscribers</a:t>
            </a:r>
            <a:endParaRPr sz="750">
              <a:solidFill>
                <a:srgbClr val="606060"/>
              </a:solidFill>
              <a:highlight>
                <a:srgbClr val="FFFFFF"/>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None/>
            </a:pPr>
            <a:endParaRPr sz="750">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  </a:t>
            </a:r>
            <a:endParaRPr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Closing Prayer： </a:t>
            </a:r>
            <a:endParaRPr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67" name="Google Shape;167;g37315e15e21_1_0" descr="Experience the incredible journey of Moses through this fun and engaging compilation of Bible songs! 🎶✨ From his miraculous birth and being found in the basket, to the burning bush, parting the Red Sea, and receiving the Ten Commandments, this video brings Moses' story to life with catchy tunes and vibrant visuals. Perfect for kids, families, and Sunday school, these songs are a great way to teach God’s faithfulness and power through Moses’ life.&#10;&#10;🎵 Songs Included in This Video:&#10;&#10;Moses in the Basket: Learn about the miraculous beginning of Moses’ life as he is saved from Pharaoh’s decree.&#10;The Burning Bush: God calls Moses to lead His people out of Egypt!&#10;Let My People Go: Sing along to the story of Moses confronting Pharaoh with God’s command.&#10;The Red Sea Miracle: Celebrate God’s power as He parts the Red Sea for the Israelites to escape Pharaoh’s army.&#10;The Ten Commandments: Discover the moment God gave Moses His law on Mount Sinai.&#10;📖 Key Bible Passages Covered:&#10;&#10;Exodus 1:22–2:10 — The birth of Moses and being found in the basket.&#10;Exodus 3:1–4:17 — God speaks to Moses through the burning bush.&#10;Exodus 7:1–12:51 — Moses confronts Pharaoh and leads the Israelites out of Egypt.&#10;Exodus 14:1–31 — The parting of the Red Sea.&#10;Exodus 19:1–20:21 — Moses receives the Ten Commandments.&#10;🌟 Why Watch?&#10;This video offers a fun and meaningful way for children to learn about Moses' life and God’s faithfulness. Perfect for family time, Sunday school lessons, or anytime inspiration!&#10;&#10;Don’t forget to like, share, and subscribe for more Bible songs and stories for kids!" title="The Story of Moses | Kids Bible Songs Compilation | From Birth to the 10 Commandments">
            <a:hlinkClick r:id="rId3"/>
          </p:cNvPr>
          <p:cNvPicPr preferRelativeResize="0"/>
          <p:nvPr/>
        </p:nvPicPr>
        <p:blipFill>
          <a:blip r:embed="rId4"/>
          <a:stretch>
            <a:fillRect/>
          </a:stretch>
        </p:blipFill>
        <p:spPr>
          <a:xfrm>
            <a:off x="5455285" y="2093595"/>
            <a:ext cx="4533900" cy="3350260"/>
          </a:xfrm>
          <a:prstGeom prst="rect">
            <a:avLst/>
          </a:prstGeom>
          <a:noFill/>
          <a:ln>
            <a:noFill/>
          </a:ln>
        </p:spPr>
      </p:pic>
      <p:pic>
        <p:nvPicPr>
          <p:cNvPr id="168" name="Google Shape;168;g37315e15e21_1_0"/>
          <p:cNvPicPr preferRelativeResize="0"/>
          <p:nvPr/>
        </p:nvPicPr>
        <p:blipFill rotWithShape="1">
          <a:blip r:embed="rId1"/>
          <a:srcRect/>
          <a:stretch>
            <a:fillRect/>
          </a:stretch>
        </p:blipFill>
        <p:spPr>
          <a:xfrm rot="1389426">
            <a:off x="10626315" y="5089880"/>
            <a:ext cx="1218565" cy="12172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21735" y="2178685"/>
            <a:ext cx="6195060" cy="1541780"/>
          </a:xfrm>
          <a:prstGeom prst="rect">
            <a:avLst/>
          </a:prstGeom>
          <a:noFill/>
        </p:spPr>
        <p:txBody>
          <a:bodyPr wrap="square" rtlCol="0" anchor="t">
            <a:noAutofit/>
          </a:bodyPr>
          <a:p>
            <a:r>
              <a:rPr sz="5400" b="1">
                <a:solidFill>
                  <a:srgbClr val="FF5050"/>
                </a:solidFill>
                <a:latin typeface="Arial" panose="020B0604020202020204"/>
                <a:ea typeface="Arial" panose="020B0604020202020204"/>
                <a:sym typeface="+mn-ea"/>
              </a:rPr>
              <a:t>MORE。。。。。。</a:t>
            </a:r>
            <a:endParaRPr lang="en-US" sz="5400" b="1">
              <a:solidFill>
                <a:srgbClr val="FF5050"/>
              </a:solidFill>
              <a:latin typeface="Arial" panose="020B0604020202020204"/>
              <a:ea typeface="Arial" panose="020B0604020202020204"/>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tLang="en-US">
                <a:sym typeface="+mn-ea"/>
              </a:rPr>
            </a:br>
            <a:endParaRPr lang="en-US" altLang="en-US">
              <a:sym typeface="+mn-ea"/>
            </a:endParaRPr>
          </a:p>
        </p:txBody>
      </p:sp>
      <p:graphicFrame>
        <p:nvGraphicFramePr>
          <p:cNvPr id="4" name="Content Placeholder 3"/>
          <p:cNvGraphicFramePr/>
          <p:nvPr>
            <p:ph idx="1"/>
            <p:custDataLst>
              <p:tags r:id="rId1"/>
            </p:custDataLst>
          </p:nvPr>
        </p:nvGraphicFramePr>
        <p:xfrm>
          <a:off x="609600" y="1435100"/>
          <a:ext cx="10972800" cy="4622800"/>
        </p:xfrm>
        <a:graphic>
          <a:graphicData uri="http://schemas.openxmlformats.org/drawingml/2006/table">
            <a:tbl>
              <a:tblPr firstRow="1" bandRow="1">
                <a:tableStyleId>{5C22544A-7EE6-4342-B048-85BDC9FD1C3A}</a:tableStyleId>
              </a:tblPr>
              <a:tblGrid>
                <a:gridCol w="5415280"/>
                <a:gridCol w="5557520"/>
              </a:tblGrid>
              <a:tr h="934720">
                <a:tc gridSpan="2">
                  <a:txBody>
                    <a:bodyPr/>
                    <a:p>
                      <a:pPr algn="ctr">
                        <a:buNone/>
                      </a:pPr>
                      <a:r>
                        <a:rPr lang="en-US" altLang="zh-CN" sz="2400">
                          <a:sym typeface="+mn-ea"/>
                        </a:rPr>
                        <a:t>More ... </a:t>
                      </a:r>
                      <a:endParaRPr lang="zh-CN" altLang="en-US" sz="2400">
                        <a:sym typeface="+mn-ea"/>
                      </a:endParaRPr>
                    </a:p>
                    <a:p>
                      <a:pPr algn="ctr">
                        <a:buNone/>
                      </a:pPr>
                      <a:r>
                        <a:rPr lang="en-US" altLang="zh-CN" sz="2400">
                          <a:sym typeface="+mn-ea"/>
                        </a:rPr>
                        <a:t>for children &amp; Parents                            </a:t>
                      </a:r>
                      <a:endParaRPr lang="zh-CN" altLang="en-US" sz="2400">
                        <a:sym typeface="+mn-ea"/>
                      </a:endParaRPr>
                    </a:p>
                  </a:txBody>
                  <a:tcPr/>
                </a:tc>
                <a:tc hMerge="1">
                  <a:tcPr/>
                </a:tc>
              </a:tr>
              <a:tr h="3688080">
                <a:tc>
                  <a:txBody>
                    <a:bodyPr/>
                    <a:p>
                      <a:pPr>
                        <a:buNone/>
                      </a:pPr>
                      <a:r>
                        <a:rPr lang="en-US" altLang="en-US" sz="2800">
                          <a:sym typeface="+mn-ea"/>
                        </a:rPr>
                        <a:t>1.  </a:t>
                      </a:r>
                      <a:r>
                        <a:rPr lang="zh-CN" altLang="en-US" sz="2800">
                          <a:solidFill>
                            <a:srgbClr val="FF0000"/>
                          </a:solidFill>
                          <a:sym typeface="+mn-ea"/>
                        </a:rPr>
                        <a:t>幸福兒童樂園【</a:t>
                      </a:r>
                      <a:r>
                        <a:rPr lang="en-US" altLang="en-US" sz="2800">
                          <a:solidFill>
                            <a:srgbClr val="FF0000"/>
                          </a:solidFill>
                          <a:sym typeface="+mn-ea"/>
                        </a:rPr>
                        <a:t>20200828</a:t>
                      </a:r>
                      <a:r>
                        <a:rPr lang="zh-CN" altLang="en-US" sz="2800">
                          <a:solidFill>
                            <a:srgbClr val="FF0000"/>
                          </a:solidFill>
                          <a:sym typeface="+mn-ea"/>
                        </a:rPr>
                        <a:t>】出埃及記</a:t>
                      </a:r>
                      <a:r>
                        <a:rPr lang="en-US" altLang="en-US" sz="2800">
                          <a:solidFill>
                            <a:srgbClr val="FF0000"/>
                          </a:solidFill>
                          <a:sym typeface="+mn-ea"/>
                        </a:rPr>
                        <a:t>2:11~22</a:t>
                      </a:r>
                      <a:r>
                        <a:rPr lang="zh-CN" altLang="en-US" sz="2800">
                          <a:solidFill>
                            <a:srgbClr val="FF0000"/>
                          </a:solidFill>
                          <a:sym typeface="+mn-ea"/>
                        </a:rPr>
                        <a:t>／兒童教育</a:t>
                      </a:r>
                      <a:endParaRPr lang="zh-CN" altLang="en-US" sz="2800">
                        <a:solidFill>
                          <a:srgbClr val="FF0000"/>
                        </a:solidFill>
                        <a:sym typeface="+mn-ea"/>
                      </a:endParaRPr>
                    </a:p>
                    <a:p>
                      <a:pPr>
                        <a:buNone/>
                      </a:pPr>
                      <a:r>
                        <a:rPr lang="zh-CN" altLang="en-US" sz="2800">
                          <a:solidFill>
                            <a:srgbClr val="FF0000"/>
                          </a:solidFill>
                          <a:sym typeface="+mn-ea"/>
                        </a:rPr>
                        <a:t>泰山幸福教會</a:t>
                      </a:r>
                      <a:r>
                        <a:rPr lang="en-US" altLang="zh-CN" sz="2800">
                          <a:solidFill>
                            <a:srgbClr val="FF0000"/>
                          </a:solidFill>
                          <a:sym typeface="+mn-ea"/>
                        </a:rPr>
                        <a:t> </a:t>
                      </a:r>
                      <a:r>
                        <a:rPr lang="en-US" altLang="zh-CN" sz="2800">
                          <a:solidFill>
                            <a:srgbClr val="FF0000"/>
                          </a:solidFill>
                          <a:highlight>
                            <a:srgbClr val="FFFF00"/>
                          </a:highlight>
                          <a:sym typeface="+mn-ea"/>
                        </a:rPr>
                        <a:t>-- </a:t>
                      </a:r>
                      <a:r>
                        <a:rPr lang="zh-CN" altLang="en-US" sz="2800">
                          <a:solidFill>
                            <a:srgbClr val="FF0000"/>
                          </a:solidFill>
                          <a:highlight>
                            <a:srgbClr val="FFFF00"/>
                          </a:highlight>
                          <a:sym typeface="+mn-ea"/>
                        </a:rPr>
                        <a:t>中英文讀聖經</a:t>
                      </a:r>
                      <a:endParaRPr lang="zh-CN" altLang="en-US" sz="2800">
                        <a:solidFill>
                          <a:srgbClr val="FF0000"/>
                        </a:solidFill>
                        <a:highlight>
                          <a:srgbClr val="FFFF00"/>
                        </a:highlight>
                        <a:sym typeface="+mn-ea"/>
                      </a:endParaRPr>
                    </a:p>
                    <a:p>
                      <a:pPr>
                        <a:buNone/>
                      </a:pPr>
                      <a:endParaRPr lang="en-US" altLang="en-US" sz="2800"/>
                    </a:p>
                    <a:p>
                      <a:pPr>
                        <a:buNone/>
                      </a:pPr>
                      <a:r>
                        <a:rPr lang="en-US" altLang="en-US" sz="2800"/>
                        <a:t>https://www.youtube.com/watch?v=rHVSdFXLY5o</a:t>
                      </a:r>
                      <a:endParaRPr lang="en-US" altLang="en-US" sz="2800"/>
                    </a:p>
                  </a:txBody>
                  <a:tcPr/>
                </a:tc>
                <a:tc>
                  <a:txBody>
                    <a:bodyPr/>
                    <a:p>
                      <a:pPr fontAlgn="base">
                        <a:spcBef>
                          <a:spcPct val="0"/>
                        </a:spcBef>
                        <a:spcAft>
                          <a:spcPct val="0"/>
                        </a:spcAft>
                      </a:pPr>
                      <a:r>
                        <a:rPr sz="2000" b="1" u="sng">
                          <a:solidFill>
                            <a:srgbClr val="4D4D4D"/>
                          </a:solidFill>
                          <a:highlight>
                            <a:srgbClr val="FFFF00"/>
                          </a:highlight>
                          <a:latin typeface="Roboto" panose="02000000000000000000"/>
                          <a:ea typeface="Roboto" panose="02000000000000000000"/>
                          <a:sym typeface="+mn-ea"/>
                          <a:hlinkClick r:id="rId2"/>
                        </a:rPr>
                        <a:t>https://www.youtube.com/watch?v=uzAosxBDouY</a:t>
                      </a:r>
                      <a:endParaRPr sz="2000" b="1" i="0" u="sng">
                        <a:solidFill>
                          <a:srgbClr val="4D4D4D"/>
                        </a:solidFill>
                        <a:highlight>
                          <a:srgbClr val="FFFF00"/>
                        </a:highlight>
                        <a:latin typeface="Roboto" panose="02000000000000000000"/>
                        <a:ea typeface="Roboto" panose="02000000000000000000"/>
                        <a:hlinkClick r:id="rId2"/>
                      </a:endParaRPr>
                    </a:p>
                    <a:p>
                      <a:pPr fontAlgn="base">
                        <a:spcBef>
                          <a:spcPct val="0"/>
                        </a:spcBef>
                        <a:spcAft>
                          <a:spcPct val="0"/>
                        </a:spcAft>
                      </a:pPr>
                      <a:r>
                        <a:rPr sz="2000" b="1">
                          <a:solidFill>
                            <a:srgbClr val="0F0F0F"/>
                          </a:solidFill>
                          <a:highlight>
                            <a:srgbClr val="FFFF00"/>
                          </a:highlight>
                          <a:latin typeface="Roboto" panose="02000000000000000000"/>
                          <a:ea typeface="Roboto" panose="02000000000000000000"/>
                          <a:sym typeface="+mn-ea"/>
                        </a:rPr>
                        <a:t>MOSES Part 1 👶🏽 Baby in the basket - Animated Bible stories | Bibtoons GO</a:t>
                      </a:r>
                      <a:endParaRPr sz="2000" b="1" i="0">
                        <a:solidFill>
                          <a:srgbClr val="0F0F0F"/>
                        </a:solidFill>
                        <a:highlight>
                          <a:srgbClr val="FFFF00"/>
                        </a:highlight>
                        <a:latin typeface="Roboto" panose="02000000000000000000"/>
                        <a:ea typeface="Roboto" panose="02000000000000000000"/>
                      </a:endParaRPr>
                    </a:p>
                    <a:p>
                      <a:pPr fontAlgn="base">
                        <a:spcBef>
                          <a:spcPct val="0"/>
                        </a:spcBef>
                        <a:spcAft>
                          <a:spcPct val="0"/>
                        </a:spcAft>
                      </a:pPr>
                      <a:r>
                        <a:rPr sz="1600">
                          <a:solidFill>
                            <a:srgbClr val="0F0F0F"/>
                          </a:solidFill>
                          <a:latin typeface="Roboto" panose="02000000000000000000"/>
                          <a:ea typeface="Roboto" panose="02000000000000000000"/>
                          <a:sym typeface="+mn-ea"/>
                          <a:hlinkClick r:id="rId3"/>
                        </a:rPr>
                        <a:t>Bibtoons GO</a:t>
                      </a:r>
                      <a:endParaRPr sz="1600" b="0" i="0">
                        <a:solidFill>
                          <a:srgbClr val="0F0F0F"/>
                        </a:solidFill>
                        <a:latin typeface="Roboto" panose="02000000000000000000"/>
                        <a:ea typeface="Roboto" panose="02000000000000000000"/>
                        <a:hlinkClick r:id="rId3"/>
                      </a:endParaRPr>
                    </a:p>
                    <a:p>
                      <a:pPr fontAlgn="base">
                        <a:spcBef>
                          <a:spcPct val="0"/>
                        </a:spcBef>
                        <a:spcAft>
                          <a:spcPct val="0"/>
                        </a:spcAft>
                      </a:pPr>
                      <a:r>
                        <a:rPr sz="1900">
                          <a:solidFill>
                            <a:srgbClr val="0F0F0F"/>
                          </a:solidFill>
                          <a:latin typeface="Roboto" panose="02000000000000000000"/>
                          <a:ea typeface="Roboto" panose="02000000000000000000"/>
                          <a:sym typeface="+mn-ea"/>
                        </a:rPr>
                        <a:t>Mar 9, 2022 </a:t>
                      </a:r>
                      <a:endParaRPr sz="1900" b="0" i="0">
                        <a:solidFill>
                          <a:srgbClr val="0F0F0F"/>
                        </a:solidFill>
                        <a:latin typeface="Roboto" panose="02000000000000000000"/>
                        <a:ea typeface="Roboto" panose="02000000000000000000"/>
                      </a:endParaRPr>
                    </a:p>
                    <a:p>
                      <a:pPr fontAlgn="base">
                        <a:spcBef>
                          <a:spcPct val="0"/>
                        </a:spcBef>
                        <a:spcAft>
                          <a:spcPct val="0"/>
                        </a:spcAft>
                      </a:pPr>
                      <a:r>
                        <a:rPr sz="1600">
                          <a:solidFill>
                            <a:srgbClr val="131313"/>
                          </a:solidFill>
                          <a:latin typeface="Roboto" panose="02000000000000000000"/>
                          <a:ea typeface="Roboto" panose="02000000000000000000"/>
                          <a:sym typeface="+mn-ea"/>
                        </a:rPr>
                        <a:t>Moses was born in a dificult time for the hebrew people, they were slaves on Egypt.</a:t>
                      </a:r>
                      <a:endParaRPr sz="1600" b="0" i="0">
                        <a:solidFill>
                          <a:srgbClr val="131313"/>
                        </a:solidFill>
                        <a:latin typeface="Roboto" panose="02000000000000000000"/>
                        <a:ea typeface="Roboto" panose="02000000000000000000"/>
                      </a:endParaRPr>
                    </a:p>
                    <a:p>
                      <a:pPr fontAlgn="base">
                        <a:spcBef>
                          <a:spcPct val="0"/>
                        </a:spcBef>
                        <a:spcAft>
                          <a:spcPct val="0"/>
                        </a:spcAft>
                      </a:pPr>
                      <a:r>
                        <a:rPr sz="1600">
                          <a:solidFill>
                            <a:srgbClr val="131313"/>
                          </a:solidFill>
                          <a:latin typeface="Roboto" panose="02000000000000000000"/>
                          <a:ea typeface="Roboto" panose="02000000000000000000"/>
                          <a:sym typeface="+mn-ea"/>
                        </a:rPr>
                        <a:t>The king decided to kill every male child that was born, in fear for the growing number of slaves. </a:t>
                      </a:r>
                      <a:endParaRPr sz="1600" b="0" i="0">
                        <a:solidFill>
                          <a:srgbClr val="131313"/>
                        </a:solidFill>
                        <a:latin typeface="Roboto" panose="02000000000000000000"/>
                        <a:ea typeface="Roboto" panose="02000000000000000000"/>
                      </a:endParaRPr>
                    </a:p>
                    <a:p>
                      <a:pPr fontAlgn="base">
                        <a:spcBef>
                          <a:spcPct val="0"/>
                        </a:spcBef>
                        <a:spcAft>
                          <a:spcPct val="0"/>
                        </a:spcAft>
                      </a:pPr>
                      <a:r>
                        <a:rPr sz="1600">
                          <a:solidFill>
                            <a:srgbClr val="131313"/>
                          </a:solidFill>
                          <a:latin typeface="Roboto" panose="02000000000000000000"/>
                          <a:ea typeface="Roboto" panose="02000000000000000000"/>
                          <a:sym typeface="+mn-ea"/>
                        </a:rPr>
                        <a:t>But Moses parents decided to save his life by putting him on a basket and into the river. </a:t>
                      </a:r>
                      <a:endParaRPr sz="1600" b="0" i="0">
                        <a:solidFill>
                          <a:srgbClr val="131313"/>
                        </a:solidFill>
                        <a:latin typeface="Roboto" panose="02000000000000000000"/>
                        <a:ea typeface="Roboto" panose="02000000000000000000"/>
                      </a:endParaRPr>
                    </a:p>
                    <a:p>
                      <a:pPr fontAlgn="base">
                        <a:spcBef>
                          <a:spcPct val="0"/>
                        </a:spcBef>
                        <a:spcAft>
                          <a:spcPct val="0"/>
                        </a:spcAft>
                      </a:pPr>
                      <a:r>
                        <a:rPr sz="1600">
                          <a:solidFill>
                            <a:srgbClr val="131313"/>
                          </a:solidFill>
                          <a:latin typeface="Roboto" panose="02000000000000000000"/>
                          <a:ea typeface="Roboto" panose="02000000000000000000"/>
                          <a:sym typeface="+mn-ea"/>
                        </a:rPr>
                        <a:t>God had big plans for that child,</a:t>
                      </a:r>
                      <a:endParaRPr sz="1600" b="0" i="0">
                        <a:solidFill>
                          <a:srgbClr val="131313"/>
                        </a:solidFill>
                        <a:latin typeface="Roboto" panose="02000000000000000000"/>
                        <a:ea typeface="Roboto" panose="02000000000000000000"/>
                      </a:endParaRPr>
                    </a:p>
                    <a:p>
                      <a:pPr marL="0" indent="0">
                        <a:buNone/>
                      </a:pPr>
                      <a:endParaRPr lang="en-US" altLang="en-US" sz="1600" b="0" i="0">
                        <a:solidFill>
                          <a:srgbClr val="131313"/>
                        </a:solidFill>
                        <a:latin typeface="Roboto" panose="02000000000000000000"/>
                        <a:ea typeface="Roboto" panose="02000000000000000000"/>
                        <a:sym typeface="+mn-ea"/>
                      </a:endParaRPr>
                    </a:p>
                  </a:txBody>
                  <a:tcPr/>
                </a:tc>
              </a:tr>
            </a:tbl>
          </a:graphicData>
        </a:graphic>
      </p:graphicFrame>
      <p:sp>
        <p:nvSpPr>
          <p:cNvPr id="3" name="Text Box 2"/>
          <p:cNvSpPr txBox="1"/>
          <p:nvPr/>
        </p:nvSpPr>
        <p:spPr>
          <a:xfrm>
            <a:off x="453390" y="-81915"/>
            <a:ext cx="9914255" cy="1402080"/>
          </a:xfrm>
          <a:prstGeom prst="rect">
            <a:avLst/>
          </a:prstGeom>
        </p:spPr>
        <p:txBody>
          <a:bodyPr wrap="square">
            <a:noAutofit/>
          </a:bodyPr>
          <a:p>
            <a:pPr fontAlgn="base">
              <a:spcBef>
                <a:spcPct val="0"/>
              </a:spcBef>
              <a:spcAft>
                <a:spcPct val="0"/>
              </a:spcAft>
            </a:pPr>
            <a:r>
              <a:rPr sz="3200" b="0" i="0">
                <a:solidFill>
                  <a:srgbClr val="FF5050"/>
                </a:solidFill>
                <a:latin typeface="Arial" panose="020B0604020202020204"/>
                <a:ea typeface="Arial" panose="020B0604020202020204"/>
              </a:rPr>
              <a:t>MORE。。。。。。</a:t>
            </a:r>
            <a:endParaRPr sz="3200" b="0" i="0">
              <a:solidFill>
                <a:srgbClr val="FF5050"/>
              </a:solidFill>
              <a:latin typeface="Arial" panose="020B0604020202020204"/>
              <a:ea typeface="Arial" panose="020B0604020202020204"/>
            </a:endParaRPr>
          </a:p>
          <a:p>
            <a:pPr algn="ctr" fontAlgn="base">
              <a:spcBef>
                <a:spcPct val="0"/>
              </a:spcBef>
              <a:spcAft>
                <a:spcPct val="0"/>
              </a:spcAft>
            </a:pPr>
            <a:r>
              <a:rPr sz="1900" b="0" i="0">
                <a:solidFill>
                  <a:srgbClr val="000000"/>
                </a:solidFill>
                <a:latin typeface="Arial" panose="020B0604020202020204"/>
                <a:ea typeface="Arial" panose="020B0604020202020204"/>
              </a:rPr>
              <a:t>   </a:t>
            </a:r>
            <a:r>
              <a:rPr sz="2400" b="0" i="0">
                <a:solidFill>
                  <a:srgbClr val="000000"/>
                </a:solidFill>
                <a:latin typeface="Arial" panose="020B0604020202020204"/>
                <a:ea typeface="Arial" panose="020B0604020202020204"/>
              </a:rPr>
              <a:t>Film Watching  – The Story of Moses（Kids alon</a:t>
            </a:r>
            <a:r>
              <a:rPr lang="en-US" sz="2400" b="0" i="0">
                <a:solidFill>
                  <a:srgbClr val="000000"/>
                </a:solidFill>
                <a:latin typeface="Arial" panose="020B0604020202020204"/>
                <a:ea typeface="Arial" panose="020B0604020202020204"/>
              </a:rPr>
              <a:t>e</a:t>
            </a:r>
            <a:r>
              <a:rPr sz="2400" b="0" i="0">
                <a:solidFill>
                  <a:srgbClr val="000000"/>
                </a:solidFill>
                <a:latin typeface="Arial" panose="020B0604020202020204"/>
                <a:ea typeface="Arial" panose="020B0604020202020204"/>
              </a:rPr>
              <a:t> or With Parents)</a:t>
            </a:r>
            <a:endParaRPr sz="2400" b="0" i="0">
              <a:solidFill>
                <a:srgbClr val="000000"/>
              </a:solidFill>
              <a:latin typeface="Arial" panose="020B0604020202020204"/>
              <a:ea typeface="Arial" panose="020B0604020202020204"/>
            </a:endParaRPr>
          </a:p>
          <a:p>
            <a:pPr algn="ctr" fontAlgn="base">
              <a:spcBef>
                <a:spcPct val="0"/>
              </a:spcBef>
              <a:spcAft>
                <a:spcPct val="0"/>
              </a:spcAft>
            </a:pPr>
            <a:r>
              <a:rPr sz="2400" b="0" i="0">
                <a:solidFill>
                  <a:srgbClr val="000000"/>
                </a:solidFill>
                <a:latin typeface="Arial" panose="020B0604020202020204"/>
                <a:ea typeface="Arial" panose="020B0604020202020204"/>
              </a:rPr>
              <a:t>               獎勵影帶 – 摩西的故事 （兒女單獨看或父母同觀賞）</a:t>
            </a:r>
            <a:endParaRPr sz="2400" b="0" i="0">
              <a:solidFill>
                <a:srgbClr val="000000"/>
              </a:solidFill>
              <a:latin typeface="Arial" panose="020B0604020202020204"/>
              <a:ea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a:solidFill>
                  <a:srgbClr val="FF5050"/>
                </a:solidFill>
                <a:latin typeface="Arial" panose="020B0604020202020204"/>
                <a:ea typeface="Arial" panose="020B0604020202020204"/>
                <a:sym typeface="+mn-ea"/>
              </a:rPr>
              <a:t>More。。。。 </a:t>
            </a:r>
            <a:r>
              <a:rPr>
                <a:solidFill>
                  <a:srgbClr val="000000"/>
                </a:solidFill>
                <a:latin typeface="Arial" panose="020B0604020202020204"/>
                <a:ea typeface="Arial" panose="020B0604020202020204"/>
                <a:sym typeface="+mn-ea"/>
              </a:rPr>
              <a:t>恩言慧語-- For parents</a:t>
            </a:r>
            <a:endParaRPr lang="en-US"/>
          </a:p>
        </p:txBody>
      </p:sp>
      <p:sp>
        <p:nvSpPr>
          <p:cNvPr id="3" name="Content Placeholder 2"/>
          <p:cNvSpPr>
            <a:spLocks noGrp="1"/>
          </p:cNvSpPr>
          <p:nvPr>
            <p:ph sz="half" idx="1"/>
          </p:nvPr>
        </p:nvSpPr>
        <p:spPr>
          <a:xfrm>
            <a:off x="1341755" y="967740"/>
            <a:ext cx="8333105" cy="3929380"/>
          </a:xfrm>
        </p:spPr>
        <p:txBody>
          <a:bodyPr/>
          <a:p>
            <a:pPr marL="0" indent="0" algn="ctr">
              <a:buNone/>
            </a:pPr>
            <a:r>
              <a:rPr lang="en-US" altLang="en-US" sz="2400">
                <a:sym typeface="+mn-ea"/>
              </a:rPr>
              <a:t>https://www.youtube.com/watch?v=hzHWO-DmzVE</a:t>
            </a:r>
            <a:endParaRPr lang="en-US" altLang="en-US" sz="2400">
              <a:sym typeface="+mn-ea"/>
            </a:endParaRPr>
          </a:p>
          <a:p>
            <a:pPr marL="0" indent="0">
              <a:buNone/>
            </a:pPr>
            <a:r>
              <a:rPr sz="2200" b="1">
                <a:solidFill>
                  <a:srgbClr val="0F0F0F"/>
                </a:solidFill>
                <a:highlight>
                  <a:srgbClr val="FFFF00"/>
                </a:highlight>
                <a:latin typeface="Roboto" panose="02000000000000000000"/>
                <a:ea typeface="Roboto" panose="02000000000000000000"/>
                <a:sym typeface="+mn-ea"/>
              </a:rPr>
              <a:t>摩西逃往米甸</a:t>
            </a:r>
            <a:r>
              <a:rPr sz="2200" b="1">
                <a:solidFill>
                  <a:srgbClr val="0F0F0F"/>
                </a:solidFill>
                <a:latin typeface="Roboto" panose="02000000000000000000"/>
                <a:ea typeface="Roboto" panose="02000000000000000000"/>
                <a:sym typeface="+mn-ea"/>
              </a:rPr>
              <a:t>｜晨禱讀經 Ep.129｜</a:t>
            </a:r>
            <a:r>
              <a:rPr sz="2200" b="1">
                <a:solidFill>
                  <a:srgbClr val="0F0F0F"/>
                </a:solidFill>
                <a:highlight>
                  <a:srgbClr val="FFFF00"/>
                </a:highlight>
                <a:latin typeface="Roboto" panose="02000000000000000000"/>
                <a:ea typeface="Roboto" panose="02000000000000000000"/>
                <a:sym typeface="+mn-ea"/>
              </a:rPr>
              <a:t>出埃及記第二章15-25節</a:t>
            </a:r>
            <a:r>
              <a:rPr sz="2200" b="1">
                <a:solidFill>
                  <a:srgbClr val="0F0F0F"/>
                </a:solidFill>
                <a:latin typeface="Roboto" panose="02000000000000000000"/>
                <a:ea typeface="Roboto" panose="02000000000000000000"/>
                <a:sym typeface="+mn-ea"/>
              </a:rPr>
              <a:t>｜</a:t>
            </a:r>
            <a:endParaRPr sz="2200" b="1">
              <a:solidFill>
                <a:srgbClr val="0F0F0F"/>
              </a:solidFill>
              <a:latin typeface="Roboto" panose="02000000000000000000"/>
              <a:ea typeface="Roboto" panose="02000000000000000000"/>
              <a:sym typeface="+mn-ea"/>
            </a:endParaRPr>
          </a:p>
          <a:p>
            <a:pPr marL="0" indent="0">
              <a:buNone/>
            </a:pPr>
            <a:r>
              <a:rPr sz="2200" b="1">
                <a:solidFill>
                  <a:srgbClr val="0F0F0F"/>
                </a:solidFill>
                <a:latin typeface="Roboto" panose="02000000000000000000"/>
                <a:ea typeface="Roboto" panose="02000000000000000000"/>
                <a:sym typeface="+mn-ea"/>
              </a:rPr>
              <a:t>王世欽牧師｜</a:t>
            </a:r>
            <a:r>
              <a:rPr lang="en-US" altLang="en-US" sz="2200" b="1">
                <a:solidFill>
                  <a:srgbClr val="0F0F0F"/>
                </a:solidFill>
                <a:latin typeface="Roboto" panose="02000000000000000000"/>
                <a:ea typeface="Roboto" panose="02000000000000000000"/>
                <a:sym typeface="+mn-ea"/>
              </a:rPr>
              <a:t> Apr 17, 2024  </a:t>
            </a:r>
            <a:endParaRPr lang="en-US" altLang="en-US" sz="2200" b="1">
              <a:solidFill>
                <a:srgbClr val="0F0F0F"/>
              </a:solidFill>
              <a:latin typeface="Roboto" panose="02000000000000000000"/>
              <a:ea typeface="Roboto" panose="02000000000000000000"/>
              <a:sym typeface="+mn-ea"/>
            </a:endParaRPr>
          </a:p>
          <a:p>
            <a:pPr marL="0" indent="0">
              <a:buNone/>
            </a:pPr>
            <a:r>
              <a:rPr lang="en-US" altLang="en-US" sz="2400" b="1">
                <a:solidFill>
                  <a:srgbClr val="0F0F0F"/>
                </a:solidFill>
                <a:latin typeface="Roboto" panose="02000000000000000000"/>
                <a:ea typeface="Roboto" panose="02000000000000000000"/>
                <a:sym typeface="+mn-ea"/>
              </a:rPr>
              <a:t>Time: 23:24 </a:t>
            </a:r>
            <a:endParaRPr lang="en-US" altLang="en-US" sz="2400" b="1">
              <a:solidFill>
                <a:srgbClr val="0F0F0F"/>
              </a:solidFill>
              <a:latin typeface="Roboto" panose="02000000000000000000"/>
              <a:ea typeface="Roboto" panose="02000000000000000000"/>
              <a:sym typeface="+mn-ea"/>
            </a:endParaRPr>
          </a:p>
          <a:p>
            <a:pPr marL="0" indent="0">
              <a:buNone/>
            </a:pPr>
            <a:r>
              <a:rPr sz="2400">
                <a:solidFill>
                  <a:srgbClr val="0F0F0F"/>
                </a:solidFill>
                <a:latin typeface="Roboto" panose="02000000000000000000"/>
                <a:ea typeface="Roboto" panose="02000000000000000000"/>
                <a:sym typeface="+mn-ea"/>
                <a:hlinkClick r:id="rId1"/>
              </a:rPr>
              <a:t>幸福城市教會HCC</a:t>
            </a:r>
            <a:endParaRPr lang="en-US" altLang="en-US" sz="2400" b="1">
              <a:solidFill>
                <a:srgbClr val="0F0F0F"/>
              </a:solidFill>
              <a:latin typeface="Roboto" panose="02000000000000000000"/>
              <a:ea typeface="Roboto" panose="02000000000000000000"/>
              <a:sym typeface="+mn-ea"/>
            </a:endParaRPr>
          </a:p>
          <a:p>
            <a:pPr marL="0" indent="0">
              <a:buNone/>
            </a:pPr>
            <a:r>
              <a:rPr lang="zh-CN" altLang="en-US" sz="2400" b="1">
                <a:solidFill>
                  <a:srgbClr val="0F0F0F"/>
                </a:solidFill>
                <a:latin typeface="Roboto" panose="02000000000000000000"/>
                <a:ea typeface="Roboto" panose="02000000000000000000"/>
                <a:sym typeface="+mn-ea"/>
              </a:rPr>
              <a:t>《摩西逃往米甸》</a:t>
            </a:r>
            <a:endParaRPr lang="zh-CN" altLang="en-US" sz="2400" b="1">
              <a:solidFill>
                <a:srgbClr val="0F0F0F"/>
              </a:solidFill>
              <a:latin typeface="Roboto" panose="02000000000000000000"/>
              <a:ea typeface="Roboto" panose="02000000000000000000"/>
              <a:sym typeface="+mn-ea"/>
            </a:endParaRPr>
          </a:p>
          <a:p>
            <a:pPr marL="0" indent="0">
              <a:buNone/>
            </a:pPr>
            <a:r>
              <a:rPr lang="zh-CN" altLang="en-US" sz="2000" b="1">
                <a:solidFill>
                  <a:srgbClr val="0F0F0F"/>
                </a:solidFill>
                <a:latin typeface="Roboto" panose="02000000000000000000"/>
                <a:ea typeface="Roboto" panose="02000000000000000000"/>
                <a:sym typeface="+mn-ea"/>
              </a:rPr>
              <a:t>在跟隨神的道路中，有時候我們會灰心喪志，放棄或是遺忘神所給我們的命定；但是神卻不會忘記祂的應許，也不停止祂的計劃。祂甚至能夠趁著我們身處曠野的時候在我們生命中動工，使我們可以承接祂給我們的使命。</a:t>
            </a:r>
            <a:endParaRPr lang="zh-CN" altLang="en-US" sz="2000" b="1">
              <a:solidFill>
                <a:srgbClr val="0F0F0F"/>
              </a:solidFill>
              <a:latin typeface="Roboto" panose="02000000000000000000"/>
              <a:ea typeface="Roboto" panose="02000000000000000000"/>
              <a:sym typeface="+mn-ea"/>
            </a:endParaRPr>
          </a:p>
          <a:p>
            <a:endParaRPr lang="zh-CN" altLang="en-US" sz="2400" b="1">
              <a:solidFill>
                <a:srgbClr val="0F0F0F"/>
              </a:solidFill>
              <a:latin typeface="Roboto" panose="02000000000000000000"/>
              <a:ea typeface="Roboto" panose="02000000000000000000"/>
              <a:sym typeface="+mn-ea"/>
            </a:endParaRPr>
          </a:p>
          <a:p>
            <a:endParaRPr lang="en-US" altLang="en-US"/>
          </a:p>
          <a:p>
            <a:endParaRPr b="1" i="0">
              <a:solidFill>
                <a:srgbClr val="0F0F0F"/>
              </a:solidFill>
              <a:latin typeface="Roboto" panose="02000000000000000000"/>
              <a:ea typeface="Roboto" panose="02000000000000000000"/>
            </a:endParaRP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g37309d70574_0_48"/>
          <p:cNvSpPr txBox="1"/>
          <p:nvPr>
            <p:ph type="title"/>
          </p:nvPr>
        </p:nvSpPr>
        <p:spPr>
          <a:xfrm>
            <a:off x="731520" y="164300"/>
            <a:ext cx="10972800" cy="984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b="1">
                <a:solidFill>
                  <a:srgbClr val="0070C0"/>
                </a:solidFill>
                <a:highlight>
                  <a:srgbClr val="FFFF00"/>
                </a:highlight>
              </a:rPr>
              <a:t>I、Bible Reading (NIV)</a:t>
            </a:r>
            <a:r>
              <a:rPr lang="en-US" altLang="zh-CN" b="1">
                <a:solidFill>
                  <a:srgbClr val="0070C0"/>
                </a:solidFill>
                <a:highlight>
                  <a:srgbClr val="FFFF00"/>
                </a:highlight>
              </a:rPr>
              <a:t>-- Exodus 2</a:t>
            </a:r>
            <a:r>
              <a:rPr lang="zh-CN" altLang="en-US" b="1">
                <a:solidFill>
                  <a:srgbClr val="0070C0"/>
                </a:solidFill>
                <a:highlight>
                  <a:srgbClr val="FFFF00"/>
                </a:highlight>
              </a:rPr>
              <a:t>：</a:t>
            </a:r>
            <a:r>
              <a:rPr lang="en-US" altLang="zh-CN" b="1">
                <a:solidFill>
                  <a:srgbClr val="0070C0"/>
                </a:solidFill>
                <a:highlight>
                  <a:srgbClr val="FFFF00"/>
                </a:highlight>
              </a:rPr>
              <a:t>11-15</a:t>
            </a:r>
            <a:endParaRPr lang="zh-CN" b="1">
              <a:solidFill>
                <a:srgbClr val="0070C0"/>
              </a:solidFill>
              <a:highlight>
                <a:srgbClr val="FFFF00"/>
              </a:highlight>
            </a:endParaRPr>
          </a:p>
          <a:p>
            <a:pPr marL="0" lvl="0" indent="0" algn="l" rtl="0">
              <a:spcBef>
                <a:spcPts val="0"/>
              </a:spcBef>
              <a:spcAft>
                <a:spcPts val="0"/>
              </a:spcAft>
              <a:buNone/>
            </a:pPr>
            <a:r>
              <a:rPr lang="zh-CN" sz="3000"/>
              <a:t>     (Take turns reading either Chinese or English version)</a:t>
            </a:r>
            <a:endParaRPr sz="3000"/>
          </a:p>
        </p:txBody>
      </p:sp>
      <p:sp>
        <p:nvSpPr>
          <p:cNvPr id="106" name="Google Shape;106;g37309d70574_0_48"/>
          <p:cNvSpPr txBox="1"/>
          <p:nvPr>
            <p:ph type="body" idx="1"/>
          </p:nvPr>
        </p:nvSpPr>
        <p:spPr>
          <a:xfrm>
            <a:off x="609600" y="1235710"/>
            <a:ext cx="10544810" cy="5450205"/>
          </a:xfrm>
          <a:prstGeom prst="rect">
            <a:avLst/>
          </a:prstGeom>
        </p:spPr>
        <p:txBody>
          <a:bodyPr spcFirstLastPara="1" wrap="square" lIns="91425" tIns="45700" rIns="91425" bIns="45700" anchor="t" anchorCtr="0">
            <a:noAutofit/>
          </a:bodyPr>
          <a:lstStyle/>
          <a:p>
            <a:pPr marL="0" lvl="0" indent="0" algn="ctr" rtl="0">
              <a:spcBef>
                <a:spcPts val="1200"/>
              </a:spcBef>
              <a:spcAft>
                <a:spcPts val="0"/>
              </a:spcAft>
              <a:buNone/>
            </a:pPr>
            <a:r>
              <a:rPr lang="en-US" altLang="en-US" sz="1400">
                <a:highlight>
                  <a:srgbClr val="FFFF00"/>
                </a:highlight>
                <a:sym typeface="+mn-ea"/>
              </a:rPr>
              <a:t>https://www.biblegateway.com/passage/?search=Exodus%202%3A11-15&amp;version=NIV</a:t>
            </a:r>
            <a:endParaRPr lang="en-US" altLang="en-US" sz="1400" b="1">
              <a:highlight>
                <a:srgbClr val="FFFF00"/>
              </a:highlight>
            </a:endParaRPr>
          </a:p>
          <a:p>
            <a:pPr marL="0" lvl="0" indent="0" algn="l" rtl="0">
              <a:spcBef>
                <a:spcPts val="1200"/>
              </a:spcBef>
              <a:spcAft>
                <a:spcPts val="0"/>
              </a:spcAft>
              <a:buNone/>
            </a:pPr>
            <a:r>
              <a:rPr lang="en-US" altLang="en-US" sz="2400" b="1">
                <a:highlight>
                  <a:srgbClr val="FFFF00"/>
                </a:highlight>
              </a:rPr>
              <a:t>Moses Flees to Midian</a:t>
            </a:r>
            <a:endParaRPr lang="en-US" altLang="en-US" sz="2400" b="1">
              <a:highlight>
                <a:srgbClr val="FFFF00"/>
              </a:highlight>
            </a:endParaRPr>
          </a:p>
          <a:p>
            <a:pPr marL="0" lvl="0" indent="0" algn="l" rtl="0">
              <a:spcBef>
                <a:spcPts val="1200"/>
              </a:spcBef>
              <a:spcAft>
                <a:spcPts val="0"/>
              </a:spcAft>
              <a:buNone/>
            </a:pPr>
            <a:r>
              <a:rPr lang="en-US" altLang="en-US" sz="2400"/>
              <a:t>11 One day, after Moses had grown up, he went out to where his own people were and watched them at their hard labor. He saw an Egyptian beating a Hebrew, one of his own people. 12 Looking this way and that and seeing no one, he killed the Egyptian and hid him in the sand. </a:t>
            </a:r>
            <a:endParaRPr lang="en-US" altLang="en-US" sz="2400"/>
          </a:p>
          <a:p>
            <a:pPr marL="0" lvl="0" indent="0" algn="l" rtl="0">
              <a:spcBef>
                <a:spcPts val="1200"/>
              </a:spcBef>
              <a:spcAft>
                <a:spcPts val="0"/>
              </a:spcAft>
              <a:buNone/>
            </a:pPr>
            <a:r>
              <a:rPr lang="en-US" altLang="en-US" sz="2400"/>
              <a:t>13 The next day he went out and saw two Hebrews fighting. He asked the one in the wrong, “Why are you hitting your fellow Hebrew?” 14 The man said, “Who made you ruler and judge over us? Are you thinking of killing me as you killed the Egyptian?” Then Moses was afraid and thought, “What I did must have become known.”</a:t>
            </a:r>
            <a:endParaRPr lang="en-US" altLang="en-US" sz="2400"/>
          </a:p>
          <a:p>
            <a:pPr marL="0" lvl="0" indent="0" algn="l" rtl="0">
              <a:spcBef>
                <a:spcPts val="1200"/>
              </a:spcBef>
              <a:spcAft>
                <a:spcPts val="0"/>
              </a:spcAft>
              <a:buNone/>
            </a:pPr>
            <a:r>
              <a:rPr lang="en-US" altLang="en-US" sz="2400"/>
              <a:t>15 When Pharaoh heard of this, he tried to kill Moses, but Moses fled from Pharaoh and went to live in </a:t>
            </a:r>
            <a:r>
              <a:rPr lang="en-US" altLang="en-US" sz="2400">
                <a:highlight>
                  <a:srgbClr val="FFFF00"/>
                </a:highlight>
              </a:rPr>
              <a:t>Midian,</a:t>
            </a:r>
            <a:r>
              <a:rPr lang="en-US" altLang="en-US" sz="2400"/>
              <a:t> where he sat down by a well.</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4"/>
          <p:cNvGraphicFramePr/>
          <p:nvPr>
            <p:custDataLst>
              <p:tags r:id="rId1"/>
            </p:custDataLst>
          </p:nvPr>
        </p:nvGraphicFramePr>
        <p:xfrm>
          <a:off x="318135" y="815340"/>
          <a:ext cx="11423650" cy="5821680"/>
        </p:xfrm>
        <a:graphic>
          <a:graphicData uri="http://schemas.openxmlformats.org/drawingml/2006/table">
            <a:tbl>
              <a:tblPr firstRow="1" bandRow="1">
                <a:tableStyleId>{5C22544A-7EE6-4342-B048-85BDC9FD1C3A}</a:tableStyleId>
              </a:tblPr>
              <a:tblGrid>
                <a:gridCol w="8422005"/>
                <a:gridCol w="3001645"/>
              </a:tblGrid>
              <a:tr h="518160">
                <a:tc>
                  <a:txBody>
                    <a:bodyPr/>
                    <a:p>
                      <a:pPr>
                        <a:buNone/>
                      </a:pPr>
                      <a:r>
                        <a:rPr lang="zh-CN" altLang="en-US" sz="2800">
                          <a:sym typeface="+mn-ea"/>
                        </a:rPr>
                        <a:t>出埃及記</a:t>
                      </a:r>
                      <a:r>
                        <a:rPr lang="en-US" altLang="en-US" sz="2800">
                          <a:sym typeface="+mn-ea"/>
                        </a:rPr>
                        <a:t> 2</a:t>
                      </a:r>
                      <a:r>
                        <a:rPr lang="zh-CN" altLang="en-US" sz="2800">
                          <a:sym typeface="+mn-ea"/>
                        </a:rPr>
                        <a:t>章</a:t>
                      </a:r>
                      <a:r>
                        <a:rPr lang="en-US" altLang="zh-CN" sz="2800">
                          <a:sym typeface="+mn-ea"/>
                        </a:rPr>
                        <a:t>11-15</a:t>
                      </a:r>
                      <a:r>
                        <a:rPr lang="zh-CN" altLang="en-US" sz="2800">
                          <a:sym typeface="+mn-ea"/>
                        </a:rPr>
                        <a:t>節</a:t>
                      </a:r>
                      <a:r>
                        <a:rPr lang="en-US" altLang="zh-CN" sz="2800">
                          <a:sym typeface="+mn-ea"/>
                        </a:rPr>
                        <a:t>-</a:t>
                      </a:r>
                      <a:r>
                        <a:rPr lang="en-US" altLang="zh-CN" sz="2800">
                          <a:solidFill>
                            <a:schemeClr val="bg1"/>
                          </a:solidFill>
                          <a:sym typeface="+mn-ea"/>
                        </a:rPr>
                        <a:t>-</a:t>
                      </a:r>
                      <a:r>
                        <a:rPr lang="zh-CN" altLang="en-US" sz="2800">
                          <a:solidFill>
                            <a:schemeClr val="bg1"/>
                          </a:solidFill>
                          <a:sym typeface="+mn-ea"/>
                        </a:rPr>
                        <a:t>摩西逃往米甸</a:t>
                      </a:r>
                      <a:endParaRPr lang="zh-CN" altLang="en-US" sz="2800">
                        <a:solidFill>
                          <a:schemeClr val="bg1"/>
                        </a:solidFill>
                        <a:sym typeface="+mn-ea"/>
                      </a:endParaRPr>
                    </a:p>
                  </a:txBody>
                  <a:tcPr/>
                </a:tc>
                <a:tc>
                  <a:txBody>
                    <a:bodyPr/>
                    <a:p>
                      <a:pPr algn="ctr">
                        <a:buNone/>
                      </a:pPr>
                      <a:r>
                        <a:rPr lang="zh-CN" altLang="en-US" sz="2800"/>
                        <a:t>字詞</a:t>
                      </a:r>
                      <a:r>
                        <a:rPr lang="en-US" altLang="zh-CN" sz="2800"/>
                        <a:t>/</a:t>
                      </a:r>
                      <a:r>
                        <a:rPr lang="zh-CN" altLang="en-US" sz="2800"/>
                        <a:t>文意解説</a:t>
                      </a:r>
                      <a:endParaRPr lang="zh-CN" altLang="en-US" sz="2800"/>
                    </a:p>
                  </a:txBody>
                  <a:tcPr/>
                </a:tc>
              </a:tr>
              <a:tr h="1202690">
                <a:tc>
                  <a:txBody>
                    <a:bodyPr/>
                    <a:p>
                      <a:pPr marL="434975" indent="-434975">
                        <a:buNone/>
                      </a:pPr>
                      <a:endParaRPr lang="zh-CN" altLang="en-US" sz="2500">
                        <a:sym typeface="+mn-ea"/>
                      </a:endParaRPr>
                    </a:p>
                  </a:txBody>
                  <a:tcPr/>
                </a:tc>
                <a:tc rowSpan="5">
                  <a:txBody>
                    <a:bodyPr/>
                    <a:p>
                      <a:pPr>
                        <a:buNone/>
                      </a:pPr>
                      <a:r>
                        <a:rPr lang="zh-CN" altLang="en-US" sz="1800">
                          <a:highlight>
                            <a:srgbClr val="FFFF00"/>
                          </a:highlight>
                          <a:sym typeface="+mn-ea"/>
                        </a:rPr>
                        <a:t>「出去到他弟兄那里」</a:t>
                      </a:r>
                      <a:r>
                        <a:rPr lang="zh-CN" altLang="en-US" sz="1800">
                          <a:sym typeface="+mn-ea"/>
                        </a:rPr>
                        <a:t>，指来到以色列人中间，表明摩西已经了解到自己的身世，并且认识了自己「父亲的神」（三</a:t>
                      </a:r>
                      <a:r>
                        <a:rPr lang="en-US" altLang="en-US" sz="1800">
                          <a:sym typeface="+mn-ea"/>
                        </a:rPr>
                        <a:t>6</a:t>
                      </a:r>
                      <a:r>
                        <a:rPr lang="zh-CN" altLang="en-US" sz="1800">
                          <a:sym typeface="+mn-ea"/>
                        </a:rPr>
                        <a:t>）。</a:t>
                      </a:r>
                      <a:endParaRPr lang="zh-CN" altLang="en-US" sz="1800"/>
                    </a:p>
                    <a:p>
                      <a:pPr>
                        <a:buNone/>
                      </a:pPr>
                      <a:r>
                        <a:rPr lang="en-US" altLang="zh-CN" sz="1800">
                          <a:sym typeface="+mn-ea"/>
                        </a:rPr>
                        <a:t>*** </a:t>
                      </a:r>
                      <a:r>
                        <a:rPr lang="zh-CN" altLang="en-US" sz="1800">
                          <a:highlight>
                            <a:srgbClr val="FFFF00"/>
                          </a:highlight>
                          <a:sym typeface="+mn-ea"/>
                        </a:rPr>
                        <a:t>摩西看到希伯来人被埃及人压迫</a:t>
                      </a:r>
                      <a:r>
                        <a:rPr lang="zh-CN" altLang="en-US" sz="1800">
                          <a:sym typeface="+mn-ea"/>
                        </a:rPr>
                        <a:t>，心中就起了拯救弟兄的雄心大志。</a:t>
                      </a:r>
                      <a:endParaRPr lang="zh-CN" altLang="en-US" sz="1800"/>
                    </a:p>
                    <a:p>
                      <a:pPr>
                        <a:buNone/>
                      </a:pPr>
                      <a:endParaRPr lang="zh-CN" altLang="en-US" sz="1800">
                        <a:sym typeface="+mn-ea"/>
                      </a:endParaRPr>
                    </a:p>
                    <a:p>
                      <a:pPr>
                        <a:buNone/>
                      </a:pPr>
                      <a:endParaRPr lang="zh-CN" altLang="en-US" sz="1800">
                        <a:sym typeface="+mn-ea"/>
                      </a:endParaRPr>
                    </a:p>
                    <a:p>
                      <a:pPr>
                        <a:buNone/>
                      </a:pPr>
                      <a:endParaRPr lang="zh-CN" altLang="en-US" sz="1800">
                        <a:highlight>
                          <a:srgbClr val="FFFF00"/>
                        </a:highlight>
                        <a:sym typeface="+mn-ea"/>
                      </a:endParaRPr>
                    </a:p>
                    <a:p>
                      <a:pPr>
                        <a:buNone/>
                      </a:pPr>
                      <a:r>
                        <a:rPr lang="zh-CN" altLang="en-US" sz="1800">
                          <a:highlight>
                            <a:srgbClr val="FFFF00"/>
                          </a:highlight>
                          <a:sym typeface="+mn-ea"/>
                        </a:rPr>
                        <a:t>希伯来人不但没有感谢这位有能力、有地位的王子为他们出头</a:t>
                      </a:r>
                      <a:r>
                        <a:rPr lang="zh-CN" altLang="en-US" sz="1800">
                          <a:sym typeface="+mn-ea"/>
                        </a:rPr>
                        <a:t>，反而完全不领情。</a:t>
                      </a:r>
                      <a:endParaRPr lang="zh-CN" altLang="en-US" sz="1800"/>
                    </a:p>
                    <a:p>
                      <a:pPr>
                        <a:buNone/>
                      </a:pPr>
                      <a:endParaRPr lang="zh-CN" altLang="en-US" sz="1800">
                        <a:sym typeface="+mn-ea"/>
                      </a:endParaRPr>
                    </a:p>
                    <a:p>
                      <a:pPr>
                        <a:buNone/>
                      </a:pPr>
                      <a:endParaRPr lang="zh-CN" altLang="en-US" sz="1800">
                        <a:highlight>
                          <a:srgbClr val="FFFF00"/>
                        </a:highlight>
                        <a:sym typeface="+mn-ea"/>
                      </a:endParaRPr>
                    </a:p>
                    <a:p>
                      <a:pPr>
                        <a:buNone/>
                      </a:pPr>
                      <a:r>
                        <a:rPr lang="zh-CN" altLang="en-US" sz="1800">
                          <a:highlight>
                            <a:srgbClr val="FFFF00"/>
                          </a:highlight>
                          <a:sym typeface="+mn-ea"/>
                        </a:rPr>
                        <a:t>「</a:t>
                      </a:r>
                      <a:r>
                        <a:rPr lang="zh-CN" altLang="en-US" sz="1800">
                          <a:highlight>
                            <a:srgbClr val="FFFF00"/>
                          </a:highlight>
                          <a:sym typeface="+mn-ea"/>
                        </a:rPr>
                        <a:t>米甸地」</a:t>
                      </a:r>
                      <a:r>
                        <a:rPr lang="zh-CN" altLang="en-US" sz="1800">
                          <a:sym typeface="+mn-ea"/>
                        </a:rPr>
                        <a:t>位于埃及东方的旷野，摩西从埃及逃往米甸，是被迫放弃过去的四十年。</a:t>
                      </a:r>
                      <a:endParaRPr lang="zh-CN" altLang="en-US" sz="1800"/>
                    </a:p>
                  </a:txBody>
                  <a:tcPr/>
                </a:tc>
              </a:tr>
              <a:tr h="829945">
                <a:tc>
                  <a:txBody>
                    <a:bodyPr/>
                    <a:p>
                      <a:pPr marL="434975" indent="-434975">
                        <a:buNone/>
                      </a:pPr>
                      <a:endParaRPr lang="en-US" altLang="en-US" sz="2500">
                        <a:sym typeface="+mn-ea"/>
                      </a:endParaRPr>
                    </a:p>
                  </a:txBody>
                  <a:tcPr/>
                </a:tc>
                <a:tc vMerge="1">
                  <a:tcPr/>
                </a:tc>
              </a:tr>
              <a:tr h="829945">
                <a:tc>
                  <a:txBody>
                    <a:bodyPr/>
                    <a:p>
                      <a:pPr marL="424815" indent="-424815">
                        <a:buNone/>
                      </a:pPr>
                      <a:endParaRPr lang="en-US" altLang="en-US" sz="2500">
                        <a:sym typeface="+mn-ea"/>
                      </a:endParaRPr>
                    </a:p>
                  </a:txBody>
                  <a:tcPr/>
                </a:tc>
                <a:tc vMerge="1">
                  <a:tcPr/>
                </a:tc>
              </a:tr>
              <a:tr h="1202055">
                <a:tc>
                  <a:txBody>
                    <a:bodyPr/>
                    <a:p>
                      <a:pPr marL="445135" indent="-445135">
                        <a:buNone/>
                      </a:pPr>
                      <a:endParaRPr lang="en-US" altLang="en-US" sz="2500">
                        <a:sym typeface="+mn-ea"/>
                      </a:endParaRPr>
                    </a:p>
                  </a:txBody>
                  <a:tcPr/>
                </a:tc>
                <a:tc vMerge="1">
                  <a:tcPr/>
                </a:tc>
              </a:tr>
              <a:tr h="1238885">
                <a:tc>
                  <a:txBody>
                    <a:bodyPr/>
                    <a:p>
                      <a:pPr marL="455295" indent="-455295">
                        <a:buNone/>
                      </a:pPr>
                      <a:endParaRPr lang="en-US" altLang="en-US" sz="2500">
                        <a:sym typeface="+mn-ea"/>
                      </a:endParaRPr>
                    </a:p>
                  </a:txBody>
                  <a:tcPr/>
                </a:tc>
                <a:tc vMerge="1">
                  <a:tcPr/>
                </a:tc>
              </a:tr>
            </a:tbl>
          </a:graphicData>
        </a:graphic>
      </p:graphicFrame>
      <p:sp>
        <p:nvSpPr>
          <p:cNvPr id="11" name="Text Box 10"/>
          <p:cNvSpPr txBox="1"/>
          <p:nvPr/>
        </p:nvSpPr>
        <p:spPr>
          <a:xfrm>
            <a:off x="8907780" y="170180"/>
            <a:ext cx="3042285" cy="645160"/>
          </a:xfrm>
          <a:prstGeom prst="rect">
            <a:avLst/>
          </a:prstGeom>
          <a:noFill/>
        </p:spPr>
        <p:txBody>
          <a:bodyPr wrap="square" rtlCol="0" anchor="t">
            <a:spAutoFit/>
          </a:bodyPr>
          <a:p>
            <a:pPr algn="ctr"/>
            <a:r>
              <a:rPr lang="zh-CN" altLang="en-US" sz="1200" b="1">
                <a:solidFill>
                  <a:srgbClr val="0070C0"/>
                </a:solidFill>
              </a:rPr>
              <a:t>字義</a:t>
            </a:r>
            <a:r>
              <a:rPr lang="zh-CN" altLang="en-US" sz="1200" b="1">
                <a:solidFill>
                  <a:srgbClr val="0070C0"/>
                </a:solidFill>
              </a:rPr>
              <a:t>解説摘自：</a:t>
            </a:r>
            <a:r>
              <a:rPr lang="en-US" altLang="en-US" sz="1200" b="1">
                <a:solidFill>
                  <a:srgbClr val="0070C0"/>
                </a:solidFill>
              </a:rPr>
              <a:t>ttps://cmcbiblereading.com/2015/03/02/</a:t>
            </a:r>
            <a:r>
              <a:rPr lang="zh-CN" altLang="en-US" sz="1200" b="1">
                <a:solidFill>
                  <a:srgbClr val="0070C0"/>
                </a:solidFill>
              </a:rPr>
              <a:t>出埃及记第</a:t>
            </a:r>
            <a:r>
              <a:rPr lang="en-US" altLang="en-US" sz="1200" b="1">
                <a:solidFill>
                  <a:srgbClr val="0070C0"/>
                </a:solidFill>
              </a:rPr>
              <a:t>2</a:t>
            </a:r>
            <a:r>
              <a:rPr lang="zh-CN" altLang="en-US" sz="1200" b="1">
                <a:solidFill>
                  <a:srgbClr val="0070C0"/>
                </a:solidFill>
              </a:rPr>
              <a:t>章逐节注解、祷读</a:t>
            </a:r>
            <a:r>
              <a:rPr lang="en-US" altLang="en-US" sz="1200" b="1">
                <a:solidFill>
                  <a:srgbClr val="0070C0"/>
                </a:solidFill>
              </a:rPr>
              <a:t>/</a:t>
            </a:r>
            <a:endParaRPr lang="en-US" altLang="en-US" sz="1200" b="1">
              <a:solidFill>
                <a:srgbClr val="0070C0"/>
              </a:solidFill>
            </a:endParaRPr>
          </a:p>
        </p:txBody>
      </p:sp>
      <p:sp>
        <p:nvSpPr>
          <p:cNvPr id="3" name="Text Box 2"/>
          <p:cNvSpPr txBox="1"/>
          <p:nvPr/>
        </p:nvSpPr>
        <p:spPr>
          <a:xfrm>
            <a:off x="4943475" y="73025"/>
            <a:ext cx="3781425" cy="553085"/>
          </a:xfrm>
          <a:prstGeom prst="rect">
            <a:avLst/>
          </a:prstGeom>
          <a:noFill/>
        </p:spPr>
        <p:txBody>
          <a:bodyPr wrap="square" rtlCol="0" anchor="t">
            <a:spAutoFit/>
          </a:bodyPr>
          <a:p>
            <a:pPr algn="ctr"/>
            <a:r>
              <a:rPr lang="zh-CN" altLang="en-US" b="1">
                <a:solidFill>
                  <a:srgbClr val="00B0F0"/>
                </a:solidFill>
              </a:rPr>
              <a:t>經文選自：香港聖經公會</a:t>
            </a:r>
            <a:r>
              <a:rPr lang="en-US" altLang="en-US" sz="1200" b="1">
                <a:solidFill>
                  <a:srgbClr val="00B0F0"/>
                </a:solidFill>
              </a:rPr>
              <a:t>https://rcuv.hkbs.org.hk/RCUV2/EXO/2:1-10/</a:t>
            </a:r>
            <a:endParaRPr lang="en-US" altLang="en-US" sz="1200" b="1">
              <a:solidFill>
                <a:srgbClr val="00B0F0"/>
              </a:solidFill>
            </a:endParaRPr>
          </a:p>
        </p:txBody>
      </p:sp>
      <p:sp>
        <p:nvSpPr>
          <p:cNvPr id="2" name="Text Box 1"/>
          <p:cNvSpPr txBox="1"/>
          <p:nvPr/>
        </p:nvSpPr>
        <p:spPr>
          <a:xfrm>
            <a:off x="521970" y="170180"/>
            <a:ext cx="4557395" cy="578485"/>
          </a:xfrm>
          <a:prstGeom prst="rect">
            <a:avLst/>
          </a:prstGeom>
        </p:spPr>
        <p:txBody>
          <a:bodyPr wrap="square">
            <a:noAutofit/>
          </a:bodyPr>
          <a:p>
            <a:pPr indent="0" fontAlgn="base">
              <a:spcBef>
                <a:spcPct val="0"/>
              </a:spcBef>
              <a:spcAft>
                <a:spcPct val="0"/>
              </a:spcAft>
              <a:buNone/>
            </a:pPr>
            <a:r>
              <a:rPr lang="en-US" sz="2400" b="1" i="0">
                <a:solidFill>
                  <a:srgbClr val="0000FF"/>
                </a:solidFill>
                <a:latin typeface="Arial" panose="020B0604020202020204"/>
                <a:ea typeface="Arial" panose="020B0604020202020204"/>
              </a:rPr>
              <a:t>I-1.</a:t>
            </a:r>
            <a:r>
              <a:rPr sz="2400" b="1" i="0">
                <a:solidFill>
                  <a:srgbClr val="0000FF"/>
                </a:solidFill>
                <a:latin typeface="Arial" panose="020B0604020202020204"/>
                <a:ea typeface="Arial" panose="020B0604020202020204"/>
              </a:rPr>
              <a:t> 讀經: 與兒女輪流讀(中或英)</a:t>
            </a:r>
            <a:endParaRPr sz="2400" b="1" i="0">
              <a:solidFill>
                <a:srgbClr val="0000FF"/>
              </a:solidFill>
              <a:latin typeface="Arial" panose="020B0604020202020204"/>
              <a:ea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g37309d70574_0_3"/>
          <p:cNvSpPr txBox="1"/>
          <p:nvPr>
            <p:ph type="title"/>
          </p:nvPr>
        </p:nvSpPr>
        <p:spPr>
          <a:xfrm>
            <a:off x="1746250" y="190500"/>
            <a:ext cx="6410960" cy="92202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ltLang="zh-CN" sz="2400" b="1">
                <a:solidFill>
                  <a:srgbClr val="00B0F0"/>
                </a:solidFill>
                <a:sym typeface="+mn-ea"/>
              </a:rPr>
              <a:t>I-2.  Guidelines For </a:t>
            </a:r>
            <a:r>
              <a:rPr lang="zh-CN" sz="2400" b="1">
                <a:solidFill>
                  <a:srgbClr val="00B0F0"/>
                </a:solidFill>
              </a:rPr>
              <a:t>Brief Interaction</a:t>
            </a:r>
            <a:br>
              <a:rPr lang="zh-CN" sz="2400" b="1">
                <a:solidFill>
                  <a:srgbClr val="00B0F0"/>
                </a:solidFill>
              </a:rPr>
            </a:br>
            <a:r>
              <a:rPr lang="zh-CN" sz="2400" b="1">
                <a:solidFill>
                  <a:srgbClr val="00B0F0"/>
                </a:solidFill>
              </a:rPr>
              <a:t> </a:t>
            </a:r>
            <a:r>
              <a:rPr lang="en-US" altLang="zh-CN" sz="2400" b="1">
                <a:solidFill>
                  <a:srgbClr val="00B0F0"/>
                </a:solidFill>
              </a:rPr>
              <a:t>   </a:t>
            </a:r>
            <a:r>
              <a:rPr lang="zh-CN" sz="2400" b="1">
                <a:solidFill>
                  <a:srgbClr val="00B0F0"/>
                </a:solidFill>
              </a:rPr>
              <a:t>(簡易互動原則）</a:t>
            </a:r>
            <a:endParaRPr lang="zh-CN" sz="2400" b="1">
              <a:solidFill>
                <a:srgbClr val="00B0F0"/>
              </a:solidFill>
            </a:endParaRPr>
          </a:p>
        </p:txBody>
      </p:sp>
      <p:sp>
        <p:nvSpPr>
          <p:cNvPr id="130" name="Google Shape;130;g37309d70574_0_3"/>
          <p:cNvSpPr txBox="1"/>
          <p:nvPr>
            <p:ph type="body" sz="half" idx="2"/>
          </p:nvPr>
        </p:nvSpPr>
        <p:spPr>
          <a:xfrm>
            <a:off x="1906270" y="1244600"/>
            <a:ext cx="7515860" cy="462026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ltLang="zh-CN" sz="2200"/>
              <a:t>Please do the following a</a:t>
            </a:r>
            <a:r>
              <a:rPr lang="en-US" altLang="zh-CN" sz="2200">
                <a:sym typeface="+mn-ea"/>
              </a:rPr>
              <a:t>fter read through the passage </a:t>
            </a:r>
            <a:endParaRPr lang="en-US" altLang="zh-CN" sz="2200">
              <a:sym typeface="+mn-ea"/>
            </a:endParaRPr>
          </a:p>
          <a:p>
            <a:pPr marL="0" lvl="0" indent="0" algn="l" rtl="0">
              <a:spcBef>
                <a:spcPts val="360"/>
              </a:spcBef>
              <a:spcAft>
                <a:spcPts val="0"/>
              </a:spcAft>
              <a:buNone/>
            </a:pPr>
            <a:r>
              <a:rPr lang="en-US" altLang="zh-CN" sz="2200"/>
              <a:t>(</a:t>
            </a:r>
            <a:r>
              <a:rPr lang="zh-CN" sz="2200"/>
              <a:t>閲讀完經文</a:t>
            </a:r>
            <a:r>
              <a:rPr lang="zh-CN" altLang="en-US" sz="2200"/>
              <a:t>后，</a:t>
            </a:r>
            <a:r>
              <a:rPr lang="zh-CN" sz="2200"/>
              <a:t>請如此行</a:t>
            </a:r>
            <a:r>
              <a:rPr lang="en-US" altLang="zh-CN" sz="2200"/>
              <a:t>)</a:t>
            </a:r>
            <a:r>
              <a:rPr lang="zh-CN" sz="2200"/>
              <a:t>：</a:t>
            </a:r>
            <a:endParaRPr lang="zh-CN" sz="2200"/>
          </a:p>
          <a:p>
            <a:pPr marL="0" lvl="0" indent="0" algn="l" rtl="0">
              <a:spcBef>
                <a:spcPts val="360"/>
              </a:spcBef>
              <a:spcAft>
                <a:spcPts val="0"/>
              </a:spcAft>
              <a:buNone/>
            </a:pPr>
            <a:r>
              <a:rPr lang="en-US" altLang="zh-CN" sz="2200"/>
              <a:t>1. </a:t>
            </a:r>
            <a:r>
              <a:rPr lang="zh-CN" sz="2200"/>
              <a:t>Briefly Clarify Unclear Points </a:t>
            </a:r>
            <a:endParaRPr lang="zh-CN" sz="2200"/>
          </a:p>
          <a:p>
            <a:pPr marL="471170" lvl="0" indent="-471170" algn="l" rtl="0">
              <a:spcBef>
                <a:spcPts val="360"/>
              </a:spcBef>
              <a:spcAft>
                <a:spcPts val="0"/>
              </a:spcAft>
              <a:buNone/>
            </a:pPr>
            <a:r>
              <a:rPr lang="zh-CN" sz="2200"/>
              <a:t>   簡單解釋不明字詞</a:t>
            </a:r>
            <a:endParaRPr lang="zh-CN" sz="2200"/>
          </a:p>
          <a:p>
            <a:pPr marL="471170" lvl="0" indent="-471170" algn="l" rtl="0">
              <a:spcBef>
                <a:spcPts val="360"/>
              </a:spcBef>
              <a:spcAft>
                <a:spcPts val="0"/>
              </a:spcAft>
              <a:buNone/>
            </a:pPr>
            <a:r>
              <a:rPr lang="zh-CN" sz="2200"/>
              <a:t>2.Encourage Children Use Their Own Words To Tell The Story, the Scenario.</a:t>
            </a:r>
            <a:endParaRPr lang="zh-CN" sz="2200"/>
          </a:p>
          <a:p>
            <a:pPr marL="471170" lvl="0" indent="-471170" algn="l" rtl="0">
              <a:spcBef>
                <a:spcPts val="360"/>
              </a:spcBef>
              <a:spcAft>
                <a:spcPts val="0"/>
              </a:spcAft>
              <a:buNone/>
            </a:pPr>
            <a:r>
              <a:rPr lang="zh-CN" sz="2200"/>
              <a:t>    鼓勵兒女用自己的語言講述故事、描述情境。</a:t>
            </a:r>
            <a:endParaRPr lang="zh-CN" sz="2200"/>
          </a:p>
          <a:p>
            <a:pPr marL="471170" lvl="0" indent="-471170" algn="l" rtl="0">
              <a:spcBef>
                <a:spcPts val="360"/>
              </a:spcBef>
              <a:spcAft>
                <a:spcPts val="0"/>
              </a:spcAft>
              <a:buNone/>
            </a:pPr>
            <a:r>
              <a:rPr lang="zh-CN" sz="2200"/>
              <a:t>3. Or To Ask Whatever Questions Come To Their Min</a:t>
            </a:r>
            <a:r>
              <a:rPr lang="en-US" altLang="zh-CN" sz="2200"/>
              <a:t>d. Give a brief response &amp; follow up later.</a:t>
            </a:r>
            <a:endParaRPr lang="zh-CN" sz="2200"/>
          </a:p>
          <a:p>
            <a:pPr marL="471170" lvl="0" indent="-471170" algn="l" rtl="0">
              <a:spcBef>
                <a:spcPts val="360"/>
              </a:spcBef>
              <a:spcAft>
                <a:spcPts val="0"/>
              </a:spcAft>
              <a:buNone/>
            </a:pPr>
            <a:r>
              <a:rPr lang="zh-CN" sz="2200"/>
              <a:t>    或請兒女提出心中的疑問、困擾</a:t>
            </a:r>
            <a:r>
              <a:rPr lang="en-US" altLang="zh-CN" sz="2200"/>
              <a:t>; </a:t>
            </a:r>
            <a:endParaRPr lang="en-US" altLang="zh-CN" sz="2200"/>
          </a:p>
          <a:p>
            <a:pPr marL="471170" lvl="0" indent="-471170" algn="l" rtl="0">
              <a:spcBef>
                <a:spcPts val="360"/>
              </a:spcBef>
              <a:spcAft>
                <a:spcPts val="0"/>
              </a:spcAft>
              <a:buNone/>
            </a:pPr>
            <a:r>
              <a:rPr lang="en-US" altLang="zh-CN" sz="2200"/>
              <a:t>4. </a:t>
            </a:r>
            <a:r>
              <a:rPr lang="en-US" altLang="zh-CN" sz="2200">
                <a:sym typeface="+mn-ea"/>
              </a:rPr>
              <a:t>Give a brief answer &amp; follow up later. </a:t>
            </a:r>
            <a:r>
              <a:rPr lang="en-US" altLang="zh-CN" sz="2200"/>
              <a:t>  </a:t>
            </a:r>
            <a:endParaRPr lang="en-US" altLang="zh-CN" sz="2200"/>
          </a:p>
          <a:p>
            <a:pPr marL="471170" lvl="0" indent="-471170" algn="l" rtl="0">
              <a:spcBef>
                <a:spcPts val="360"/>
              </a:spcBef>
              <a:spcAft>
                <a:spcPts val="0"/>
              </a:spcAft>
              <a:buNone/>
            </a:pPr>
            <a:r>
              <a:rPr lang="en-US" altLang="zh-CN" sz="2200"/>
              <a:t>    </a:t>
            </a:r>
            <a:r>
              <a:rPr lang="zh-CN" altLang="en-US" sz="2200"/>
              <a:t>簡要回答，隨後再跟進。</a:t>
            </a:r>
            <a:endParaRPr lang="zh-CN" alt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73175"/>
          </a:xfrm>
        </p:spPr>
        <p:txBody>
          <a:bodyPr/>
          <a:p>
            <a:pPr algn="l"/>
            <a:r>
              <a:rPr lang="en-US" sz="3200" b="1">
                <a:solidFill>
                  <a:srgbClr val="0070C0"/>
                </a:solidFill>
              </a:rPr>
              <a:t>II. </a:t>
            </a:r>
            <a:r>
              <a:rPr lang="zh-CN" sz="3200" b="1">
                <a:solidFill>
                  <a:srgbClr val="0070C0"/>
                </a:solidFill>
                <a:sym typeface="+mn-ea"/>
              </a:rPr>
              <a:t>Film Watching Together–No. 1. – The Story of Moses  </a:t>
            </a:r>
            <a:br>
              <a:rPr sz="3200" b="1">
                <a:solidFill>
                  <a:srgbClr val="0070C0"/>
                </a:solidFill>
              </a:rPr>
            </a:br>
            <a:r>
              <a:rPr lang="zh-CN" sz="3200" b="1">
                <a:solidFill>
                  <a:srgbClr val="0070C0"/>
                </a:solidFill>
                <a:sym typeface="+mn-ea"/>
              </a:rPr>
              <a:t>    親子同賞影帶--01– 摩西的故事</a:t>
            </a:r>
            <a:endParaRPr lang="zh-CN" sz="3200" b="1">
              <a:solidFill>
                <a:srgbClr val="0070C0"/>
              </a:solidFill>
              <a:sym typeface="+mn-ea"/>
            </a:endParaRPr>
          </a:p>
        </p:txBody>
      </p:sp>
      <p:sp>
        <p:nvSpPr>
          <p:cNvPr id="3" name="Content Placeholder 2"/>
          <p:cNvSpPr>
            <a:spLocks noGrp="1"/>
          </p:cNvSpPr>
          <p:nvPr>
            <p:ph sz="half" idx="1"/>
          </p:nvPr>
        </p:nvSpPr>
        <p:spPr>
          <a:xfrm>
            <a:off x="609600" y="4542155"/>
            <a:ext cx="4265930" cy="2059305"/>
          </a:xfrm>
        </p:spPr>
        <p:txBody>
          <a:bodyPr/>
          <a:p>
            <a:r>
              <a:rPr lang="en-US" altLang="en-US" sz="2000">
                <a:highlight>
                  <a:srgbClr val="FFFF00"/>
                </a:highlight>
              </a:rPr>
              <a:t>https://www.youtube.com/watch?v=HyIAUpdHCO4</a:t>
            </a:r>
            <a:endParaRPr lang="en-US" altLang="en-US" sz="2000">
              <a:highlight>
                <a:srgbClr val="FFFF00"/>
              </a:highlight>
            </a:endParaRPr>
          </a:p>
          <a:p>
            <a:r>
              <a:rPr lang="en-US" altLang="en-US" sz="2000"/>
              <a:t>[</a:t>
            </a:r>
            <a:r>
              <a:rPr lang="zh-CN" altLang="en-US" sz="2000"/>
              <a:t>兒童聖經故事</a:t>
            </a:r>
            <a:r>
              <a:rPr lang="en-US" altLang="en-US" sz="2000"/>
              <a:t>] </a:t>
            </a:r>
            <a:r>
              <a:rPr lang="zh-CN" altLang="en-US" sz="2000"/>
              <a:t>摩西出生並長大</a:t>
            </a:r>
            <a:r>
              <a:rPr lang="en-US" altLang="en-US" sz="2000"/>
              <a:t> </a:t>
            </a:r>
            <a:r>
              <a:rPr lang="en-US" altLang="en-US" sz="2000">
                <a:highlight>
                  <a:srgbClr val="FFFF00"/>
                </a:highlight>
              </a:rPr>
              <a:t>(</a:t>
            </a:r>
            <a:r>
              <a:rPr lang="zh-CN" altLang="en-US" sz="2000">
                <a:highlight>
                  <a:srgbClr val="FFFF00"/>
                </a:highlight>
              </a:rPr>
              <a:t>國語</a:t>
            </a:r>
            <a:r>
              <a:rPr lang="en-US" altLang="en-US" sz="2000">
                <a:highlight>
                  <a:srgbClr val="FFFF00"/>
                </a:highlight>
              </a:rPr>
              <a:t>) </a:t>
            </a:r>
            <a:r>
              <a:rPr lang="zh-CN" altLang="en-US" sz="2000"/>
              <a:t>兒童聖經故事</a:t>
            </a:r>
            <a:endParaRPr lang="zh-CN" altLang="en-US" sz="2000"/>
          </a:p>
          <a:p>
            <a:r>
              <a:rPr lang="en-US" altLang="en-US" sz="2000"/>
              <a:t>Jun 21, 2022</a:t>
            </a:r>
            <a:endParaRPr lang="en-US" altLang="en-US" sz="2000"/>
          </a:p>
          <a:p>
            <a:r>
              <a:rPr lang="en-US" altLang="en-US" sz="2000"/>
              <a:t>Time:</a:t>
            </a:r>
            <a:endParaRPr lang="en-US" altLang="en-US" sz="2000"/>
          </a:p>
        </p:txBody>
      </p:sp>
      <p:sp>
        <p:nvSpPr>
          <p:cNvPr id="4" name="Content Placeholder 3"/>
          <p:cNvSpPr>
            <a:spLocks noGrp="1"/>
          </p:cNvSpPr>
          <p:nvPr>
            <p:ph sz="half" idx="2"/>
          </p:nvPr>
        </p:nvSpPr>
        <p:spPr>
          <a:xfrm>
            <a:off x="6026785" y="4424680"/>
            <a:ext cx="5555615" cy="2176780"/>
          </a:xfrm>
        </p:spPr>
        <p:txBody>
          <a:bodyPr/>
          <a:p>
            <a:r>
              <a:rPr lang="en-US" altLang="en-US" sz="2000">
                <a:highlight>
                  <a:srgbClr val="FFFF00"/>
                </a:highlight>
              </a:rPr>
              <a:t>https://www.youtube.com/watch?v=jAlnud_eNg4&amp;t=60s</a:t>
            </a:r>
            <a:endParaRPr lang="en-US" altLang="en-US" sz="2000">
              <a:highlight>
                <a:srgbClr val="FFFF00"/>
              </a:highlight>
            </a:endParaRPr>
          </a:p>
          <a:p>
            <a:r>
              <a:rPr lang="en-US" altLang="en-US" sz="2000"/>
              <a:t>A baby in a basket, Moses </a:t>
            </a:r>
            <a:r>
              <a:rPr lang="zh-CN" altLang="en-US" sz="2000"/>
              <a:t>👶🏻🧺</a:t>
            </a:r>
            <a:r>
              <a:rPr lang="en-US" altLang="en-US" sz="2000"/>
              <a:t> | Animated Bible Stories | My First Bible | 20</a:t>
            </a:r>
            <a:endParaRPr lang="en-US" altLang="en-US" sz="2000"/>
          </a:p>
          <a:p>
            <a:r>
              <a:rPr lang="en-US" altLang="en-US" sz="2000"/>
              <a:t>Time: </a:t>
            </a:r>
            <a:r>
              <a:rPr lang="en-US" altLang="en-US" sz="2000">
                <a:highlight>
                  <a:srgbClr val="FFFF00"/>
                </a:highlight>
              </a:rPr>
              <a:t>8 minuets</a:t>
            </a:r>
            <a:endParaRPr lang="en-US" altLang="en-US" sz="2000"/>
          </a:p>
          <a:p>
            <a:r>
              <a:rPr lang="en-US" altLang="en-US" sz="2000"/>
              <a:t>My First Bible</a:t>
            </a:r>
            <a:endParaRPr lang="en-US" altLang="en-US" sz="2000"/>
          </a:p>
          <a:p>
            <a:endParaRPr lang="en-US" altLang="en-US" sz="2000"/>
          </a:p>
        </p:txBody>
      </p:sp>
      <p:sp>
        <p:nvSpPr>
          <p:cNvPr id="6" name="Text Box 5"/>
          <p:cNvSpPr txBox="1"/>
          <p:nvPr/>
        </p:nvSpPr>
        <p:spPr>
          <a:xfrm>
            <a:off x="1513205" y="1463675"/>
            <a:ext cx="7696835" cy="460375"/>
          </a:xfrm>
          <a:prstGeom prst="rect">
            <a:avLst/>
          </a:prstGeom>
          <a:noFill/>
        </p:spPr>
        <p:txBody>
          <a:bodyPr wrap="square" rtlCol="0" anchor="t">
            <a:spAutoFit/>
          </a:bodyPr>
          <a:p>
            <a:pPr algn="ctr"/>
            <a:r>
              <a:rPr lang="en-US" altLang="en-US" sz="2400">
                <a:highlight>
                  <a:srgbClr val="FFFF00"/>
                </a:highlight>
                <a:sym typeface="+mn-ea"/>
              </a:rPr>
              <a:t>Watch either one or both of the following film together</a:t>
            </a:r>
            <a:endParaRPr lang="en-US" altLang="en-US" sz="2400">
              <a:highlight>
                <a:srgbClr val="FFFF00"/>
              </a:highlight>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1"/>
          <a:stretch>
            <a:fillRect/>
          </a:stretch>
        </p:blipFill>
        <p:spPr>
          <a:xfrm>
            <a:off x="477520" y="901065"/>
            <a:ext cx="10267950" cy="5782310"/>
          </a:xfrm>
          <a:prstGeom prst="rect">
            <a:avLst/>
          </a:prstGeom>
          <a:noFill/>
          <a:ln>
            <a:noFill/>
          </a:ln>
        </p:spPr>
      </p:pic>
      <p:pic>
        <p:nvPicPr>
          <p:cNvPr id="141" name="Google Shape;141;p19"/>
          <p:cNvPicPr preferRelativeResize="0"/>
          <p:nvPr/>
        </p:nvPicPr>
        <p:blipFill>
          <a:blip r:embed="rId2"/>
          <a:stretch>
            <a:fillRect/>
          </a:stretch>
        </p:blipFill>
        <p:spPr>
          <a:xfrm>
            <a:off x="9665970" y="2819400"/>
            <a:ext cx="2179955" cy="2269490"/>
          </a:xfrm>
          <a:prstGeom prst="rect">
            <a:avLst/>
          </a:prstGeom>
          <a:noFill/>
          <a:ln>
            <a:noFill/>
          </a:ln>
        </p:spPr>
      </p:pic>
      <p:pic>
        <p:nvPicPr>
          <p:cNvPr id="142" name="Google Shape;142;p19"/>
          <p:cNvPicPr preferRelativeResize="0"/>
          <p:nvPr/>
        </p:nvPicPr>
        <p:blipFill>
          <a:blip r:embed="rId3"/>
          <a:stretch>
            <a:fillRect/>
          </a:stretch>
        </p:blipFill>
        <p:spPr>
          <a:xfrm>
            <a:off x="8972650" y="5271395"/>
            <a:ext cx="2924175" cy="572300"/>
          </a:xfrm>
          <a:prstGeom prst="rect">
            <a:avLst/>
          </a:prstGeom>
          <a:noFill/>
          <a:ln>
            <a:noFill/>
          </a:ln>
        </p:spPr>
      </p:pic>
      <p:sp>
        <p:nvSpPr>
          <p:cNvPr id="149" name="Google Shape;149;p20"/>
          <p:cNvSpPr txBox="1"/>
          <p:nvPr/>
        </p:nvSpPr>
        <p:spPr>
          <a:xfrm>
            <a:off x="206190" y="260470"/>
            <a:ext cx="10694700" cy="641350"/>
          </a:xfrm>
          <a:prstGeom prst="rect">
            <a:avLst/>
          </a:prstGeom>
          <a:noFill/>
          <a:ln>
            <a:noFill/>
          </a:ln>
        </p:spPr>
        <p:txBody>
          <a:bodyPr spcFirstLastPara="1" wrap="square" lIns="91425" tIns="91425" rIns="91425" bIns="91425" anchor="t" anchorCtr="0">
            <a:spAutoFit/>
          </a:bodyPr>
          <a:p>
            <a:pPr marL="0" lvl="0" indent="0" algn="l" rtl="0">
              <a:lnSpc>
                <a:spcPct val="115000"/>
              </a:lnSpc>
              <a:spcBef>
                <a:spcPts val="0"/>
              </a:spcBef>
              <a:spcAft>
                <a:spcPts val="0"/>
              </a:spcAft>
              <a:buNone/>
            </a:pPr>
            <a:r>
              <a:rPr lang="en-US" altLang="zh-CN" sz="2600" b="1">
                <a:solidFill>
                  <a:srgbClr val="0000FF"/>
                </a:solidFill>
              </a:rPr>
              <a:t>III.  Today’s Hightlights </a:t>
            </a:r>
            <a:r>
              <a:rPr lang="zh-CN" altLang="en-US" sz="2600" b="1">
                <a:solidFill>
                  <a:srgbClr val="0000FF"/>
                </a:solidFill>
              </a:rPr>
              <a:t>今日亮</a:t>
            </a:r>
            <a:r>
              <a:rPr lang="zh-CN" altLang="en-US" sz="2600" b="1">
                <a:solidFill>
                  <a:srgbClr val="0000FF"/>
                </a:solidFill>
              </a:rPr>
              <a:t>點</a:t>
            </a:r>
            <a:endParaRPr lang="zh-CN" altLang="en-US" sz="2600" b="1">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Heart 3"/>
          <p:cNvSpPr/>
          <p:nvPr/>
        </p:nvSpPr>
        <p:spPr>
          <a:xfrm rot="20100000">
            <a:off x="1436370" y="1139825"/>
            <a:ext cx="5604510" cy="4971415"/>
          </a:xfrm>
          <a:prstGeom prst="heart">
            <a:avLst/>
          </a:prstGeom>
          <a:solidFill>
            <a:schemeClr val="accent1">
              <a:alpha val="26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7"/>
          <p:cNvSpPr/>
          <p:nvPr/>
        </p:nvSpPr>
        <p:spPr>
          <a:xfrm>
            <a:off x="7446010" y="4876165"/>
            <a:ext cx="981710" cy="647700"/>
          </a:xfrm>
          <a:prstGeom prst="rect">
            <a:avLst/>
          </a:prstGeom>
        </p:spPr>
        <p:txBody>
          <a:bodyPr wrap="none">
            <a:noAutofit/>
            <a:scene3d>
              <a:camera prst="isometricOffAxis1Right"/>
              <a:lightRig rig="threePt" dir="t"/>
            </a:scene3d>
          </a:bodyPr>
          <a:p>
            <a:pPr marL="0" marR="0" lvl="0" indent="0" algn="l" defTabSz="914400" rtl="0" eaLnBrk="1" fontAlgn="base" latinLnBrk="0" hangingPunct="1">
              <a:lnSpc>
                <a:spcPct val="100000"/>
              </a:lnSpc>
              <a:spcBef>
                <a:spcPct val="0"/>
              </a:spcBef>
              <a:spcAft>
                <a:spcPct val="0"/>
              </a:spcAft>
              <a:buClrTx/>
              <a:buSzTx/>
              <a:buFontTx/>
              <a:buNone/>
              <a:defRPr/>
            </a:pPr>
            <a:r>
              <a:rPr kumimoji="0" lang="zh-TW" altLang="en-US" sz="8000" b="1" i="0" u="none" strike="noStrike" kern="1200" cap="none" spc="50" normalizeH="0" baseline="0" noProof="0" dirty="0">
                <a:ln w="19050" cmpd="sng">
                  <a:solidFill>
                    <a:srgbClr val="FF0000"/>
                  </a:solidFill>
                  <a:prstDash val="solid"/>
                </a:ln>
                <a:solidFill>
                  <a:srgbClr val="FFFF00"/>
                </a:solidFill>
                <a:effectLst>
                  <a:glow rad="53100">
                    <a:srgbClr val="2D2D8A">
                      <a:satMod val="180000"/>
                      <a:alpha val="30000"/>
                    </a:srgbClr>
                  </a:glow>
                  <a:outerShdw blurRad="38100" dist="38100" dir="2700000" algn="tl">
                    <a:srgbClr val="000000">
                      <a:alpha val="43137"/>
                    </a:srgbClr>
                  </a:outerShdw>
                </a:effectLst>
                <a:uLnTx/>
                <a:uFillTx/>
                <a:latin typeface="KaiTi" panose="02010609060101010101" pitchFamily="49" charset="-122"/>
                <a:ea typeface="KaiTi" panose="02010609060101010101" pitchFamily="49" charset="-122"/>
                <a:cs typeface="Arial" panose="020B0604020202020204" pitchFamily="34" charset="0"/>
              </a:rPr>
              <a:t>智</a:t>
            </a:r>
            <a:endParaRPr kumimoji="0" lang="en-US" sz="8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8"/>
          <p:cNvSpPr/>
          <p:nvPr/>
        </p:nvSpPr>
        <p:spPr>
          <a:xfrm>
            <a:off x="9426575" y="5265420"/>
            <a:ext cx="842010" cy="852805"/>
          </a:xfrm>
          <a:prstGeom prst="rect">
            <a:avLst/>
          </a:prstGeom>
        </p:spPr>
        <p:txBody>
          <a:bodyPr wrap="none">
            <a:noAutofit/>
            <a:scene3d>
              <a:camera prst="isometricOffAxis2Left"/>
              <a:lightRig rig="threePt" dir="t"/>
            </a:scene3d>
          </a:bodyPr>
          <a:p>
            <a:pPr marL="0" marR="0" lvl="0" indent="0" algn="l" defTabSz="914400" rtl="0" eaLnBrk="1" fontAlgn="base" latinLnBrk="0" hangingPunct="1">
              <a:lnSpc>
                <a:spcPct val="100000"/>
              </a:lnSpc>
              <a:spcBef>
                <a:spcPct val="0"/>
              </a:spcBef>
              <a:spcAft>
                <a:spcPct val="0"/>
              </a:spcAft>
              <a:buClrTx/>
              <a:buSzTx/>
              <a:buFontTx/>
              <a:buNone/>
              <a:defRPr/>
            </a:pPr>
            <a:r>
              <a:rPr kumimoji="0" lang="zh-TW" altLang="en-US" sz="8000" b="1" i="0" u="none" strike="noStrike" kern="1200" cap="none" spc="50" normalizeH="0" baseline="0" noProof="0" dirty="0">
                <a:ln w="19050" cmpd="sng">
                  <a:solidFill>
                    <a:srgbClr val="FF0000"/>
                  </a:solidFill>
                  <a:prstDash val="solid"/>
                </a:ln>
                <a:solidFill>
                  <a:srgbClr val="FFFF00"/>
                </a:solidFill>
                <a:effectLst>
                  <a:glow rad="53100">
                    <a:srgbClr val="2D2D8A">
                      <a:satMod val="180000"/>
                      <a:alpha val="30000"/>
                    </a:srgbClr>
                  </a:glow>
                  <a:outerShdw blurRad="38100" dist="38100" dir="2700000" algn="tl">
                    <a:srgbClr val="000000">
                      <a:alpha val="43137"/>
                    </a:srgbClr>
                  </a:outerShdw>
                </a:effectLst>
                <a:uLnTx/>
                <a:uFillTx/>
                <a:latin typeface="KaiTi" panose="02010609060101010101" pitchFamily="49" charset="-122"/>
                <a:ea typeface="KaiTi" panose="02010609060101010101" pitchFamily="49" charset="-122"/>
                <a:cs typeface="Arial" panose="020B0604020202020204" pitchFamily="34" charset="0"/>
              </a:rPr>
              <a:t>慧</a:t>
            </a:r>
            <a:endParaRPr kumimoji="0" lang="en-US" sz="8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 name="Rectangle 6"/>
          <p:cNvSpPr/>
          <p:nvPr/>
        </p:nvSpPr>
        <p:spPr>
          <a:xfrm rot="1140000">
            <a:off x="7426325" y="796925"/>
            <a:ext cx="2780665" cy="843915"/>
          </a:xfrm>
          <a:prstGeom prst="rect">
            <a:avLst/>
          </a:prstGeom>
        </p:spPr>
        <p:txBody>
          <a:bodyPr spcFirstLastPara="1" wrap="none" numCol="1">
            <a:prstTxWarp prst="textArchDown">
              <a:avLst>
                <a:gd name="adj" fmla="val 20750594"/>
              </a:avLst>
            </a:prstTxWarp>
            <a:no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TW" altLang="en-US" sz="7200" b="1" i="0" u="none" strike="noStrike" kern="1200" cap="none" spc="50" normalizeH="0" baseline="0" noProof="0" dirty="0">
                <a:ln w="19050" cmpd="sng">
                  <a:solidFill>
                    <a:srgbClr val="FF0000"/>
                  </a:solidFill>
                  <a:prstDash val="solid"/>
                </a:ln>
                <a:solidFill>
                  <a:srgbClr val="FFFF00"/>
                </a:solidFill>
                <a:effectLst>
                  <a:glow rad="53100">
                    <a:srgbClr val="2D2D8A">
                      <a:satMod val="180000"/>
                      <a:alpha val="30000"/>
                    </a:srgbClr>
                  </a:glow>
                  <a:outerShdw blurRad="38100" dist="38100" dir="2700000" algn="tl">
                    <a:srgbClr val="000000">
                      <a:alpha val="43137"/>
                    </a:srgbClr>
                  </a:outerShdw>
                </a:effectLst>
                <a:uLnTx/>
                <a:uFillTx/>
                <a:latin typeface="KaiTi" panose="02010609060101010101" pitchFamily="49" charset="-122"/>
                <a:ea typeface="KaiTi" panose="02010609060101010101" pitchFamily="49" charset="-122"/>
                <a:cs typeface="Arial" panose="020B0604020202020204" pitchFamily="34" charset="0"/>
              </a:rPr>
              <a:t> 教  养</a:t>
            </a: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483" name="Rectangle 2"/>
          <p:cNvSpPr/>
          <p:nvPr/>
        </p:nvSpPr>
        <p:spPr>
          <a:xfrm rot="20340000">
            <a:off x="1035685" y="1467485"/>
            <a:ext cx="6296025" cy="4474210"/>
          </a:xfrm>
          <a:prstGeom prst="rect">
            <a:avLst/>
          </a:prstGeom>
          <a:noFill/>
          <a:ln w="9525">
            <a:solidFill>
              <a:srgbClr val="FFC000"/>
            </a:solidFill>
          </a:ln>
        </p:spPr>
        <p:txBody>
          <a:bodyPr wrap="square">
            <a:noAutofit/>
          </a:bodyPr>
          <a:p>
            <a:pPr>
              <a:lnSpc>
                <a:spcPct val="150000"/>
              </a:lnSpc>
            </a:pPr>
            <a:r>
              <a:rPr lang="en-US" altLang="zh-CN" sz="2800" b="1" dirty="0">
                <a:solidFill>
                  <a:srgbClr val="00B050"/>
                </a:solidFill>
                <a:latin typeface="Arial" panose="020B0604020202020204" pitchFamily="34" charset="0"/>
                <a:ea typeface="SimSun" panose="02010600030101010101" pitchFamily="2" charset="-122"/>
              </a:rPr>
              <a:t> </a:t>
            </a:r>
            <a:r>
              <a:rPr lang="en-US" altLang="zh-CN" sz="2800" b="1" dirty="0">
                <a:solidFill>
                  <a:srgbClr val="FFFF00"/>
                </a:solidFill>
                <a:latin typeface="Arial" panose="020B0604020202020204" pitchFamily="34" charset="0"/>
                <a:ea typeface="SimSun" panose="02010600030101010101" pitchFamily="2" charset="-122"/>
              </a:rPr>
              <a:t>   </a:t>
            </a:r>
            <a:r>
              <a:rPr lang="en-US" altLang="zh-CN" sz="2800" b="1" dirty="0">
                <a:ln w="9525" cmpd="sng">
                  <a:solidFill>
                    <a:schemeClr val="accent1"/>
                  </a:solidFill>
                  <a:prstDash val="solid"/>
                </a:ln>
                <a:solidFill>
                  <a:srgbClr val="C00000"/>
                </a:solidFill>
                <a:effectLst>
                  <a:glow rad="38100">
                    <a:schemeClr val="accent1">
                      <a:alpha val="40000"/>
                    </a:schemeClr>
                  </a:glow>
                </a:effectLst>
                <a:latin typeface="Arial" panose="020B0604020202020204" pitchFamily="34" charset="0"/>
                <a:ea typeface="SimSun" panose="02010600030101010101" pitchFamily="2" charset="-122"/>
              </a:rPr>
              <a:t>   </a:t>
            </a:r>
            <a:r>
              <a:rPr lang="zh-CN" altLang="en-US" sz="2800" b="1" dirty="0">
                <a:ln w="10160">
                  <a:solidFill>
                    <a:srgbClr val="00B050"/>
                  </a:solidFill>
                  <a:prstDash val="solid"/>
                </a:ln>
                <a:solidFill>
                  <a:srgbClr val="00B050"/>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與幼兒談談，他</a:t>
            </a:r>
            <a:r>
              <a:rPr lang="en-US" altLang="zh-CN" sz="2800" b="1" dirty="0">
                <a:ln w="10160">
                  <a:solidFill>
                    <a:srgbClr val="00B050"/>
                  </a:solidFill>
                  <a:prstDash val="solid"/>
                </a:ln>
                <a:solidFill>
                  <a:srgbClr val="00B050"/>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a:t>
            </a:r>
            <a:r>
              <a:rPr lang="zh-CN" altLang="en-US" sz="2800" b="1" dirty="0">
                <a:ln w="10160">
                  <a:solidFill>
                    <a:srgbClr val="00B050"/>
                  </a:solidFill>
                  <a:prstDash val="solid"/>
                </a:ln>
                <a:solidFill>
                  <a:srgbClr val="00B050"/>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rPr>
              <a:t>她覺得。。。。</a:t>
            </a:r>
            <a:endParaRPr lang="zh-CN" altLang="en-US" sz="2800" b="1" dirty="0">
              <a:ln w="10160">
                <a:solidFill>
                  <a:srgbClr val="00B050"/>
                </a:solidFill>
                <a:prstDash val="solid"/>
              </a:ln>
              <a:solidFill>
                <a:srgbClr val="00B050"/>
              </a:solidFill>
              <a:effectLst>
                <a:outerShdw blurRad="38100" dist="22860" dir="5400000" algn="tl" rotWithShape="0">
                  <a:srgbClr val="000000">
                    <a:alpha val="30000"/>
                  </a:srgbClr>
                </a:outerShdw>
              </a:effectLst>
              <a:latin typeface="Arial" panose="020B0604020202020204" pitchFamily="34" charset="0"/>
              <a:ea typeface="SimSun" panose="02010600030101010101" pitchFamily="2" charset="-122"/>
            </a:endParaRPr>
          </a:p>
        </p:txBody>
      </p:sp>
      <p:sp>
        <p:nvSpPr>
          <p:cNvPr id="3" name="Text Box 2"/>
          <p:cNvSpPr txBox="1"/>
          <p:nvPr/>
        </p:nvSpPr>
        <p:spPr>
          <a:xfrm>
            <a:off x="648335" y="48260"/>
            <a:ext cx="7070725" cy="583565"/>
          </a:xfrm>
          <a:prstGeom prst="rect">
            <a:avLst/>
          </a:prstGeom>
        </p:spPr>
        <p:txBody>
          <a:bodyPr wrap="square">
            <a:spAutoFit/>
          </a:bodyPr>
          <a:p>
            <a:pPr fontAlgn="base">
              <a:spcBef>
                <a:spcPct val="0"/>
              </a:spcBef>
              <a:spcAft>
                <a:spcPct val="0"/>
              </a:spcAft>
            </a:pPr>
            <a:r>
              <a:rPr sz="3200" b="1" i="0">
                <a:solidFill>
                  <a:srgbClr val="0070C0"/>
                </a:solidFill>
                <a:latin typeface="Arial" panose="020B0604020202020204"/>
                <a:ea typeface="Arial" panose="020B0604020202020204"/>
              </a:rPr>
              <a:t>IV.  Reflections–Parenting  教養反思</a:t>
            </a:r>
            <a:endParaRPr sz="3200" b="1" i="0">
              <a:solidFill>
                <a:srgbClr val="0070C0"/>
              </a:solidFill>
              <a:latin typeface="Arial" panose="020B0604020202020204"/>
              <a:ea typeface="Arial" panose="020B0604020202020204"/>
            </a:endParaRPr>
          </a:p>
        </p:txBody>
      </p:sp>
      <p:pic>
        <p:nvPicPr>
          <p:cNvPr id="8" name="Picture 7"/>
          <p:cNvPicPr/>
          <p:nvPr/>
        </p:nvPicPr>
        <p:blipFill>
          <a:blip r:embed="rId1"/>
          <a:stretch>
            <a:fillRect/>
          </a:stretch>
        </p:blipFill>
        <p:spPr>
          <a:xfrm>
            <a:off x="9040495" y="2764155"/>
            <a:ext cx="2395220" cy="1675130"/>
          </a:xfrm>
          <a:prstGeom prst="rect">
            <a:avLst/>
          </a:prstGeom>
        </p:spPr>
      </p:pic>
      <p:sp>
        <p:nvSpPr>
          <p:cNvPr id="12" name="Text Box 11"/>
          <p:cNvSpPr txBox="1"/>
          <p:nvPr/>
        </p:nvSpPr>
        <p:spPr>
          <a:xfrm>
            <a:off x="9133840" y="4439285"/>
            <a:ext cx="2448560" cy="645160"/>
          </a:xfrm>
          <a:prstGeom prst="rect">
            <a:avLst/>
          </a:prstGeom>
          <a:noFill/>
        </p:spPr>
        <p:txBody>
          <a:bodyPr wrap="square" rtlCol="0" anchor="t">
            <a:spAutoFit/>
          </a:bodyPr>
          <a:p>
            <a:r>
              <a:rPr lang="en-US" altLang="en-US" sz="1200"/>
              <a:t>https://img.tukuppt.com/photo-big/09/32/86/3464e30470d467b3181.jpg</a:t>
            </a:r>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rt 1"/>
          <p:cNvSpPr/>
          <p:nvPr/>
        </p:nvSpPr>
        <p:spPr>
          <a:xfrm rot="1680000">
            <a:off x="3230245" y="1582420"/>
            <a:ext cx="5829300" cy="5382260"/>
          </a:xfrm>
          <a:prstGeom prst="heart">
            <a:avLst/>
          </a:prstGeom>
          <a:solidFill>
            <a:schemeClr val="accent1">
              <a:alpha val="26000"/>
            </a:schemeClr>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Rectangle 7"/>
          <p:cNvSpPr/>
          <p:nvPr/>
        </p:nvSpPr>
        <p:spPr>
          <a:xfrm>
            <a:off x="1878965" y="849630"/>
            <a:ext cx="981710" cy="601980"/>
          </a:xfrm>
          <a:prstGeom prst="rect">
            <a:avLst/>
          </a:prstGeom>
        </p:spPr>
        <p:txBody>
          <a:bodyPr wrap="none">
            <a:noAutofit/>
            <a:scene3d>
              <a:camera prst="isometricOffAxis1Right"/>
              <a:lightRig rig="threePt" dir="t"/>
            </a:scene3d>
          </a:bodyPr>
          <a:p>
            <a:pPr marL="0" marR="0" lvl="0" indent="0" algn="l" defTabSz="914400" rtl="0" eaLnBrk="1" fontAlgn="base" latinLnBrk="0" hangingPunct="1">
              <a:lnSpc>
                <a:spcPct val="100000"/>
              </a:lnSpc>
              <a:spcBef>
                <a:spcPct val="0"/>
              </a:spcBef>
              <a:spcAft>
                <a:spcPct val="0"/>
              </a:spcAft>
              <a:buClrTx/>
              <a:buSzTx/>
              <a:buFontTx/>
              <a:buNone/>
              <a:defRPr/>
            </a:pPr>
            <a:r>
              <a:rPr kumimoji="0" lang="zh-TW" altLang="en-US" sz="8000" b="1" i="0" u="none" strike="noStrike" kern="1200" cap="none" spc="50" normalizeH="0" baseline="0" noProof="0" dirty="0">
                <a:ln w="19050" cmpd="sng">
                  <a:solidFill>
                    <a:srgbClr val="FF0000"/>
                  </a:solidFill>
                  <a:prstDash val="solid"/>
                </a:ln>
                <a:solidFill>
                  <a:srgbClr val="FFFF00"/>
                </a:solidFill>
                <a:effectLst>
                  <a:glow rad="53100">
                    <a:srgbClr val="2D2D8A">
                      <a:satMod val="180000"/>
                      <a:alpha val="30000"/>
                    </a:srgbClr>
                  </a:glow>
                  <a:outerShdw blurRad="38100" dist="38100" dir="2700000" algn="tl">
                    <a:srgbClr val="000000">
                      <a:alpha val="43137"/>
                    </a:srgbClr>
                  </a:outerShdw>
                </a:effectLst>
                <a:uLnTx/>
                <a:uFillTx/>
                <a:latin typeface="KaiTi" panose="02010609060101010101" pitchFamily="49" charset="-122"/>
                <a:ea typeface="KaiTi" panose="02010609060101010101" pitchFamily="49" charset="-122"/>
                <a:cs typeface="Arial" panose="020B0604020202020204" pitchFamily="34" charset="0"/>
              </a:rPr>
              <a:t>智</a:t>
            </a:r>
            <a:endParaRPr kumimoji="0" lang="en-US" sz="8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Rectangle 8"/>
          <p:cNvSpPr/>
          <p:nvPr/>
        </p:nvSpPr>
        <p:spPr>
          <a:xfrm rot="840000">
            <a:off x="563245" y="1549400"/>
            <a:ext cx="842010" cy="357505"/>
          </a:xfrm>
          <a:prstGeom prst="rect">
            <a:avLst/>
          </a:prstGeom>
        </p:spPr>
        <p:txBody>
          <a:bodyPr wrap="none">
            <a:noAutofit/>
            <a:scene3d>
              <a:camera prst="isometricOffAxis2Left"/>
              <a:lightRig rig="threePt" dir="t"/>
            </a:scene3d>
          </a:bodyPr>
          <a:p>
            <a:pPr marL="0" marR="0" lvl="0" indent="0" algn="l" defTabSz="914400" rtl="0" eaLnBrk="1" fontAlgn="base" latinLnBrk="0" hangingPunct="1">
              <a:lnSpc>
                <a:spcPct val="100000"/>
              </a:lnSpc>
              <a:spcBef>
                <a:spcPct val="0"/>
              </a:spcBef>
              <a:spcAft>
                <a:spcPct val="0"/>
              </a:spcAft>
              <a:buClrTx/>
              <a:buSzTx/>
              <a:buFontTx/>
              <a:buNone/>
              <a:defRPr/>
            </a:pPr>
            <a:r>
              <a:rPr kumimoji="0" lang="zh-TW" altLang="en-US" sz="8000" b="1" i="0" u="none" strike="noStrike" kern="1200" cap="none" spc="50" normalizeH="0" baseline="0" noProof="0" dirty="0">
                <a:ln w="19050" cmpd="sng">
                  <a:solidFill>
                    <a:srgbClr val="FF0000"/>
                  </a:solidFill>
                  <a:prstDash val="solid"/>
                </a:ln>
                <a:solidFill>
                  <a:srgbClr val="FFFF00"/>
                </a:solidFill>
                <a:effectLst>
                  <a:glow rad="53100">
                    <a:srgbClr val="2D2D8A">
                      <a:satMod val="180000"/>
                      <a:alpha val="30000"/>
                    </a:srgbClr>
                  </a:glow>
                  <a:outerShdw blurRad="38100" dist="38100" dir="2700000" algn="tl">
                    <a:srgbClr val="000000">
                      <a:alpha val="43137"/>
                    </a:srgbClr>
                  </a:outerShdw>
                </a:effectLst>
                <a:uLnTx/>
                <a:uFillTx/>
                <a:latin typeface="KaiTi" panose="02010609060101010101" pitchFamily="49" charset="-122"/>
                <a:ea typeface="KaiTi" panose="02010609060101010101" pitchFamily="49" charset="-122"/>
                <a:cs typeface="Arial" panose="020B0604020202020204" pitchFamily="34" charset="0"/>
              </a:rPr>
              <a:t>慧</a:t>
            </a:r>
            <a:endParaRPr kumimoji="0" lang="en-US" sz="8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 name="Rectangle 6"/>
          <p:cNvSpPr/>
          <p:nvPr/>
        </p:nvSpPr>
        <p:spPr>
          <a:xfrm rot="1140000">
            <a:off x="8703945" y="728980"/>
            <a:ext cx="2780665" cy="843915"/>
          </a:xfrm>
          <a:prstGeom prst="rect">
            <a:avLst/>
          </a:prstGeom>
        </p:spPr>
        <p:txBody>
          <a:bodyPr spcFirstLastPara="1" wrap="none" numCol="1">
            <a:prstTxWarp prst="textArchDown">
              <a:avLst>
                <a:gd name="adj" fmla="val 20750594"/>
              </a:avLst>
            </a:prstTxWarp>
            <a:no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TW" altLang="en-US" sz="7200" b="1" i="0" u="none" strike="noStrike" kern="1200" cap="none" spc="50" normalizeH="0" baseline="0" noProof="0" dirty="0">
                <a:ln w="19050" cmpd="sng">
                  <a:solidFill>
                    <a:srgbClr val="FF0000"/>
                  </a:solidFill>
                  <a:prstDash val="solid"/>
                </a:ln>
                <a:solidFill>
                  <a:srgbClr val="FFFF00"/>
                </a:solidFill>
                <a:effectLst>
                  <a:glow rad="53100">
                    <a:srgbClr val="2D2D8A">
                      <a:satMod val="180000"/>
                      <a:alpha val="30000"/>
                    </a:srgbClr>
                  </a:glow>
                  <a:outerShdw blurRad="38100" dist="38100" dir="2700000" algn="tl">
                    <a:srgbClr val="000000">
                      <a:alpha val="43137"/>
                    </a:srgbClr>
                  </a:outerShdw>
                </a:effectLst>
                <a:uLnTx/>
                <a:uFillTx/>
                <a:latin typeface="KaiTi" panose="02010609060101010101" pitchFamily="49" charset="-122"/>
                <a:ea typeface="KaiTi" panose="02010609060101010101" pitchFamily="49" charset="-122"/>
                <a:cs typeface="Arial" panose="020B0604020202020204" pitchFamily="34" charset="0"/>
              </a:rPr>
              <a:t> 教  养</a:t>
            </a:r>
            <a:endParaRPr kumimoji="0" lang="en-US"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 name="Rectangle 2"/>
          <p:cNvSpPr/>
          <p:nvPr/>
        </p:nvSpPr>
        <p:spPr>
          <a:xfrm>
            <a:off x="3215640" y="1988820"/>
            <a:ext cx="6858635" cy="3896995"/>
          </a:xfrm>
          <a:prstGeom prst="rect">
            <a:avLst/>
          </a:prstGeom>
          <a:noFill/>
          <a:ln w="9525">
            <a:noFill/>
          </a:ln>
        </p:spPr>
        <p:txBody>
          <a:bodyPr wrap="square">
            <a:noAutofit/>
          </a:bodyPr>
          <a:p>
            <a:pPr>
              <a:lnSpc>
                <a:spcPct val="150000"/>
              </a:lnSpc>
            </a:pPr>
            <a:r>
              <a:rPr lang="zh-CN" altLang="en-US" sz="2000" b="1" dirty="0">
                <a:solidFill>
                  <a:srgbClr val="0070C0"/>
                </a:solidFill>
                <a:latin typeface="Arial" panose="020B0604020202020204" pitchFamily="34" charset="0"/>
                <a:ea typeface="SimSun" panose="02010600030101010101" pitchFamily="2" charset="-122"/>
              </a:rPr>
              <a:t>請與孩子輪流説説</a:t>
            </a:r>
            <a:r>
              <a:rPr lang="en-US" altLang="zh-CN" sz="2000" b="1" dirty="0">
                <a:solidFill>
                  <a:srgbClr val="0070C0"/>
                </a:solidFill>
                <a:latin typeface="Arial" panose="020B0604020202020204" pitchFamily="34" charset="0"/>
                <a:ea typeface="SimSun" panose="02010600030101010101" pitchFamily="2" charset="-122"/>
              </a:rPr>
              <a:t>:</a:t>
            </a:r>
            <a:r>
              <a:rPr lang="zh-CN" altLang="en-US" sz="2000" b="1" dirty="0">
                <a:solidFill>
                  <a:srgbClr val="0070C0"/>
                </a:solidFill>
                <a:latin typeface="Arial" panose="020B0604020202020204" pitchFamily="34" charset="0"/>
                <a:ea typeface="SimSun" panose="02010600030101010101" pitchFamily="2" charset="-122"/>
              </a:rPr>
              <a:t>自己對。。。。</a:t>
            </a:r>
            <a:endParaRPr lang="zh-CN" altLang="en-US" sz="2000" b="1" dirty="0">
              <a:solidFill>
                <a:srgbClr val="0070C0"/>
              </a:solidFill>
              <a:latin typeface="Arial" panose="020B0604020202020204" pitchFamily="34" charset="0"/>
              <a:ea typeface="SimSun" panose="02010600030101010101" pitchFamily="2" charset="-122"/>
            </a:endParaRPr>
          </a:p>
          <a:p>
            <a:pPr>
              <a:lnSpc>
                <a:spcPct val="150000"/>
              </a:lnSpc>
            </a:pPr>
            <a:endParaRPr lang="zh-CN" altLang="en-US" sz="2000" b="1" dirty="0">
              <a:solidFill>
                <a:srgbClr val="0070C0"/>
              </a:solidFill>
              <a:latin typeface="Arial" panose="020B0604020202020204" pitchFamily="34" charset="0"/>
              <a:ea typeface="SimSun" panose="02010600030101010101" pitchFamily="2" charset="-122"/>
            </a:endParaRPr>
          </a:p>
          <a:p>
            <a:pPr>
              <a:lnSpc>
                <a:spcPct val="150000"/>
              </a:lnSpc>
            </a:pPr>
            <a:r>
              <a:rPr lang="zh-CN" altLang="en-US" sz="2000" b="1" dirty="0">
                <a:solidFill>
                  <a:srgbClr val="0070C0"/>
                </a:solidFill>
                <a:latin typeface="Arial" panose="020B0604020202020204" pitchFamily="34" charset="0"/>
                <a:ea typeface="SimSun" panose="02010600030101010101" pitchFamily="2" charset="-122"/>
              </a:rPr>
              <a:t>處呢？</a:t>
            </a:r>
            <a:endParaRPr lang="zh-CN" altLang="en-US" sz="2000" b="1" dirty="0">
              <a:solidFill>
                <a:srgbClr val="0070C0"/>
              </a:solidFill>
              <a:latin typeface="Arial" panose="020B0604020202020204" pitchFamily="34" charset="0"/>
              <a:ea typeface="SimSun" panose="02010600030101010101" pitchFamily="2" charset="-122"/>
            </a:endParaRPr>
          </a:p>
          <a:p>
            <a:pPr>
              <a:lnSpc>
                <a:spcPct val="150000"/>
              </a:lnSpc>
            </a:pPr>
            <a:r>
              <a:rPr lang="zh-CN" altLang="en-US" sz="2000" b="1" dirty="0">
                <a:solidFill>
                  <a:srgbClr val="0070C0"/>
                </a:solidFill>
                <a:latin typeface="Arial" panose="020B0604020202020204" pitchFamily="34" charset="0"/>
                <a:ea typeface="SimSun" panose="02010600030101010101" pitchFamily="2" charset="-122"/>
              </a:rPr>
              <a:t>上帝如何保護摩西？</a:t>
            </a:r>
            <a:endParaRPr lang="zh-CN" altLang="en-US" sz="2000" b="1" dirty="0">
              <a:solidFill>
                <a:srgbClr val="0070C0"/>
              </a:solidFill>
              <a:latin typeface="Arial" panose="020B0604020202020204" pitchFamily="34" charset="0"/>
              <a:ea typeface="SimSun" panose="02010600030101010101" pitchFamily="2" charset="-122"/>
            </a:endParaRPr>
          </a:p>
          <a:p>
            <a:pPr>
              <a:lnSpc>
                <a:spcPct val="150000"/>
              </a:lnSpc>
            </a:pPr>
            <a:endParaRPr lang="zh-CN" altLang="en-US" sz="2000" b="1" dirty="0">
              <a:solidFill>
                <a:srgbClr val="0070C0"/>
              </a:solidFill>
              <a:latin typeface="Arial" panose="020B0604020202020204" pitchFamily="34" charset="0"/>
              <a:ea typeface="SimSun" panose="02010600030101010101" pitchFamily="2" charset="-122"/>
            </a:endParaRPr>
          </a:p>
          <a:p>
            <a:pPr>
              <a:lnSpc>
                <a:spcPct val="150000"/>
              </a:lnSpc>
            </a:pPr>
            <a:endParaRPr lang="zh-CN" altLang="en-US" sz="2000" b="1" dirty="0">
              <a:solidFill>
                <a:srgbClr val="0070C0"/>
              </a:solidFill>
              <a:latin typeface="Arial" panose="020B0604020202020204" pitchFamily="34" charset="0"/>
              <a:ea typeface="SimSun" panose="02010600030101010101" pitchFamily="2" charset="-122"/>
            </a:endParaRPr>
          </a:p>
          <a:p>
            <a:pPr>
              <a:lnSpc>
                <a:spcPct val="150000"/>
              </a:lnSpc>
            </a:pPr>
            <a:r>
              <a:rPr lang="zh-CN" altLang="en-US" sz="2000" b="1" dirty="0">
                <a:solidFill>
                  <a:srgbClr val="0070C0"/>
                </a:solidFill>
                <a:latin typeface="Arial" panose="020B0604020202020204" pitchFamily="34" charset="0"/>
                <a:ea typeface="SimSun" panose="02010600030101010101" pitchFamily="2" charset="-122"/>
              </a:rPr>
              <a:t>請問：上帝也會保護我們嗎？祂如何保護我們呢？舉個例子</a:t>
            </a:r>
            <a:r>
              <a:rPr lang="zh-CN" altLang="en-US" sz="2000" b="1" dirty="0">
                <a:solidFill>
                  <a:srgbClr val="0070C0"/>
                </a:solidFill>
                <a:latin typeface="Arial" panose="020B0604020202020204" pitchFamily="34" charset="0"/>
                <a:ea typeface="SimSun" panose="02010600030101010101" pitchFamily="2" charset="-122"/>
              </a:rPr>
              <a:t>吧！</a:t>
            </a:r>
            <a:endParaRPr lang="zh-CN" altLang="en-US" sz="2000" b="1" dirty="0">
              <a:solidFill>
                <a:srgbClr val="0070C0"/>
              </a:solidFill>
              <a:latin typeface="Arial" panose="020B0604020202020204" pitchFamily="34" charset="0"/>
              <a:ea typeface="SimSun" panose="02010600030101010101" pitchFamily="2" charset="-122"/>
            </a:endParaRPr>
          </a:p>
          <a:p>
            <a:pPr>
              <a:lnSpc>
                <a:spcPct val="150000"/>
              </a:lnSpc>
            </a:pPr>
            <a:endParaRPr lang="zh-CN" altLang="en-US" sz="2000" b="1" dirty="0">
              <a:solidFill>
                <a:srgbClr val="0070C0"/>
              </a:solidFill>
              <a:latin typeface="Arial" panose="020B0604020202020204" pitchFamily="34" charset="0"/>
              <a:ea typeface="SimSun" panose="02010600030101010101" pitchFamily="2" charset="-122"/>
            </a:endParaRPr>
          </a:p>
        </p:txBody>
      </p:sp>
      <p:sp>
        <p:nvSpPr>
          <p:cNvPr id="3" name="Text Box 2"/>
          <p:cNvSpPr txBox="1"/>
          <p:nvPr/>
        </p:nvSpPr>
        <p:spPr>
          <a:xfrm>
            <a:off x="426720" y="0"/>
            <a:ext cx="9281160" cy="583565"/>
          </a:xfrm>
          <a:prstGeom prst="rect">
            <a:avLst/>
          </a:prstGeom>
        </p:spPr>
        <p:txBody>
          <a:bodyPr wrap="square">
            <a:spAutoFit/>
          </a:bodyPr>
          <a:p>
            <a:pPr fontAlgn="base">
              <a:spcBef>
                <a:spcPct val="0"/>
              </a:spcBef>
              <a:spcAft>
                <a:spcPct val="0"/>
              </a:spcAft>
            </a:pPr>
            <a:r>
              <a:rPr sz="3200" b="1" i="0">
                <a:solidFill>
                  <a:srgbClr val="0070C0"/>
                </a:solidFill>
                <a:latin typeface="Arial" panose="020B0604020202020204"/>
                <a:ea typeface="Arial" panose="020B0604020202020204"/>
              </a:rPr>
              <a:t>IV.  Reflections–Parenting</a:t>
            </a:r>
            <a:r>
              <a:rPr lang="en-US" sz="3200" b="1" i="0">
                <a:solidFill>
                  <a:srgbClr val="0070C0"/>
                </a:solidFill>
                <a:latin typeface="Arial" panose="020B0604020202020204"/>
                <a:ea typeface="Arial" panose="020B0604020202020204"/>
              </a:rPr>
              <a:t> </a:t>
            </a:r>
            <a:r>
              <a:rPr sz="3200" b="1" i="0">
                <a:solidFill>
                  <a:srgbClr val="0070C0"/>
                </a:solidFill>
                <a:latin typeface="Arial" panose="020B0604020202020204"/>
                <a:ea typeface="Arial" panose="020B0604020202020204"/>
              </a:rPr>
              <a:t>教養反思</a:t>
            </a:r>
            <a:r>
              <a:rPr lang="en-US" sz="3200" b="1" i="0">
                <a:solidFill>
                  <a:srgbClr val="0070C0"/>
                </a:solidFill>
                <a:latin typeface="Arial" panose="020B0604020202020204"/>
                <a:ea typeface="Arial" panose="020B0604020202020204"/>
              </a:rPr>
              <a:t>--older kids</a:t>
            </a:r>
            <a:endParaRPr lang="en-US" sz="3200" b="1" i="0">
              <a:solidFill>
                <a:srgbClr val="0070C0"/>
              </a:solidFill>
              <a:latin typeface="Arial" panose="020B0604020202020204"/>
              <a:ea typeface="Arial" panose="020B0604020202020204"/>
            </a:endParaRPr>
          </a:p>
        </p:txBody>
      </p:sp>
      <p:pic>
        <p:nvPicPr>
          <p:cNvPr id="5" name="Picture 4"/>
          <p:cNvPicPr/>
          <p:nvPr/>
        </p:nvPicPr>
        <p:blipFill>
          <a:blip r:embed="rId1"/>
          <a:stretch>
            <a:fillRect/>
          </a:stretch>
        </p:blipFill>
        <p:spPr>
          <a:xfrm>
            <a:off x="767715" y="3500755"/>
            <a:ext cx="2183765" cy="2124075"/>
          </a:xfrm>
          <a:prstGeom prst="rect">
            <a:avLst/>
          </a:prstGeom>
        </p:spPr>
      </p:pic>
      <p:sp>
        <p:nvSpPr>
          <p:cNvPr id="6" name="Text Box 5"/>
          <p:cNvSpPr txBox="1"/>
          <p:nvPr/>
        </p:nvSpPr>
        <p:spPr>
          <a:xfrm>
            <a:off x="839470" y="5733415"/>
            <a:ext cx="1979295" cy="645160"/>
          </a:xfrm>
          <a:prstGeom prst="rect">
            <a:avLst/>
          </a:prstGeom>
          <a:noFill/>
        </p:spPr>
        <p:txBody>
          <a:bodyPr wrap="square" rtlCol="0" anchor="t">
            <a:spAutoFit/>
          </a:bodyPr>
          <a:p>
            <a:r>
              <a:rPr lang="en-US" altLang="en-US" sz="1200"/>
              <a:t>https://img.lovepik.com/photo/50772/0271.jpg_wh860.jpg</a:t>
            </a:r>
            <a:endParaRPr 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Explosion 1 4"/>
          <p:cNvSpPr/>
          <p:nvPr/>
        </p:nvSpPr>
        <p:spPr>
          <a:xfrm rot="20280000">
            <a:off x="200660" y="1325245"/>
            <a:ext cx="2689225" cy="1990725"/>
          </a:xfrm>
          <a:prstGeom prst="irregularSeal1">
            <a:avLst/>
          </a:prstGeom>
          <a:solidFill>
            <a:srgbClr val="0070C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ctr" eaLnBrk="1" hangingPunct="1">
              <a:buNone/>
            </a:pPr>
            <a:endParaRPr dirty="0">
              <a:solidFill>
                <a:srgbClr val="FFFFFF"/>
              </a:solidFill>
              <a:latin typeface="Arial" panose="020B0604020202020204" pitchFamily="34" charset="0"/>
            </a:endParaRPr>
          </a:p>
        </p:txBody>
      </p:sp>
      <p:sp>
        <p:nvSpPr>
          <p:cNvPr id="3" name="Rectangle 2"/>
          <p:cNvSpPr/>
          <p:nvPr/>
        </p:nvSpPr>
        <p:spPr>
          <a:xfrm rot="19680000">
            <a:off x="460375" y="2017395"/>
            <a:ext cx="1952625" cy="606425"/>
          </a:xfrm>
          <a:prstGeom prst="rect">
            <a:avLst/>
          </a:prstGeom>
        </p:spPr>
        <p:txBody>
          <a:bodyPr wrap="none">
            <a:no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TW" altLang="en-US" sz="2800" b="1" i="0" u="none" strike="noStrike" kern="1200" cap="none" spc="0" normalizeH="0" baseline="0" noProof="0">
                <a:ln>
                  <a:noFill/>
                </a:ln>
                <a:solidFill>
                  <a:srgbClr val="FFFFFF"/>
                </a:solidFill>
                <a:effectLst>
                  <a:outerShdw blurRad="38100" dist="38100" dir="2700000" algn="tl">
                    <a:srgbClr val="C0C0C0"/>
                  </a:outerShdw>
                </a:effectLst>
                <a:uLnTx/>
                <a:uFillTx/>
                <a:latin typeface="Arial" panose="020B0604020202020204" pitchFamily="34" charset="0"/>
                <a:ea typeface="PMingLiU" pitchFamily="18" charset="-120"/>
                <a:cs typeface="Arial" panose="020B0604020202020204" pitchFamily="34" charset="0"/>
              </a:rPr>
              <a:t>个 人 反 思</a:t>
            </a:r>
            <a:endParaRPr kumimoji="0" lang="en-US" altLang="zh-TW" sz="3600" b="1" i="0" u="none" strike="noStrike" kern="1200" cap="none" spc="0" normalizeH="0" baseline="0" noProof="0">
              <a:ln>
                <a:noFill/>
              </a:ln>
              <a:solidFill>
                <a:srgbClr val="FFFFFF"/>
              </a:solidFill>
              <a:effectLst>
                <a:outerShdw blurRad="38100" dist="38100" dir="2700000" algn="tl">
                  <a:srgbClr val="C0C0C0"/>
                </a:outerShdw>
              </a:effectLst>
              <a:uLnTx/>
              <a:uFillTx/>
              <a:latin typeface="Arial" panose="020B0604020202020204" pitchFamily="34" charset="0"/>
              <a:ea typeface="PMingLiU" pitchFamily="18" charset="-12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TW" sz="3600" b="1" i="0" u="none" strike="noStrike" kern="1200" cap="none" spc="0" normalizeH="0" baseline="0" noProof="0">
              <a:ln>
                <a:noFill/>
              </a:ln>
              <a:solidFill>
                <a:srgbClr val="FFFFFF"/>
              </a:solidFill>
              <a:effectLst>
                <a:outerShdw blurRad="38100" dist="38100" dir="2700000" algn="tl">
                  <a:srgbClr val="C0C0C0"/>
                </a:outerShdw>
              </a:effectLst>
              <a:uLnTx/>
              <a:uFillTx/>
              <a:latin typeface="Times New Roman" panose="02020603050405020304" charset="0"/>
              <a:ea typeface="PMingLiU" pitchFamily="18" charset="-120"/>
              <a:cs typeface="Times New Roman" panose="02020603050405020304" charset="0"/>
            </a:endParaRPr>
          </a:p>
        </p:txBody>
      </p:sp>
      <p:sp>
        <p:nvSpPr>
          <p:cNvPr id="8" name="Rounded Rectangle 7"/>
          <p:cNvSpPr/>
          <p:nvPr/>
        </p:nvSpPr>
        <p:spPr>
          <a:xfrm>
            <a:off x="2280920" y="1545590"/>
            <a:ext cx="8328025" cy="4958080"/>
          </a:xfrm>
          <a:prstGeom prst="roundRect">
            <a:avLst/>
          </a:prstGeom>
          <a:pattFill prst="ltDnDiag">
            <a:fgClr>
              <a:schemeClr val="accent5"/>
            </a:fgClr>
            <a:bgClr>
              <a:schemeClr val="bg1"/>
            </a:bgClr>
          </a:patt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l" eaLnBrk="1" hangingPunct="1">
              <a:buNone/>
            </a:pPr>
            <a:r>
              <a:rPr lang="zh-CN" altLang="en-US" sz="2800">
                <a:highlight>
                  <a:srgbClr val="FFFF00"/>
                </a:highlight>
                <a:sym typeface="+mn-ea"/>
              </a:rPr>
              <a:t>請思想：</a:t>
            </a:r>
            <a:r>
              <a:rPr lang="zh-CN" altLang="en-US" sz="2800">
                <a:sym typeface="+mn-ea"/>
              </a:rPr>
              <a:t>身爲爸</a:t>
            </a:r>
            <a:r>
              <a:rPr lang="en-US" altLang="zh-CN" sz="2800">
                <a:sym typeface="+mn-ea"/>
              </a:rPr>
              <a:t>/</a:t>
            </a:r>
            <a:r>
              <a:rPr lang="zh-CN" altLang="en-US" sz="2800">
                <a:sym typeface="+mn-ea"/>
              </a:rPr>
              <a:t>媽，您在養育兒女的過程中，神是否也像祂對</a:t>
            </a:r>
            <a:r>
              <a:rPr lang="en-US" altLang="zh-CN" sz="2800">
                <a:sym typeface="+mn-ea"/>
              </a:rPr>
              <a:t>“</a:t>
            </a:r>
            <a:r>
              <a:rPr lang="zh-CN" altLang="en-US" sz="2800">
                <a:sym typeface="+mn-ea"/>
              </a:rPr>
              <a:t>約基別</a:t>
            </a:r>
            <a:r>
              <a:rPr lang="en-US" altLang="zh-CN" sz="2800">
                <a:sym typeface="+mn-ea"/>
              </a:rPr>
              <a:t>“</a:t>
            </a:r>
            <a:r>
              <a:rPr lang="zh-CN" altLang="en-US" sz="2800">
                <a:sym typeface="+mn-ea"/>
              </a:rPr>
              <a:t>一樣，。。。。。。</a:t>
            </a:r>
            <a:endParaRPr lang="zh-CN" altLang="en-US" sz="2800">
              <a:sym typeface="+mn-ea"/>
            </a:endParaRPr>
          </a:p>
          <a:p>
            <a:pPr lvl="0" algn="l" eaLnBrk="1" hangingPunct="1">
              <a:buNone/>
            </a:pPr>
            <a:endParaRPr lang="zh-CN" altLang="en-US" sz="2800">
              <a:sym typeface="+mn-ea"/>
            </a:endParaRPr>
          </a:p>
          <a:p>
            <a:pPr lvl="0" algn="l" eaLnBrk="1" hangingPunct="1">
              <a:buNone/>
            </a:pPr>
            <a:r>
              <a:rPr lang="zh-CN" altLang="en-US" sz="2800">
                <a:sym typeface="+mn-ea"/>
              </a:rPr>
              <a:t>來幫助孩子走得平、走得穩、走得好呢？</a:t>
            </a:r>
            <a:endParaRPr lang="zh-CN" altLang="en-US" sz="2800">
              <a:sym typeface="+mn-ea"/>
            </a:endParaRPr>
          </a:p>
          <a:p>
            <a:pPr lvl="0" algn="l" eaLnBrk="1" hangingPunct="1">
              <a:buNone/>
            </a:pPr>
            <a:r>
              <a:rPr lang="zh-CN" altLang="en-US" sz="2800">
                <a:sym typeface="+mn-ea"/>
              </a:rPr>
              <a:t>過程中，您是否曾。。。。？</a:t>
            </a:r>
            <a:r>
              <a:rPr lang="zh-CN" altLang="en-US" sz="2800">
                <a:sym typeface="+mn-ea"/>
              </a:rPr>
              <a:t>但後來，您是否體會到神的。。。。？</a:t>
            </a:r>
            <a:endParaRPr lang="zh-CN" altLang="en-US" sz="2800">
              <a:sym typeface="+mn-ea"/>
            </a:endParaRPr>
          </a:p>
          <a:p>
            <a:pPr lvl="0" algn="l" eaLnBrk="1" hangingPunct="1">
              <a:buNone/>
            </a:pPr>
            <a:r>
              <a:rPr lang="en-US" altLang="zh-CN" sz="2800">
                <a:sym typeface="+mn-ea"/>
              </a:rPr>
              <a:t>        </a:t>
            </a:r>
            <a:endParaRPr lang="en-US" altLang="zh-CN" sz="2800">
              <a:sym typeface="+mn-ea"/>
            </a:endParaRPr>
          </a:p>
          <a:p>
            <a:pPr lvl="0" algn="l" eaLnBrk="1" hangingPunct="1">
              <a:buNone/>
            </a:pPr>
            <a:r>
              <a:rPr lang="en-US" altLang="zh-CN" sz="2800">
                <a:sym typeface="+mn-ea"/>
              </a:rPr>
              <a:t>          </a:t>
            </a:r>
            <a:r>
              <a:rPr lang="zh-CN" altLang="en-US" sz="2800">
                <a:sym typeface="+mn-ea"/>
              </a:rPr>
              <a:t>細細反思，把它們寫下來，感謝</a:t>
            </a:r>
            <a:r>
              <a:rPr lang="zh-CN" altLang="en-US" sz="2800">
                <a:sym typeface="+mn-ea"/>
              </a:rPr>
              <a:t>贊美主！</a:t>
            </a:r>
            <a:endParaRPr lang="zh-CN" altLang="en-US" sz="2800">
              <a:sym typeface="+mn-ea"/>
            </a:endParaRPr>
          </a:p>
          <a:p>
            <a:pPr lvl="0" algn="l" eaLnBrk="1" hangingPunct="1">
              <a:buNone/>
            </a:pPr>
            <a:r>
              <a:rPr lang="zh-CN" altLang="en-US" sz="2800">
                <a:sym typeface="+mn-ea"/>
              </a:rPr>
              <a:t>若可能，請與您寶貝兒女分享，</a:t>
            </a:r>
            <a:r>
              <a:rPr lang="zh-CN" altLang="en-US" sz="2800">
                <a:sym typeface="+mn-ea"/>
              </a:rPr>
              <a:t>齊唱哈利路</a:t>
            </a:r>
            <a:r>
              <a:rPr lang="zh-CN" altLang="en-US" sz="3000">
                <a:sym typeface="+mn-ea"/>
              </a:rPr>
              <a:t>亞！</a:t>
            </a:r>
            <a:endParaRPr lang="zh-CN" altLang="en-US" sz="3000" b="1" dirty="0">
              <a:solidFill>
                <a:srgbClr val="002060"/>
              </a:solidFill>
              <a:latin typeface="Arial" panose="020B0604020202020204" pitchFamily="34" charset="0"/>
              <a:ea typeface="PMingLiU" pitchFamily="18" charset="-120"/>
              <a:sym typeface="+mn-ea"/>
            </a:endParaRPr>
          </a:p>
        </p:txBody>
      </p:sp>
      <p:sp>
        <p:nvSpPr>
          <p:cNvPr id="7" name="Rectangle 7"/>
          <p:cNvSpPr/>
          <p:nvPr/>
        </p:nvSpPr>
        <p:spPr>
          <a:xfrm>
            <a:off x="1411605" y="2921635"/>
            <a:ext cx="1209675" cy="1149350"/>
          </a:xfrm>
          <a:prstGeom prst="rect">
            <a:avLst/>
          </a:prstGeom>
        </p:spPr>
        <p:txBody>
          <a:bodyPr wrap="none">
            <a:noAutofit/>
            <a:scene3d>
              <a:camera prst="isometricOffAxis1Right"/>
              <a:lightRig rig="threePt" dir="t"/>
            </a:scene3d>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8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Text Box 1"/>
          <p:cNvSpPr txBox="1"/>
          <p:nvPr/>
        </p:nvSpPr>
        <p:spPr>
          <a:xfrm>
            <a:off x="556260" y="368300"/>
            <a:ext cx="7793990" cy="583565"/>
          </a:xfrm>
          <a:prstGeom prst="rect">
            <a:avLst/>
          </a:prstGeom>
        </p:spPr>
        <p:txBody>
          <a:bodyPr wrap="square">
            <a:spAutoFit/>
          </a:bodyPr>
          <a:p>
            <a:pPr fontAlgn="base">
              <a:spcBef>
                <a:spcPct val="0"/>
              </a:spcBef>
              <a:spcAft>
                <a:spcPct val="0"/>
              </a:spcAft>
            </a:pPr>
            <a:r>
              <a:rPr sz="3200" b="1" i="0">
                <a:solidFill>
                  <a:srgbClr val="0070C0"/>
                </a:solidFill>
                <a:latin typeface="Arial" panose="020B0604020202020204"/>
                <a:ea typeface="Arial" panose="020B0604020202020204"/>
              </a:rPr>
              <a:t>IV.  Reflections–Personal 個人反思</a:t>
            </a:r>
            <a:endParaRPr sz="3200" b="1" i="0">
              <a:solidFill>
                <a:srgbClr val="0070C0"/>
              </a:solidFill>
              <a:latin typeface="Arial" panose="020B0604020202020204"/>
              <a:ea typeface="Arial" panose="020B0604020202020204"/>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899*452"/>
  <p:tag name="TABLE_ENDDRAG_RECT" val="25*64*899*452"/>
</p:tagLst>
</file>

<file path=ppt/tags/tag6.xml><?xml version="1.0" encoding="utf-8"?>
<p:tagLst xmlns:p="http://schemas.openxmlformats.org/presentationml/2006/main">
  <p:tag name="TABLE_ENDDRAG_ORIGIN_RECT" val="864*369"/>
  <p:tag name="TABLE_ENDDRAG_RECT" val="48*113*864*369"/>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4866</Words>
  <Application>WPS Presentation</Application>
  <PresentationFormat>Widescreen</PresentationFormat>
  <Paragraphs>210</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DFKai-SB</vt:lpstr>
      <vt:lpstr>MingLiU-ExtB</vt:lpstr>
      <vt:lpstr>Arial</vt:lpstr>
      <vt:lpstr>KaiTi</vt:lpstr>
      <vt:lpstr>PMingLiU</vt:lpstr>
      <vt:lpstr>Times New Roman</vt:lpstr>
      <vt:lpstr>Roboto</vt:lpstr>
      <vt:lpstr>Microsoft YaHei</vt:lpstr>
      <vt:lpstr>Arial Unicode MS</vt:lpstr>
      <vt:lpstr>Calibri</vt:lpstr>
      <vt:lpstr>Orange Waves</vt:lpstr>
      <vt:lpstr> Exodus  ？：11-15出埃及記  ？章11-15節</vt:lpstr>
      <vt:lpstr>     (Take turns reading either Chinese or English version)</vt:lpstr>
      <vt:lpstr>PowerPoint 演示文稿</vt:lpstr>
      <vt:lpstr>I-2.  Guidelines For Brief Interaction     (簡易互動原則）</vt:lpstr>
      <vt:lpstr>II. Film Watching Together–No. 1. – The Story of Moses       親子同賞影帶--01– 摩西的故事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More。。。。 恩言慧語-- For parents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Betty Lu</cp:lastModifiedBy>
  <cp:revision>269</cp:revision>
  <dcterms:created xsi:type="dcterms:W3CDTF">2024-01-10T14:09:00Z</dcterms:created>
  <dcterms:modified xsi:type="dcterms:W3CDTF">2025-08-07T23:59:25Z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77F4152F664144D1B4D9A1C506FDA3D4_13</vt:lpwstr>
  </property>
  <property fmtid="{D5CDD505-2E9C-101B-9397-08002B2CF9AE}" pid="3" name="KSOProductBuildVer">
    <vt:lpwstr>1033-12.2.0.21931</vt:lpwstr>
  </property>
</Properties>
</file>