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embeddedFontLst>
    <p:embeddedFont>
      <p:font typeface="SimSun" panose="02010600030101010101" pitchFamily="2" charset="-122"/>
      <p:regular r:id="rId22"/>
    </p:embeddedFont>
    <p:embeddedFont>
      <p:font typeface="Calibri" panose="020F0502020204030204"/>
      <p:regular r:id="rId23"/>
    </p:embeddedFont>
    <p:embeddedFont>
      <p:font typeface="KaiTi" panose="02010609060101010101" charset="-122"/>
      <p:regular r:id="rId24"/>
    </p:embeddedFont>
    <p:embeddedFont>
      <p:font typeface="Roboto" panose="02000000000000000000"/>
      <p:regular r:id="rId25"/>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47D44D6-19BB-4088-8DCB-77944833ADDE}"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E7E6"/>
          </a:solidFill>
        </a:fill>
      </a:tcStyle>
    </a:wholeTbl>
    <a:band1H>
      <a:tcStyle>
        <a:tcBdr/>
        <a:fill>
          <a:solidFill>
            <a:srgbClr val="EBCCCA"/>
          </a:solidFill>
        </a:fill>
      </a:tcStyle>
    </a:band1H>
    <a:band2H>
      <a:tcStyle>
        <a:tcBdr/>
      </a:tcStyle>
    </a:band2H>
    <a:band1V>
      <a:tcStyle>
        <a:tcBdr/>
        <a:fill>
          <a:solidFill>
            <a:srgbClr val="EBCCCA"/>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 name="Google Shape;93;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3" name="Google Shape;173;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1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Google Shape;195;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 name="Google Shape;200;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0" name="Google Shape;210;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8" name="Google Shape;218;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5: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 name="Google Shape;151;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solidFill>
          <a:schemeClr val="lt1"/>
        </a:solidFill>
        <a:effectLst/>
      </p:bgPr>
    </p:bg>
    <p:spTree>
      <p:nvGrpSpPr>
        <p:cNvPr id="16" name="Shape 16"/>
        <p:cNvGrpSpPr/>
        <p:nvPr/>
      </p:nvGrpSpPr>
      <p:grpSpPr>
        <a:xfrm>
          <a:off x="0" y="0"/>
          <a:ext cx="0" cy="0"/>
          <a:chOff x="0" y="0"/>
          <a:chExt cx="0" cy="0"/>
        </a:xfrm>
      </p:grpSpPr>
      <p:pic>
        <p:nvPicPr>
          <p:cNvPr id="17" name="Google Shape;17;p17"/>
          <p:cNvPicPr preferRelativeResize="0"/>
          <p:nvPr/>
        </p:nvPicPr>
        <p:blipFill rotWithShape="1">
          <a:blip r:embed="rId2"/>
          <a:srcRect b="3794"/>
          <a:stretch>
            <a:fillRect/>
          </a:stretch>
        </p:blipFill>
        <p:spPr>
          <a:xfrm>
            <a:off x="0" y="260350"/>
            <a:ext cx="12192000" cy="6597650"/>
          </a:xfrm>
          <a:prstGeom prst="rect">
            <a:avLst/>
          </a:prstGeom>
          <a:noFill/>
          <a:ln>
            <a:noFill/>
          </a:ln>
        </p:spPr>
      </p:pic>
      <p:sp>
        <p:nvSpPr>
          <p:cNvPr id="18" name="Google Shape;18;p17"/>
          <p:cNvSpPr txBox="1"/>
          <p:nvPr>
            <p:ph type="ctrTitle"/>
          </p:nvPr>
        </p:nvSpPr>
        <p:spPr>
          <a:xfrm>
            <a:off x="624417" y="620713"/>
            <a:ext cx="10943167" cy="10826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type="subTitle" idx="1"/>
          </p:nvPr>
        </p:nvSpPr>
        <p:spPr>
          <a:xfrm>
            <a:off x="626533" y="1843088"/>
            <a:ext cx="10949517" cy="981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640"/>
              </a:spcBef>
              <a:spcAft>
                <a:spcPts val="0"/>
              </a:spcAft>
              <a:buClr>
                <a:schemeClr val="dk1"/>
              </a:buClr>
              <a:buSzPts val="3200"/>
              <a:buFont typeface="Arial" panose="020B0604020202020204"/>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17"/>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type="body" idx="1"/>
          </p:nvPr>
        </p:nvSpPr>
        <p:spPr>
          <a:xfrm rot="5400000">
            <a:off x="3619500" y="-1835150"/>
            <a:ext cx="4953000"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26"/>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242175" y="1787525"/>
            <a:ext cx="5937250"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type="body" idx="1"/>
          </p:nvPr>
        </p:nvSpPr>
        <p:spPr>
          <a:xfrm rot="5400000">
            <a:off x="1654175" y="-854075"/>
            <a:ext cx="5937250" cy="8026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27"/>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仅标题">
  <p:cSld name="仅标题">
    <p:spTree>
      <p:nvGrpSpPr>
        <p:cNvPr id="86" name="Shape 86"/>
        <p:cNvGrpSpPr/>
        <p:nvPr/>
      </p:nvGrpSpPr>
      <p:grpSpPr>
        <a:xfrm>
          <a:off x="0" y="0"/>
          <a:ext cx="0" cy="0"/>
          <a:chOff x="0" y="0"/>
          <a:chExt cx="0" cy="0"/>
        </a:xfrm>
      </p:grpSpPr>
      <p:sp>
        <p:nvSpPr>
          <p:cNvPr id="87" name="Google Shape;87;p28"/>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solidFill>
                  <a:srgbClr val="33333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8"/>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3" name="Shape 23"/>
        <p:cNvGrpSpPr/>
        <p:nvPr/>
      </p:nvGrpSpPr>
      <p:grpSpPr>
        <a:xfrm>
          <a:off x="0" y="0"/>
          <a:ext cx="0" cy="0"/>
          <a:chOff x="0" y="0"/>
          <a:chExt cx="0" cy="0"/>
        </a:xfrm>
      </p:grpSpPr>
      <p:sp>
        <p:nvSpPr>
          <p:cNvPr id="24" name="Google Shape;24;p18"/>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type="body" idx="1"/>
          </p:nvPr>
        </p:nvSpPr>
        <p:spPr>
          <a:xfrm>
            <a:off x="609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 name="Google Shape;26;p18"/>
          <p:cNvSpPr txBox="1"/>
          <p:nvPr>
            <p:ph type="body" idx="2"/>
          </p:nvPr>
        </p:nvSpPr>
        <p:spPr>
          <a:xfrm>
            <a:off x="6197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7" name="Google Shape;27;p18"/>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0" name="Shape 30"/>
        <p:cNvGrpSpPr/>
        <p:nvPr/>
      </p:nvGrpSpPr>
      <p:grpSpPr>
        <a:xfrm>
          <a:off x="0" y="0"/>
          <a:ext cx="0" cy="0"/>
          <a:chOff x="0" y="0"/>
          <a:chExt cx="0" cy="0"/>
        </a:xfrm>
      </p:grpSpPr>
      <p:sp>
        <p:nvSpPr>
          <p:cNvPr id="31" name="Google Shape;31;p19"/>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p:nvPr>
            <p:ph type="pic" idx="2"/>
          </p:nvPr>
        </p:nvSpPr>
        <p:spPr>
          <a:xfrm>
            <a:off x="5183717" y="987425"/>
            <a:ext cx="6172200" cy="4873625"/>
          </a:xfrm>
          <a:prstGeom prst="rect">
            <a:avLst/>
          </a:prstGeom>
          <a:noFill/>
          <a:ln>
            <a:noFill/>
          </a:ln>
        </p:spPr>
      </p:sp>
      <p:sp>
        <p:nvSpPr>
          <p:cNvPr id="33" name="Google Shape;33;p19"/>
          <p:cNvSpPr txBox="1"/>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Arial" panose="020B0604020202020204"/>
              <a:buNone/>
              <a:defRPr sz="1600"/>
            </a:lvl1pPr>
            <a:lvl2pPr marL="914400" lvl="1" indent="-228600" algn="l">
              <a:lnSpc>
                <a:spcPct val="100000"/>
              </a:lnSpc>
              <a:spcBef>
                <a:spcPts val="280"/>
              </a:spcBef>
              <a:spcAft>
                <a:spcPts val="0"/>
              </a:spcAft>
              <a:buClr>
                <a:schemeClr val="dk1"/>
              </a:buClr>
              <a:buSzPts val="1400"/>
              <a:buFont typeface="Arial" panose="020B0604020202020204"/>
              <a:buNone/>
              <a:defRPr sz="1400"/>
            </a:lvl2pPr>
            <a:lvl3pPr marL="1371600" lvl="2" indent="-228600" algn="l">
              <a:lnSpc>
                <a:spcPct val="100000"/>
              </a:lnSpc>
              <a:spcBef>
                <a:spcPts val="240"/>
              </a:spcBef>
              <a:spcAft>
                <a:spcPts val="0"/>
              </a:spcAft>
              <a:buClr>
                <a:schemeClr val="dk1"/>
              </a:buClr>
              <a:buSzPts val="1200"/>
              <a:buFont typeface="Arial" panose="020B0604020202020204"/>
              <a:buNone/>
              <a:defRPr sz="1200"/>
            </a:lvl3pPr>
            <a:lvl4pPr marL="1828800" lvl="3" indent="-228600" algn="l">
              <a:lnSpc>
                <a:spcPct val="100000"/>
              </a:lnSpc>
              <a:spcBef>
                <a:spcPts val="200"/>
              </a:spcBef>
              <a:spcAft>
                <a:spcPts val="0"/>
              </a:spcAft>
              <a:buClr>
                <a:schemeClr val="dk1"/>
              </a:buClr>
              <a:buSzPts val="1000"/>
              <a:buFont typeface="Arial" panose="020B0604020202020204"/>
              <a:buNone/>
              <a:defRPr sz="1000"/>
            </a:lvl4pPr>
            <a:lvl5pPr marL="2286000" lvl="4" indent="-228600" algn="l">
              <a:lnSpc>
                <a:spcPct val="100000"/>
              </a:lnSpc>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34" name="Google Shape;34;p19"/>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7" name="Shape 37"/>
        <p:cNvGrpSpPr/>
        <p:nvPr/>
      </p:nvGrpSpPr>
      <p:grpSpPr>
        <a:xfrm>
          <a:off x="0" y="0"/>
          <a:ext cx="0" cy="0"/>
          <a:chOff x="0" y="0"/>
          <a:chExt cx="0" cy="0"/>
        </a:xfrm>
      </p:grpSpPr>
      <p:sp>
        <p:nvSpPr>
          <p:cNvPr id="38" name="Google Shape;38;p20"/>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41" name="Shape 41"/>
        <p:cNvGrpSpPr/>
        <p:nvPr/>
      </p:nvGrpSpPr>
      <p:grpSpPr>
        <a:xfrm>
          <a:off x="0" y="0"/>
          <a:ext cx="0" cy="0"/>
          <a:chOff x="0" y="0"/>
          <a:chExt cx="0" cy="0"/>
        </a:xfrm>
      </p:grpSpPr>
      <p:sp>
        <p:nvSpPr>
          <p:cNvPr id="42" name="Google Shape;42;p21"/>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21"/>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7" name="Shape 47"/>
        <p:cNvGrpSpPr/>
        <p:nvPr/>
      </p:nvGrpSpPr>
      <p:grpSpPr>
        <a:xfrm>
          <a:off x="0" y="0"/>
          <a:ext cx="0" cy="0"/>
          <a:chOff x="0" y="0"/>
          <a:chExt cx="0" cy="0"/>
        </a:xfrm>
      </p:grpSpPr>
      <p:sp>
        <p:nvSpPr>
          <p:cNvPr id="48" name="Google Shape;48;p22"/>
          <p:cNvSpPr txBox="1"/>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Arial" panose="020B0604020202020204"/>
              <a:buNone/>
              <a:defRPr sz="2400"/>
            </a:lvl1pPr>
            <a:lvl2pPr marL="914400" lvl="1" indent="-228600" algn="l">
              <a:lnSpc>
                <a:spcPct val="100000"/>
              </a:lnSpc>
              <a:spcBef>
                <a:spcPts val="400"/>
              </a:spcBef>
              <a:spcAft>
                <a:spcPts val="0"/>
              </a:spcAft>
              <a:buClr>
                <a:schemeClr val="dk1"/>
              </a:buClr>
              <a:buSzPts val="2000"/>
              <a:buFont typeface="Arial" panose="020B0604020202020204"/>
              <a:buNone/>
              <a:defRPr sz="2000"/>
            </a:lvl2pPr>
            <a:lvl3pPr marL="1371600" lvl="2" indent="-228600" algn="l">
              <a:lnSpc>
                <a:spcPct val="100000"/>
              </a:lnSpc>
              <a:spcBef>
                <a:spcPts val="360"/>
              </a:spcBef>
              <a:spcAft>
                <a:spcPts val="0"/>
              </a:spcAft>
              <a:buClr>
                <a:schemeClr val="dk1"/>
              </a:buClr>
              <a:buSzPts val="1800"/>
              <a:buFont typeface="Arial" panose="020B0604020202020204"/>
              <a:buNone/>
              <a:defRPr sz="1800"/>
            </a:lvl3pPr>
            <a:lvl4pPr marL="1828800" lvl="3" indent="-228600" algn="l">
              <a:lnSpc>
                <a:spcPct val="100000"/>
              </a:lnSpc>
              <a:spcBef>
                <a:spcPts val="320"/>
              </a:spcBef>
              <a:spcAft>
                <a:spcPts val="0"/>
              </a:spcAft>
              <a:buClr>
                <a:schemeClr val="dk1"/>
              </a:buClr>
              <a:buSzPts val="1600"/>
              <a:buFont typeface="Arial" panose="020B0604020202020204"/>
              <a:buNone/>
              <a:defRPr sz="1600"/>
            </a:lvl4pPr>
            <a:lvl5pPr marL="2286000" lvl="4" indent="-228600" algn="l">
              <a:lnSpc>
                <a:spcPct val="100000"/>
              </a:lnSpc>
              <a:spcBef>
                <a:spcPts val="320"/>
              </a:spcBef>
              <a:spcAft>
                <a:spcPts val="0"/>
              </a:spcAft>
              <a:buClr>
                <a:schemeClr val="dk1"/>
              </a:buClr>
              <a:buSzPts val="1600"/>
              <a:buFont typeface="Arial" panose="020B0604020202020204"/>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p:txBody>
      </p:sp>
      <p:sp>
        <p:nvSpPr>
          <p:cNvPr id="50" name="Google Shape;50;p22"/>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3" name="Shape 53"/>
        <p:cNvGrpSpPr/>
        <p:nvPr/>
      </p:nvGrpSpPr>
      <p:grpSpPr>
        <a:xfrm>
          <a:off x="0" y="0"/>
          <a:ext cx="0" cy="0"/>
          <a:chOff x="0" y="0"/>
          <a:chExt cx="0" cy="0"/>
        </a:xfrm>
      </p:grpSpPr>
      <p:sp>
        <p:nvSpPr>
          <p:cNvPr id="54" name="Google Shape;54;p23"/>
          <p:cNvSpPr txBox="1"/>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panose="020B0604020202020204"/>
              <a:buNone/>
              <a:defRPr sz="2400" b="1"/>
            </a:lvl1pPr>
            <a:lvl2pPr marL="914400" lvl="1" indent="-228600" algn="l">
              <a:lnSpc>
                <a:spcPct val="100000"/>
              </a:lnSpc>
              <a:spcBef>
                <a:spcPts val="400"/>
              </a:spcBef>
              <a:spcAft>
                <a:spcPts val="0"/>
              </a:spcAft>
              <a:buClr>
                <a:schemeClr val="dk1"/>
              </a:buClr>
              <a:buSzPts val="2000"/>
              <a:buFont typeface="Arial" panose="020B0604020202020204"/>
              <a:buNone/>
              <a:defRPr sz="2000" b="1"/>
            </a:lvl2pPr>
            <a:lvl3pPr marL="1371600" lvl="2" indent="-228600" algn="l">
              <a:lnSpc>
                <a:spcPct val="100000"/>
              </a:lnSpc>
              <a:spcBef>
                <a:spcPts val="360"/>
              </a:spcBef>
              <a:spcAft>
                <a:spcPts val="0"/>
              </a:spcAft>
              <a:buClr>
                <a:schemeClr val="dk1"/>
              </a:buClr>
              <a:buSzPts val="1800"/>
              <a:buFont typeface="Arial" panose="020B0604020202020204"/>
              <a:buNone/>
              <a:defRPr sz="1800" b="1"/>
            </a:lvl3pPr>
            <a:lvl4pPr marL="1828800" lvl="3" indent="-228600" algn="l">
              <a:lnSpc>
                <a:spcPct val="100000"/>
              </a:lnSpc>
              <a:spcBef>
                <a:spcPts val="320"/>
              </a:spcBef>
              <a:spcAft>
                <a:spcPts val="0"/>
              </a:spcAft>
              <a:buClr>
                <a:schemeClr val="dk1"/>
              </a:buClr>
              <a:buSzPts val="1600"/>
              <a:buFont typeface="Arial" panose="020B0604020202020204"/>
              <a:buNone/>
              <a:defRPr sz="1600" b="1"/>
            </a:lvl4pPr>
            <a:lvl5pPr marL="2286000" lvl="4" indent="-228600" algn="l">
              <a:lnSpc>
                <a:spcPct val="100000"/>
              </a:lnSpc>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6" name="Google Shape;56;p23"/>
          <p:cNvSpPr txBox="1"/>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23"/>
          <p:cNvSpPr txBox="1"/>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panose="020B0604020202020204"/>
              <a:buNone/>
              <a:defRPr sz="2400" b="1"/>
            </a:lvl1pPr>
            <a:lvl2pPr marL="914400" lvl="1" indent="-228600" algn="l">
              <a:lnSpc>
                <a:spcPct val="100000"/>
              </a:lnSpc>
              <a:spcBef>
                <a:spcPts val="400"/>
              </a:spcBef>
              <a:spcAft>
                <a:spcPts val="0"/>
              </a:spcAft>
              <a:buClr>
                <a:schemeClr val="dk1"/>
              </a:buClr>
              <a:buSzPts val="2000"/>
              <a:buFont typeface="Arial" panose="020B0604020202020204"/>
              <a:buNone/>
              <a:defRPr sz="2000" b="1"/>
            </a:lvl2pPr>
            <a:lvl3pPr marL="1371600" lvl="2" indent="-228600" algn="l">
              <a:lnSpc>
                <a:spcPct val="100000"/>
              </a:lnSpc>
              <a:spcBef>
                <a:spcPts val="360"/>
              </a:spcBef>
              <a:spcAft>
                <a:spcPts val="0"/>
              </a:spcAft>
              <a:buClr>
                <a:schemeClr val="dk1"/>
              </a:buClr>
              <a:buSzPts val="1800"/>
              <a:buFont typeface="Arial" panose="020B0604020202020204"/>
              <a:buNone/>
              <a:defRPr sz="1800" b="1"/>
            </a:lvl3pPr>
            <a:lvl4pPr marL="1828800" lvl="3" indent="-228600" algn="l">
              <a:lnSpc>
                <a:spcPct val="100000"/>
              </a:lnSpc>
              <a:spcBef>
                <a:spcPts val="320"/>
              </a:spcBef>
              <a:spcAft>
                <a:spcPts val="0"/>
              </a:spcAft>
              <a:buClr>
                <a:schemeClr val="dk1"/>
              </a:buClr>
              <a:buSzPts val="1600"/>
              <a:buFont typeface="Arial" panose="020B0604020202020204"/>
              <a:buNone/>
              <a:defRPr sz="1600" b="1"/>
            </a:lvl4pPr>
            <a:lvl5pPr marL="2286000" lvl="4" indent="-228600" algn="l">
              <a:lnSpc>
                <a:spcPct val="100000"/>
              </a:lnSpc>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23"/>
          <p:cNvSpPr txBox="1"/>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23"/>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2" name="Shape 62"/>
        <p:cNvGrpSpPr/>
        <p:nvPr/>
      </p:nvGrpSpPr>
      <p:grpSpPr>
        <a:xfrm>
          <a:off x="0" y="0"/>
          <a:ext cx="0" cy="0"/>
          <a:chOff x="0" y="0"/>
          <a:chExt cx="0" cy="0"/>
        </a:xfrm>
      </p:grpSpPr>
      <p:sp>
        <p:nvSpPr>
          <p:cNvPr id="63" name="Google Shape;63;p24"/>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panose="020B0604020202020204"/>
              <a:buChar char="•"/>
              <a:defRPr sz="3200"/>
            </a:lvl1pPr>
            <a:lvl2pPr marL="914400" lvl="1" indent="-406400" algn="l">
              <a:lnSpc>
                <a:spcPct val="100000"/>
              </a:lnSpc>
              <a:spcBef>
                <a:spcPts val="560"/>
              </a:spcBef>
              <a:spcAft>
                <a:spcPts val="0"/>
              </a:spcAft>
              <a:buClr>
                <a:schemeClr val="dk1"/>
              </a:buClr>
              <a:buSzPts val="2800"/>
              <a:buFont typeface="Arial" panose="020B0604020202020204"/>
              <a:buChar char="–"/>
              <a:defRPr sz="2800"/>
            </a:lvl2pPr>
            <a:lvl3pPr marL="1371600" lvl="2" indent="-381000" algn="l">
              <a:lnSpc>
                <a:spcPct val="100000"/>
              </a:lnSpc>
              <a:spcBef>
                <a:spcPts val="480"/>
              </a:spcBef>
              <a:spcAft>
                <a:spcPts val="0"/>
              </a:spcAft>
              <a:buClr>
                <a:schemeClr val="dk1"/>
              </a:buClr>
              <a:buSzPts val="2400"/>
              <a:buFont typeface="Arial" panose="020B0604020202020204"/>
              <a:buChar char="•"/>
              <a:defRPr sz="2400"/>
            </a:lvl3pPr>
            <a:lvl4pPr marL="1828800" lvl="3" indent="-355600" algn="l">
              <a:lnSpc>
                <a:spcPct val="100000"/>
              </a:lnSpc>
              <a:spcBef>
                <a:spcPts val="400"/>
              </a:spcBef>
              <a:spcAft>
                <a:spcPts val="0"/>
              </a:spcAft>
              <a:buClr>
                <a:schemeClr val="dk1"/>
              </a:buClr>
              <a:buSzPts val="2000"/>
              <a:buFont typeface="Arial" panose="020B0604020202020204"/>
              <a:buChar char="–"/>
              <a:defRPr sz="2000"/>
            </a:lvl4pPr>
            <a:lvl5pPr marL="2286000" lvl="4" indent="-355600" algn="l">
              <a:lnSpc>
                <a:spcPct val="100000"/>
              </a:lnSpc>
              <a:spcBef>
                <a:spcPts val="400"/>
              </a:spcBef>
              <a:spcAft>
                <a:spcPts val="0"/>
              </a:spcAft>
              <a:buClr>
                <a:schemeClr val="dk1"/>
              </a:buClr>
              <a:buSzPts val="2000"/>
              <a:buFont typeface="Arial" panose="020B0604020202020204"/>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0" name="Google Shape;70;p25"/>
          <p:cNvSpPr txBox="1"/>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Arial" panose="020B0604020202020204"/>
              <a:buNone/>
              <a:defRPr sz="1600"/>
            </a:lvl1pPr>
            <a:lvl2pPr marL="914400" lvl="1" indent="-228600" algn="l">
              <a:lnSpc>
                <a:spcPct val="100000"/>
              </a:lnSpc>
              <a:spcBef>
                <a:spcPts val="280"/>
              </a:spcBef>
              <a:spcAft>
                <a:spcPts val="0"/>
              </a:spcAft>
              <a:buClr>
                <a:schemeClr val="dk1"/>
              </a:buClr>
              <a:buSzPts val="1400"/>
              <a:buFont typeface="Arial" panose="020B0604020202020204"/>
              <a:buNone/>
              <a:defRPr sz="1400"/>
            </a:lvl2pPr>
            <a:lvl3pPr marL="1371600" lvl="2" indent="-228600" algn="l">
              <a:lnSpc>
                <a:spcPct val="100000"/>
              </a:lnSpc>
              <a:spcBef>
                <a:spcPts val="240"/>
              </a:spcBef>
              <a:spcAft>
                <a:spcPts val="0"/>
              </a:spcAft>
              <a:buClr>
                <a:schemeClr val="dk1"/>
              </a:buClr>
              <a:buSzPts val="1200"/>
              <a:buFont typeface="Arial" panose="020B0604020202020204"/>
              <a:buNone/>
              <a:defRPr sz="1200"/>
            </a:lvl3pPr>
            <a:lvl4pPr marL="1828800" lvl="3" indent="-228600" algn="l">
              <a:lnSpc>
                <a:spcPct val="100000"/>
              </a:lnSpc>
              <a:spcBef>
                <a:spcPts val="200"/>
              </a:spcBef>
              <a:spcAft>
                <a:spcPts val="0"/>
              </a:spcAft>
              <a:buClr>
                <a:schemeClr val="dk1"/>
              </a:buClr>
              <a:buSzPts val="1000"/>
              <a:buFont typeface="Arial" panose="020B0604020202020204"/>
              <a:buNone/>
              <a:defRPr sz="1000"/>
            </a:lvl4pPr>
            <a:lvl5pPr marL="2286000" lvl="4" indent="-228600" algn="l">
              <a:lnSpc>
                <a:spcPct val="100000"/>
              </a:lnSpc>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1" name="Google Shape;71;p25"/>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pic>
        <p:nvPicPr>
          <p:cNvPr id="10" name="Google Shape;10;p16"/>
          <p:cNvPicPr preferRelativeResize="0"/>
          <p:nvPr/>
        </p:nvPicPr>
        <p:blipFill rotWithShape="1">
          <a:blip r:embed="rId13"/>
          <a:srcRect/>
          <a:stretch>
            <a:fillRect/>
          </a:stretch>
        </p:blipFill>
        <p:spPr>
          <a:xfrm>
            <a:off x="0" y="0"/>
            <a:ext cx="12192000" cy="6858000"/>
          </a:xfrm>
          <a:prstGeom prst="rect">
            <a:avLst/>
          </a:prstGeom>
          <a:noFill/>
          <a:ln>
            <a:noFill/>
          </a:ln>
        </p:spPr>
      </p:pic>
      <p:sp>
        <p:nvSpPr>
          <p:cNvPr id="11" name="Google Shape;11;p16"/>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6"/>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6"/>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6"/>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16"/>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hyperlink" Target="http://www.youtube.com/watch?v=lfQdjdSm2AE" TargetMode="External"/><Relationship Id="rId1" Type="http://schemas.openxmlformats.org/officeDocument/2006/relationships/hyperlink" Target="https://www.youtube.com/watch?v=lfQdjdSm2A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4.xml"/><Relationship Id="rId7" Type="http://schemas.openxmlformats.org/officeDocument/2006/relationships/image" Target="../media/image11.jpeg"/><Relationship Id="rId6" Type="http://schemas.openxmlformats.org/officeDocument/2006/relationships/hyperlink" Target="http://www.youtube.com/watch?v=itHwEye_Hvc" TargetMode="External"/><Relationship Id="rId5" Type="http://schemas.openxmlformats.org/officeDocument/2006/relationships/image" Target="../media/image10.jpeg"/><Relationship Id="rId4" Type="http://schemas.openxmlformats.org/officeDocument/2006/relationships/hyperlink" Target="http://www.youtube.com/watch?v=ElPzz1jmKqk" TargetMode="External"/><Relationship Id="rId3" Type="http://schemas.openxmlformats.org/officeDocument/2006/relationships/image" Target="../media/image9.jpeg"/><Relationship Id="rId2" Type="http://schemas.openxmlformats.org/officeDocument/2006/relationships/hyperlink" Target="http://www.youtube.com/watch?v=1L_IaH8hyew" TargetMode="Externa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image" Target="../media/image13.jpeg"/><Relationship Id="rId3" Type="http://schemas.openxmlformats.org/officeDocument/2006/relationships/hyperlink" Target="http://www.youtube.com/watch?v=qk4UoM1Bjt4" TargetMode="External"/><Relationship Id="rId2" Type="http://schemas.openxmlformats.org/officeDocument/2006/relationships/image" Target="../media/image12.jpeg"/><Relationship Id="rId1" Type="http://schemas.openxmlformats.org/officeDocument/2006/relationships/hyperlink" Target="http://www.youtube.com/watch?v=PLvCijzJjXU" TargetMode="Externa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4.xml"/><Relationship Id="rId3" Type="http://schemas.openxmlformats.org/officeDocument/2006/relationships/image" Target="../media/image14.jpeg"/><Relationship Id="rId2" Type="http://schemas.openxmlformats.org/officeDocument/2006/relationships/hyperlink" Target="http://www.youtube.com/watch?v=_kl-OIXTHzk" TargetMode="External"/><Relationship Id="rId1" Type="http://schemas.openxmlformats.org/officeDocument/2006/relationships/hyperlink" Target="https://godwardlife.org/blog/the-god-who-sees-and-responds" TargetMode="Externa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hyperlink" Target="http://www.youtube.com/watch?v=hnkFphM_KR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
          <p:cNvSpPr txBox="1"/>
          <p:nvPr>
            <p:ph type="ctrTitle"/>
          </p:nvPr>
        </p:nvSpPr>
        <p:spPr>
          <a:xfrm>
            <a:off x="6383020" y="542925"/>
            <a:ext cx="5283835" cy="19011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400">
                <a:solidFill>
                  <a:schemeClr val="accent1"/>
                </a:solidFill>
              </a:rPr>
              <a:t> Exodus  2:23-25</a:t>
            </a:r>
            <a:br>
              <a:rPr lang="en-US" sz="4400">
                <a:solidFill>
                  <a:schemeClr val="accent1"/>
                </a:solidFill>
              </a:rPr>
            </a:br>
            <a:r>
              <a:rPr lang="en-US" sz="4400" b="1">
                <a:solidFill>
                  <a:schemeClr val="accent1"/>
                </a:solidFill>
                <a:latin typeface="DFKai-SB"/>
                <a:ea typeface="DFKai-SB"/>
                <a:cs typeface="DFKai-SB"/>
                <a:sym typeface="DFKai-SB"/>
              </a:rPr>
              <a:t>出埃及記 </a:t>
            </a:r>
            <a:br>
              <a:rPr lang="en-US" sz="4400" b="1">
                <a:solidFill>
                  <a:schemeClr val="accent1"/>
                </a:solidFill>
                <a:latin typeface="DFKai-SB"/>
                <a:ea typeface="DFKai-SB"/>
                <a:cs typeface="DFKai-SB"/>
                <a:sym typeface="DFKai-SB"/>
              </a:rPr>
            </a:br>
            <a:r>
              <a:rPr lang="en-US" sz="4400" b="1">
                <a:solidFill>
                  <a:schemeClr val="accent1"/>
                </a:solidFill>
                <a:latin typeface="DFKai-SB"/>
                <a:ea typeface="DFKai-SB"/>
                <a:cs typeface="DFKai-SB"/>
                <a:sym typeface="DFKai-SB"/>
              </a:rPr>
              <a:t>二章23-25節</a:t>
            </a:r>
            <a:endParaRPr sz="4400" b="1">
              <a:solidFill>
                <a:schemeClr val="accent1"/>
              </a:solidFill>
              <a:latin typeface="DFKai-SB"/>
              <a:ea typeface="DFKai-SB"/>
              <a:cs typeface="DFKai-SB"/>
              <a:sym typeface="DFKai-SB"/>
            </a:endParaRPr>
          </a:p>
        </p:txBody>
      </p:sp>
      <p:sp>
        <p:nvSpPr>
          <p:cNvPr id="96" name="Google Shape;96;p1"/>
          <p:cNvSpPr txBox="1"/>
          <p:nvPr>
            <p:ph type="subTitle" idx="1"/>
          </p:nvPr>
        </p:nvSpPr>
        <p:spPr>
          <a:xfrm>
            <a:off x="6960235" y="4220845"/>
            <a:ext cx="3933825" cy="1968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3600"/>
              <a:buFont typeface="DFKai-SB"/>
              <a:buNone/>
            </a:pPr>
            <a:r>
              <a:rPr lang="en-US" sz="3600" b="1">
                <a:solidFill>
                  <a:schemeClr val="lt1"/>
                </a:solidFill>
                <a:latin typeface="DFKai-SB"/>
                <a:ea typeface="DFKai-SB"/>
                <a:cs typeface="DFKai-SB"/>
                <a:sym typeface="DFKai-SB"/>
              </a:rPr>
              <a:t>親子靈修</a:t>
            </a:r>
            <a:br>
              <a:rPr lang="en-US" sz="3600" b="1">
                <a:solidFill>
                  <a:schemeClr val="lt1"/>
                </a:solidFill>
                <a:latin typeface="DFKai-SB"/>
                <a:ea typeface="DFKai-SB"/>
                <a:cs typeface="DFKai-SB"/>
                <a:sym typeface="DFKai-SB"/>
              </a:rPr>
            </a:br>
            <a:r>
              <a:rPr lang="en-US" sz="3600" b="1">
                <a:solidFill>
                  <a:schemeClr val="lt1"/>
                </a:solidFill>
                <a:latin typeface="DFKai-SB"/>
                <a:ea typeface="DFKai-SB"/>
                <a:cs typeface="DFKai-SB"/>
                <a:sym typeface="DFKai-SB"/>
              </a:rPr>
              <a:t>呂沈仁娣分享</a:t>
            </a:r>
            <a:endParaRPr sz="3600" b="1">
              <a:solidFill>
                <a:schemeClr val="lt1"/>
              </a:solidFill>
              <a:latin typeface="DFKai-SB"/>
              <a:ea typeface="DFKai-SB"/>
              <a:cs typeface="DFKai-SB"/>
              <a:sym typeface="DFKai-SB"/>
            </a:endParaRPr>
          </a:p>
          <a:p>
            <a:pPr marL="0" lvl="0" indent="0" algn="ctr" rtl="0">
              <a:lnSpc>
                <a:spcPct val="100000"/>
              </a:lnSpc>
              <a:spcBef>
                <a:spcPts val="720"/>
              </a:spcBef>
              <a:spcAft>
                <a:spcPts val="0"/>
              </a:spcAft>
              <a:buClr>
                <a:schemeClr val="lt1"/>
              </a:buClr>
              <a:buSzPts val="3600"/>
              <a:buFont typeface="DFKai-SB"/>
              <a:buNone/>
            </a:pPr>
            <a:r>
              <a:rPr lang="en-US" sz="3600" b="1">
                <a:solidFill>
                  <a:schemeClr val="lt1"/>
                </a:solidFill>
                <a:latin typeface="DFKai-SB"/>
                <a:ea typeface="DFKai-SB"/>
                <a:cs typeface="DFKai-SB"/>
                <a:sym typeface="DFKai-SB"/>
              </a:rPr>
              <a:t>08-09-2025</a:t>
            </a:r>
            <a:endParaRPr sz="3600" b="1">
              <a:solidFill>
                <a:schemeClr val="lt1"/>
              </a:solidFill>
              <a:latin typeface="DFKai-SB"/>
              <a:ea typeface="DFKai-SB"/>
              <a:cs typeface="DFKai-SB"/>
              <a:sym typeface="DFKai-SB"/>
            </a:endParaRPr>
          </a:p>
        </p:txBody>
      </p:sp>
      <p:sp>
        <p:nvSpPr>
          <p:cNvPr id="97" name="Google Shape;97;p1"/>
          <p:cNvSpPr txBox="1"/>
          <p:nvPr/>
        </p:nvSpPr>
        <p:spPr>
          <a:xfrm>
            <a:off x="594360" y="5814695"/>
            <a:ext cx="5574030" cy="7677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8" name="Google Shape;98;p1"/>
          <p:cNvSpPr txBox="1"/>
          <p:nvPr/>
        </p:nvSpPr>
        <p:spPr>
          <a:xfrm>
            <a:off x="714697" y="5012690"/>
            <a:ext cx="5616000" cy="156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sng"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hlinkClick r:id="rId1"/>
              </a:rPr>
              <a:t>https://www.youtube.com/watch?v=lfQdjdSm2AE</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rPr>
              <a:t>Signs of Israelite Slavery in Egypt - The Exodus</a:t>
            </a:r>
            <a:endParaRPr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rPr>
              <a:t>Patterns Of Evidence</a:t>
            </a:r>
            <a:endParaRPr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rPr>
              <a:t>Jul 10, 2022 </a:t>
            </a:r>
            <a:endParaRPr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rPr>
              <a:t>-- Patterns of Evidence Quick Links -- </a:t>
            </a:r>
            <a:endParaRPr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endParaRPr>
          </a:p>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rPr>
              <a:t>Time: 9:45</a:t>
            </a:r>
            <a:endParaRPr sz="1600" b="0" i="0" u="sng" strike="noStrike" cap="none">
              <a:solidFill>
                <a:srgbClr val="000000"/>
              </a:solidFill>
              <a:latin typeface="Arial" panose="020B0604020202020204"/>
              <a:ea typeface="Arial" panose="020B0604020202020204"/>
              <a:cs typeface="Arial" panose="020B0604020202020204"/>
              <a:sym typeface="Arial" panose="020B0604020202020204"/>
              <a:hlinkClick r:id="rId1"/>
            </a:endParaRPr>
          </a:p>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99" name="Google Shape;99;p1" descr="-- Patterns of Evidence Quick Links -- &#10;► SHOP ONLINE - https://store.patternsofevidence.com/&#10;► BECOME A MEMBER - https://digitalpatternsofevidence.vhx.tv/historical-faith-society&#10;► DONATE - https://patternsofevidence.com/donations/&#10;► THINKER UPDATES - https://patternsofevidence.com/sign-up/&#10;► PRESS INQUIRIES - https://patternsofevidence.com/press/&#10;&#10;-- Find us on Social Media --&#10;► Facebook - https://www.facebook.com/PatternsofEvidence&#10;► Twitter - https://twitter.com/pattofevidence&#10;► Instagram - https://www.instagram.com/patternsofevidence/&#10;► YouTube - https://www.youtube.com/patternsofevidence&#10;► LinkedIn - https://www.linkedin.com/company/patterns-of-evidence&#10;► Pinterest - https://www.pinterest.com/PattOfEvidence/&#10;&#10;What is the Patterns Of Evidence Film Series?&#10;Patterns of Evidence is a documentary film series that travels through the Bible, investigating evidence of its historical credibility, the accuracy of its transmission through the centuries, and how it impacts the modern world.&#10;&#10;Timothy Mahoney is an award-winning investigative filmmaker, raised as a Christian, who now has the same question that many today are asking: Did the stories recorded in the Bible really happen?&#10;&#10;In this film series, he sets off to seek answers by traveling to the locations where biblical events are said to have happened. Along the way, he interviews leading archaeologists and scholars from all over the world who argue all sides of the debate about the credibility of the Bible. The biblical stories are retold, accompanied by dramatic reenactments and special effects.&#10;&#10;Patterns of Evidence lets the viewer draw their own conclusions as it takes them on a journey to the ancient world of the Bible. This refreshingly balanced approach is inspiring and intellectually challenging for both skeptics and believers alike, providing profound new evidence that affirms the Bible.&#10;&#10;Thinking Man Films is the production company for the Patterns of Evidence film series and television programs. Thinking Man Media is the book publishing, curriculum development, and distribution company for Patterns of Evidence media.&#10;&#10;-- Patterns of Evidence Films -- &#10;► &quot;The Exodus&quot; - Is the history found in the Bible credible? Is there any physical evidence to support the biblical story of the Exodus? An in-depth investigation by filmmaker Timothy Mahoney searches for answers to these questions amid startling new finds that match the Bible’s account of the Exodus from Egypt. &#10;&#10;► &quot;The Moses Controversy&quot; - ​The film uncovers a new pattern of evidence that some believe link the Israelites to the world’s first alphabet. Was this a divine gift necessary for the Israelites to read the words given to Moses at Mt Sinai?&#10;&#10;► &quot;The Red Sea Miracle&quot; - In this investigation Timothy Mahoney examines the journey to the crossing location, looking at two competing views of the Red Sea Miracle.  The investigation raises giant questions about the real location for the crossing site and its implications on your view of God. The answers to these questions point to one of two very different realities.&#10;&#10;► &quot;The Red Sea Miracle II&quot; - How could thousands of feet of water be parted at the Red Sea? Or was the sea merely parted by the act of wind in nature, through a shallow Egyptian lake? Mahoney investigates these locations to see if any have a pattern of evidence matching the Bible.  This cinematic journey leads him to inquire… “Do miracles still happen today?”&#10;&#10;-- Endorsement -- &#10;“Patterns of Evidence is an engaging, visually pleasing and fascinating piece of film-making, whatever one believes.”  – Rabbi Adam Jacobs, Huffington Post   &#10;&#10;“Could this be a ‘Restore to Factory Settings’ moment? . . . Truth matters. People want to know the answers.”   – Gregory Alan Thornbury, Christianity Today  &#10;&#10;-- Awards --&#10;Winner of 13 film festival awards in 2014 including:&#10;► Best Director - Worldfest Houston&#10;► Best Picture - ICVM&#10;► People’s Choice Award - Magnolia International Film Festival&#10;► Best Cinematography, Best Sound, Best Editing - RealHeart International Film Festival Toronto" title="Signs of Israelite Slavery in Egypt - The Exodus">
            <a:hlinkClick r:id="rId2"/>
          </p:cNvPr>
          <p:cNvPicPr preferRelativeResize="0"/>
          <p:nvPr/>
        </p:nvPicPr>
        <p:blipFill>
          <a:blip r:embed="rId3"/>
          <a:stretch>
            <a:fillRect/>
          </a:stretch>
        </p:blipFill>
        <p:spPr>
          <a:xfrm>
            <a:off x="1155850" y="804950"/>
            <a:ext cx="4566375" cy="3959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solidFill>
                  <a:srgbClr val="0070C0"/>
                </a:solidFill>
              </a:rPr>
              <a:t>V-1.  Closing Prayer  結束禱告</a:t>
            </a:r>
            <a:endParaRPr b="1">
              <a:solidFill>
                <a:srgbClr val="0070C0"/>
              </a:solidFill>
            </a:endParaRPr>
          </a:p>
        </p:txBody>
      </p:sp>
      <p:sp>
        <p:nvSpPr>
          <p:cNvPr id="176" name="Google Shape;176;p10"/>
          <p:cNvSpPr txBox="1"/>
          <p:nvPr>
            <p:ph type="body" idx="1"/>
          </p:nvPr>
        </p:nvSpPr>
        <p:spPr>
          <a:xfrm>
            <a:off x="767715" y="1844675"/>
            <a:ext cx="10429875" cy="401447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Font typeface="Arial" panose="020B0604020202020204"/>
              <a:buNone/>
            </a:pPr>
            <a:r>
              <a:rPr lang="en-US" sz="2400"/>
              <a:t>         Abba Father God! You are the Creator and Sovereign of all things! Though you sit high in heaven, you are ever present in our lives. You always "hear," always "remember," watch over, and know everything (verses 24-25)! You know everything I think, love, do, and say. You know it all! Please watch over me, guide me, and lead me to always walk in your presence!</a:t>
            </a:r>
            <a:endParaRPr sz="2400"/>
          </a:p>
          <a:p>
            <a:pPr marL="0" lvl="0" indent="0" algn="l" rtl="0">
              <a:lnSpc>
                <a:spcPct val="100000"/>
              </a:lnSpc>
              <a:spcBef>
                <a:spcPts val="640"/>
              </a:spcBef>
              <a:spcAft>
                <a:spcPts val="0"/>
              </a:spcAft>
              <a:buClr>
                <a:schemeClr val="dk1"/>
              </a:buClr>
              <a:buSzPts val="3200"/>
              <a:buFont typeface="Arial" panose="020B0604020202020204"/>
              <a:buNone/>
            </a:pPr>
            <a:endParaRPr sz="2400"/>
          </a:p>
          <a:p>
            <a:pPr marL="0" lvl="0" indent="0" algn="l" rtl="0">
              <a:lnSpc>
                <a:spcPct val="100000"/>
              </a:lnSpc>
              <a:spcBef>
                <a:spcPts val="640"/>
              </a:spcBef>
              <a:spcAft>
                <a:spcPts val="0"/>
              </a:spcAft>
              <a:buClr>
                <a:schemeClr val="dk1"/>
              </a:buClr>
              <a:buSzPts val="3200"/>
              <a:buFont typeface="Arial" panose="020B0604020202020204"/>
              <a:buNone/>
            </a:pPr>
            <a:r>
              <a:rPr lang="en-US" sz="2800"/>
              <a:t>    </a:t>
            </a:r>
            <a:r>
              <a:rPr lang="en-US" sz="2600"/>
              <a:t>      </a:t>
            </a:r>
            <a:r>
              <a:rPr lang="en-US" sz="2600">
                <a:highlight>
                  <a:srgbClr val="FFFF00"/>
                </a:highlight>
              </a:rPr>
              <a:t>   阿爸父神啊！您是創造且掌管萬有的主！您雖高坐在天，但您卻隨時臨在我們的生命與生活中。您時時「听见」、常常「记念」、處處「看顾」、樣樣「知道」（24-25节）！您知道我所思所想、所愛所作、所說所言。您都知曉！求您眷顧、引領、牽我時刻行在您面光中！</a:t>
            </a:r>
            <a:endParaRPr sz="2600">
              <a:highlight>
                <a:srgbClr val="FFFF00"/>
              </a:highlight>
            </a:endParaRPr>
          </a:p>
        </p:txBody>
      </p:sp>
      <p:pic>
        <p:nvPicPr>
          <p:cNvPr id="177" name="Google Shape;177;p10"/>
          <p:cNvPicPr preferRelativeResize="0"/>
          <p:nvPr>
            <p:ph type="body" idx="2"/>
          </p:nvPr>
        </p:nvPicPr>
        <p:blipFill rotWithShape="1">
          <a:blip r:embed="rId1"/>
          <a:srcRect t="4008" b="4009"/>
          <a:stretch>
            <a:fillRect/>
          </a:stretch>
        </p:blipFill>
        <p:spPr>
          <a:xfrm>
            <a:off x="8205470" y="278130"/>
            <a:ext cx="2834005" cy="1419860"/>
          </a:xfrm>
          <a:prstGeom prst="rect">
            <a:avLst/>
          </a:prstGeom>
          <a:noFill/>
          <a:ln>
            <a:noFill/>
          </a:ln>
        </p:spPr>
      </p:pic>
      <p:sp>
        <p:nvSpPr>
          <p:cNvPr id="178" name="Google Shape;178;p10"/>
          <p:cNvSpPr txBox="1"/>
          <p:nvPr/>
        </p:nvSpPr>
        <p:spPr>
          <a:xfrm>
            <a:off x="5617210" y="943610"/>
            <a:ext cx="2860040" cy="5835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h</a:t>
            </a:r>
            <a:r>
              <a:rPr lang="en-US" sz="1000" b="1" i="0" u="none" strike="noStrike" cap="none">
                <a:solidFill>
                  <a:srgbClr val="000000"/>
                </a:solidFill>
                <a:latin typeface="Arial" panose="020B0604020202020204"/>
                <a:ea typeface="Arial" panose="020B0604020202020204"/>
                <a:cs typeface="Arial" panose="020B0604020202020204"/>
                <a:sym typeface="Arial" panose="020B0604020202020204"/>
              </a:rPr>
              <a:t>ttps://www.shutterstock.com/image-photo/christian-family-praying-together-concept-600nw-2291128441.jpg</a:t>
            </a:r>
            <a:endParaRPr sz="1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pic>
        <p:nvPicPr>
          <p:cNvPr id="183" name="Google Shape;183;p11"/>
          <p:cNvPicPr preferRelativeResize="0"/>
          <p:nvPr/>
        </p:nvPicPr>
        <p:blipFill rotWithShape="1">
          <a:blip r:embed="rId1"/>
          <a:srcRect/>
          <a:stretch>
            <a:fillRect/>
          </a:stretch>
        </p:blipFill>
        <p:spPr>
          <a:xfrm rot="2469426">
            <a:off x="10378030" y="2820713"/>
            <a:ext cx="1218565" cy="1217295"/>
          </a:xfrm>
          <a:prstGeom prst="rect">
            <a:avLst/>
          </a:prstGeom>
          <a:noFill/>
          <a:ln>
            <a:noFill/>
          </a:ln>
        </p:spPr>
      </p:pic>
      <p:sp>
        <p:nvSpPr>
          <p:cNvPr id="184" name="Google Shape;184;p11"/>
          <p:cNvSpPr/>
          <p:nvPr/>
        </p:nvSpPr>
        <p:spPr>
          <a:xfrm>
            <a:off x="471805" y="567055"/>
            <a:ext cx="7440930" cy="68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99CC"/>
              </a:buClr>
              <a:buSzPts val="5400"/>
              <a:buFont typeface="Arial" panose="020B0604020202020204"/>
              <a:buNone/>
            </a:pPr>
            <a:r>
              <a:rPr lang="en-US" sz="3600" b="0" i="0" u="none" strike="noStrike" cap="none">
                <a:solidFill>
                  <a:srgbClr val="0070C0"/>
                </a:solidFill>
                <a:latin typeface="Arial" panose="020B0604020202020204"/>
                <a:ea typeface="Arial" panose="020B0604020202020204"/>
                <a:cs typeface="Arial" panose="020B0604020202020204"/>
                <a:sym typeface="Arial" panose="020B0604020202020204"/>
              </a:rPr>
              <a:t>V-2.   Closing Song   結束詩歌</a:t>
            </a:r>
            <a:endParaRPr sz="3600" b="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99CC"/>
              </a:buClr>
              <a:buSzPts val="5400"/>
              <a:buFont typeface="Arial" panose="020B0604020202020204"/>
              <a:buNone/>
            </a:pPr>
            <a:endParaRPr sz="3600" b="0"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185" name="Google Shape;185;p11"/>
          <p:cNvSpPr txBox="1"/>
          <p:nvPr/>
        </p:nvSpPr>
        <p:spPr>
          <a:xfrm>
            <a:off x="577850" y="4797425"/>
            <a:ext cx="6395720" cy="1961515"/>
          </a:xfrm>
          <a:prstGeom prst="rect">
            <a:avLst/>
          </a:prstGeom>
          <a:noFill/>
          <a:ln>
            <a:noFill/>
          </a:ln>
        </p:spPr>
        <p:txBody>
          <a:bodyPr spcFirstLastPara="1" wrap="square" lIns="91425" tIns="45700" rIns="91425" bIns="45700" anchor="t" anchorCtr="0">
            <a:noAutofit/>
          </a:bodyPr>
          <a:lstStyle/>
          <a:p>
            <a:pPr marL="0" marR="228600" lvl="0" indent="0" algn="l" rtl="0">
              <a:lnSpc>
                <a:spcPct val="115000"/>
              </a:lnSpc>
              <a:spcBef>
                <a:spcPts val="0"/>
              </a:spcBef>
              <a:spcAft>
                <a:spcPts val="0"/>
              </a:spcAft>
              <a:buClr>
                <a:schemeClr val="dk1"/>
              </a:buClr>
              <a:buSzPts val="750"/>
              <a:buFont typeface="Arial" panose="020B0604020202020204"/>
              <a:buNone/>
            </a:pPr>
            <a:r>
              <a:rPr lang="en-US" sz="2000" b="1" i="0" u="none" strike="noStrike" cap="none">
                <a:solidFill>
                  <a:schemeClr val="dk1"/>
                </a:solidFill>
                <a:highlight>
                  <a:srgbClr val="FFFF00"/>
                </a:highlight>
                <a:latin typeface="Roboto" panose="02000000000000000000"/>
                <a:ea typeface="Roboto" panose="02000000000000000000"/>
                <a:cs typeface="Roboto" panose="02000000000000000000"/>
                <a:sym typeface="Roboto" panose="02000000000000000000"/>
              </a:rPr>
              <a:t>https://www.youtube.com/watch?v=itHwEye_Hvc</a:t>
            </a:r>
            <a:endParaRPr sz="2000" b="1" i="0" u="none" strike="noStrike" cap="none">
              <a:solidFill>
                <a:schemeClr val="dk1"/>
              </a:solidFill>
              <a:highlight>
                <a:srgbClr val="FFFF00"/>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Clr>
                <a:schemeClr val="dk1"/>
              </a:buClr>
              <a:buSzPts val="750"/>
              <a:buFont typeface="Arial" panose="020B0604020202020204"/>
              <a:buNone/>
            </a:pPr>
            <a:r>
              <a:rPr lang="en-US" sz="2400" b="1" i="0" u="none" strike="noStrike" cap="none">
                <a:solidFill>
                  <a:schemeClr val="dk1"/>
                </a:solidFill>
                <a:latin typeface="Roboto" panose="02000000000000000000"/>
                <a:ea typeface="Roboto" panose="02000000000000000000"/>
                <a:cs typeface="Roboto" panose="02000000000000000000"/>
                <a:sym typeface="Roboto" panose="02000000000000000000"/>
              </a:rPr>
              <a:t>Exodus (Theme from Exodus /</a:t>
            </a:r>
            <a:endParaRPr sz="2400" b="1"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Clr>
                <a:schemeClr val="dk1"/>
              </a:buClr>
              <a:buSzPts val="750"/>
              <a:buFont typeface="Arial" panose="020B0604020202020204"/>
              <a:buNone/>
            </a:pPr>
            <a:r>
              <a:rPr lang="en-US" sz="2400" b="1" i="0" u="none" strike="noStrike" cap="none">
                <a:solidFill>
                  <a:schemeClr val="dk1"/>
                </a:solidFill>
                <a:latin typeface="Roboto" panose="02000000000000000000"/>
                <a:ea typeface="Roboto" panose="02000000000000000000"/>
                <a:cs typeface="Roboto" panose="02000000000000000000"/>
                <a:sym typeface="Roboto" panose="02000000000000000000"/>
              </a:rPr>
              <a:t>The Exodus Song)  Steven Sterling</a:t>
            </a:r>
            <a:endParaRPr sz="2400" b="1"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Clr>
                <a:schemeClr val="dk1"/>
              </a:buClr>
              <a:buSzPts val="750"/>
              <a:buFont typeface="Arial" panose="020B0604020202020204"/>
              <a:buNone/>
            </a:pPr>
            <a:r>
              <a:rPr lang="en-US" sz="2000" b="1" i="0" u="none" strike="noStrike" cap="none">
                <a:solidFill>
                  <a:schemeClr val="dk1"/>
                </a:solidFill>
                <a:latin typeface="Roboto" panose="02000000000000000000"/>
                <a:ea typeface="Roboto" panose="02000000000000000000"/>
                <a:cs typeface="Roboto" panose="02000000000000000000"/>
                <a:sym typeface="Roboto" panose="02000000000000000000"/>
              </a:rPr>
              <a:t>Apr 23, 2020 / </a:t>
            </a:r>
            <a:r>
              <a:rPr lang="en-US" sz="2000" b="1" i="0" u="none" strike="noStrike" cap="none">
                <a:solidFill>
                  <a:schemeClr val="dk1"/>
                </a:solidFill>
                <a:highlight>
                  <a:srgbClr val="FFFF00"/>
                </a:highlight>
                <a:latin typeface="Roboto" panose="02000000000000000000"/>
                <a:ea typeface="Roboto" panose="02000000000000000000"/>
                <a:cs typeface="Roboto" panose="02000000000000000000"/>
                <a:sym typeface="Roboto" panose="02000000000000000000"/>
              </a:rPr>
              <a:t>Time: 3:18</a:t>
            </a:r>
            <a:endParaRPr sz="2000" b="1" i="0" u="none" strike="noStrike" cap="none">
              <a:solidFill>
                <a:schemeClr val="dk1"/>
              </a:solidFill>
              <a:highlight>
                <a:srgbClr val="FFFF00"/>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Clr>
                <a:schemeClr val="dk1"/>
              </a:buClr>
              <a:buSzPts val="750"/>
              <a:buFont typeface="Arial" panose="020B0604020202020204"/>
              <a:buNone/>
            </a:pPr>
            <a:endParaRPr sz="2400" b="1" i="0" u="none" strike="noStrike" cap="none">
              <a:solidFill>
                <a:schemeClr val="dk1"/>
              </a:solidFill>
              <a:highlight>
                <a:srgbClr val="FFFF00"/>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Clr>
                <a:schemeClr val="dk1"/>
              </a:buClr>
              <a:buSzPts val="750"/>
              <a:buFont typeface="Arial" panose="020B0604020202020204"/>
              <a:buNone/>
            </a:pPr>
            <a:endParaRPr sz="1400" b="1" i="0" u="none" strike="noStrike" cap="none">
              <a:solidFill>
                <a:srgbClr val="FF0000"/>
              </a:solidFill>
              <a:highlight>
                <a:srgbClr val="FFFF00"/>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Clr>
                <a:schemeClr val="dk1"/>
              </a:buClr>
              <a:buSzPts val="750"/>
              <a:buFont typeface="Arial" panose="020B0604020202020204"/>
              <a:buNone/>
            </a:pPr>
            <a:endParaRPr sz="1400" b="1" i="0" u="none" strike="noStrike" cap="none">
              <a:solidFill>
                <a:srgbClr val="FF0000"/>
              </a:solidFill>
              <a:highlight>
                <a:srgbClr val="FFFF00"/>
              </a:highlight>
              <a:latin typeface="Roboto" panose="02000000000000000000"/>
              <a:ea typeface="Roboto" panose="02000000000000000000"/>
              <a:cs typeface="Roboto" panose="02000000000000000000"/>
              <a:sym typeface="Roboto" panose="02000000000000000000"/>
            </a:endParaRPr>
          </a:p>
        </p:txBody>
      </p:sp>
      <p:pic>
        <p:nvPicPr>
          <p:cNvPr id="186" name="Google Shape;186;p11"/>
          <p:cNvPicPr preferRelativeResize="0"/>
          <p:nvPr/>
        </p:nvPicPr>
        <p:blipFill rotWithShape="1">
          <a:blip r:embed="rId1"/>
          <a:srcRect/>
          <a:stretch>
            <a:fillRect/>
          </a:stretch>
        </p:blipFill>
        <p:spPr>
          <a:xfrm rot="1269425">
            <a:off x="10280875" y="5165445"/>
            <a:ext cx="1218565" cy="1217295"/>
          </a:xfrm>
          <a:prstGeom prst="rect">
            <a:avLst/>
          </a:prstGeom>
          <a:noFill/>
          <a:ln>
            <a:noFill/>
          </a:ln>
        </p:spPr>
      </p:pic>
      <p:sp>
        <p:nvSpPr>
          <p:cNvPr id="187" name="Google Shape;187;p11"/>
          <p:cNvSpPr txBox="1"/>
          <p:nvPr/>
        </p:nvSpPr>
        <p:spPr>
          <a:xfrm>
            <a:off x="695325" y="3140710"/>
            <a:ext cx="6020435" cy="1515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https://www.youtube.com/watch?v=ElPzz1jmKqk</a:t>
            </a:r>
            <a:endParaRPr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The Exodus Song - Bible Songs for Kids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10 Minutes of Quality  </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May 8, 2023 / </a:t>
            </a:r>
            <a:r>
              <a:rPr lang="en-US"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Time: 2:41</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8" name="Google Shape;188;p11"/>
          <p:cNvPicPr preferRelativeResize="0"/>
          <p:nvPr/>
        </p:nvPicPr>
        <p:blipFill rotWithShape="1">
          <a:blip r:embed="rId1"/>
          <a:srcRect/>
          <a:stretch>
            <a:fillRect/>
          </a:stretch>
        </p:blipFill>
        <p:spPr>
          <a:xfrm rot="941371">
            <a:off x="10451396" y="207997"/>
            <a:ext cx="1218557" cy="1474610"/>
          </a:xfrm>
          <a:prstGeom prst="rect">
            <a:avLst/>
          </a:prstGeom>
          <a:noFill/>
          <a:ln>
            <a:noFill/>
          </a:ln>
        </p:spPr>
      </p:pic>
      <p:sp>
        <p:nvSpPr>
          <p:cNvPr id="189" name="Google Shape;189;p11"/>
          <p:cNvSpPr txBox="1"/>
          <p:nvPr/>
        </p:nvSpPr>
        <p:spPr>
          <a:xfrm>
            <a:off x="695325" y="1196975"/>
            <a:ext cx="6096000" cy="187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https://www.youtube.com/watch?v=1L_IaH8hyew</a:t>
            </a:r>
            <a:endParaRPr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Catchy Christian Song for Kids and Toddlers | The Exodus Song!</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Eliara Kids – Bible So -- for little ones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Jun 9, 2025/  </a:t>
            </a:r>
            <a:r>
              <a:rPr lang="en-US" sz="24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Time: 052</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90" name="Google Shape;190;p11" descr="📖 Welcome to Eliara Kids! (Pronounced eh-lee-AH-rah)&#10;&#10;We create joyful, faith-filled videos to help children grow in their love for Jesus. Each video features Bible songs, Christian stories, scripture memory, prayers, and worship music for toddlers, preschoolers, and elementary-aged kids.&#10;&#10;⭐ About this video:  &#10;🎶 Join Eli the Lamb on an exciting Bible adventure! 🎶&#10;&#10;In this joyful, faith-filled animated Bible song for kids, experience the amazing story of God’s power and love through the journey of Exodus! Watch as Moses parts the Red Sea, and celebrate God’s promise to set His children free. This fun and easy-to-sing Bible song is perfect for toddlers, preschoolers, and young children, making it ideal for Sunday school, Christian homeschool, family worship, and bedtime Bible time.&#10;&#10;---&#10;&#10;🎵 **What you'll find on our channel:**  &#10;- Bible songs for kids  &#10;- Worship music for children  &#10;- Christian lullabies and prayers  &#10;- Animated Bible stories  &#10;- Faith-based learning through music&#10;&#10;🙏 Support the Mission of Eliara Kids! 🙏&#10;If this video blessed your family, help us share God’s love with even more children by liking, subscribing, and sharing this content. &#10;Every click helps spread the truth of God’s Word to little hearts all over the world. 💛&#10;&#10;📣 Like the video to show your support&#10;📲 Subscribe for more Bible songs, stories, and scripture for kids&#10;🔗 Share with friends, family, and your church community&#10;💲Support Eliara Kids Financially! Buy us a coffee at https://buymeacoffee.com/eliarakids and help us create more faith-filled content for kids!&#10;&#10;Get FREE Coloring Book pages to download and print for your kiddos! No signup or information exchange to download - just free. Featuring Eli and his Friends. Click Here: https://bit.ly/EliaraKidsColoringPages&#10;&#10;Together, we’re planting seeds of faith that will last a lifetime. 🌱✨&#10;Thank you for being part of the Eliara Kids family!&#10;&#10;🐑 Meet Eli the Lamb – our friendly mascot who helps guide little hearts through God’s Word with joy and wonder.&#10;&#10;❤️ Subscribe for weekly videos that nurture spiritual growth in a safe, fun, and Christ-centered way.&#10;&#10;🔔 Don’t forget to like, comment, and share to spread God’s love!&#10;👉 Share this link with friends and family: @EliaraKids  &#10;&#10;All Content© [2025] Clarity Innovations LLC. All rights reserved.&#10;&#10;#EliaraKids #BibleSongsForKids #ChristianKidsMusic #WorshipForChildren #KidsBibleStories #Christian" title="Catchy Christian Song for Kids and Toddlers | The Exodus Song!  #biblesongsforkids #kidsbiblestories">
            <a:hlinkClick r:id="rId2"/>
          </p:cNvPr>
          <p:cNvPicPr preferRelativeResize="0"/>
          <p:nvPr/>
        </p:nvPicPr>
        <p:blipFill>
          <a:blip r:embed="rId3"/>
          <a:stretch>
            <a:fillRect/>
          </a:stretch>
        </p:blipFill>
        <p:spPr>
          <a:xfrm>
            <a:off x="7440900" y="736125"/>
            <a:ext cx="2992200" cy="1588425"/>
          </a:xfrm>
          <a:prstGeom prst="rect">
            <a:avLst/>
          </a:prstGeom>
          <a:noFill/>
          <a:ln>
            <a:noFill/>
          </a:ln>
        </p:spPr>
      </p:pic>
      <p:pic>
        <p:nvPicPr>
          <p:cNvPr id="191" name="Google Shape;191;p11" descr="#craftsforkids #activitiesforkids #biblesongs &#10;&#10;Check out our latest Bible song and coloring page!&#10;&#10;Here's the link - &#10;https://members.10minutesofqualitytime.com/product/the-exodus-bible-song/&#10;&#10;Hope you like it!  :)" title="The Exodus Song - Bible Songs for Kids">
            <a:hlinkClick r:id="rId4"/>
          </p:cNvPr>
          <p:cNvPicPr preferRelativeResize="0"/>
          <p:nvPr/>
        </p:nvPicPr>
        <p:blipFill>
          <a:blip r:embed="rId5"/>
          <a:stretch>
            <a:fillRect/>
          </a:stretch>
        </p:blipFill>
        <p:spPr>
          <a:xfrm>
            <a:off x="6991388" y="2860037"/>
            <a:ext cx="2936550" cy="1588450"/>
          </a:xfrm>
          <a:prstGeom prst="rect">
            <a:avLst/>
          </a:prstGeom>
          <a:noFill/>
          <a:ln>
            <a:noFill/>
          </a:ln>
        </p:spPr>
      </p:pic>
      <p:pic>
        <p:nvPicPr>
          <p:cNvPr id="192" name="Google Shape;192;p11" descr="&quot;Theme of Exodus&quot; is a song with music by Ernest Gold, lyrics by Pat Boone written for the 1960 film epic film on the founding of the modern State of Israel Exodus, based on the 1958 novel Exodus by Leon Uris.  Ernest Gold won both Best Soundtrack Album and Song of the Year at the 1961 Grammy Awards for the soundtrack and theme to Exodus respectively. It is the only instrumental song to ever receive that award. New lyrics was added to this version (This land is mine) The Exodus Song.&#10;&#10;Steven Sterling recorded his version in 2013 with the help of his brother, the pan pipe player, Ryan Walt. The footage of this video was taken on their 2019 Music Tour of Israel and features many well-known locations.&#10;&#10;Music is available on all streaming services, iTunes and Amazon.&#10;&#10;For more information visit Steven Sterling on social media&#10;Facebook: Steven Sterling Page / Twitter and Instagram @stevensterling&#10;e-Mail: ezpromo@gmail.com" title="Exodus (Theme from Exodus / The Exodus Song)">
            <a:hlinkClick r:id="rId6"/>
          </p:cNvPr>
          <p:cNvPicPr preferRelativeResize="0"/>
          <p:nvPr/>
        </p:nvPicPr>
        <p:blipFill>
          <a:blip r:embed="rId7"/>
          <a:stretch>
            <a:fillRect/>
          </a:stretch>
        </p:blipFill>
        <p:spPr>
          <a:xfrm>
            <a:off x="6451151" y="4983963"/>
            <a:ext cx="3533125" cy="1588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10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10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gtEl>
                                        <p:attrNameLst>
                                          <p:attrName>style.visibility</p:attrName>
                                        </p:attrNameLst>
                                      </p:cBhvr>
                                      <p:to>
                                        <p:strVal val="visible"/>
                                      </p:to>
                                    </p:set>
                                    <p:animEffect transition="in" filter="fade">
                                      <p:cBhvr>
                                        <p:cTn id="17"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12"/>
          <p:cNvSpPr txBox="1"/>
          <p:nvPr/>
        </p:nvSpPr>
        <p:spPr>
          <a:xfrm>
            <a:off x="3721735" y="2178685"/>
            <a:ext cx="6195060" cy="15417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panose="020B0604020202020204"/>
              <a:buNone/>
            </a:pPr>
            <a:r>
              <a:rPr lang="en-US" sz="5400" b="1" i="0" u="none" strike="noStrike" cap="none">
                <a:solidFill>
                  <a:srgbClr val="FF5050"/>
                </a:solidFill>
                <a:latin typeface="Arial" panose="020B0604020202020204"/>
                <a:ea typeface="Arial" panose="020B0604020202020204"/>
                <a:cs typeface="Arial" panose="020B0604020202020204"/>
                <a:sym typeface="Arial" panose="020B0604020202020204"/>
              </a:rPr>
              <a:t>MORE。。。。。。</a:t>
            </a:r>
            <a:endParaRPr sz="5400" b="1" i="0" u="none" strike="noStrike" cap="none">
              <a:solidFill>
                <a:srgbClr val="FF505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840317" y="457200"/>
            <a:ext cx="3932767" cy="1600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br>
              <a:rPr lang="en-US"/>
            </a:br>
            <a:endParaRPr lang="en-US"/>
          </a:p>
        </p:txBody>
      </p:sp>
      <p:sp>
        <p:nvSpPr>
          <p:cNvPr id="203" name="Google Shape;203;p13"/>
          <p:cNvSpPr txBox="1"/>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20"/>
              </a:spcBef>
              <a:spcAft>
                <a:spcPts val="0"/>
              </a:spcAft>
              <a:buClr>
                <a:schemeClr val="dk1"/>
              </a:buClr>
              <a:buSzPts val="1600"/>
              <a:buFont typeface="Arial" panose="020B0604020202020204"/>
              <a:buNone/>
            </a:pPr>
          </a:p>
        </p:txBody>
      </p:sp>
      <p:graphicFrame>
        <p:nvGraphicFramePr>
          <p:cNvPr id="204" name="Google Shape;204;p13"/>
          <p:cNvGraphicFramePr/>
          <p:nvPr/>
        </p:nvGraphicFramePr>
        <p:xfrm>
          <a:off x="609600" y="1649095"/>
          <a:ext cx="10972800" cy="4023350"/>
        </p:xfrm>
        <a:graphic>
          <a:graphicData uri="http://schemas.openxmlformats.org/drawingml/2006/table">
            <a:tbl>
              <a:tblPr firstRow="1" bandRow="1">
                <a:noFill/>
                <a:tableStyleId>{447D44D6-19BB-4088-8DCB-77944833ADDE}</a:tableStyleId>
              </a:tblPr>
              <a:tblGrid>
                <a:gridCol w="5079375"/>
                <a:gridCol w="5893425"/>
              </a:tblGrid>
              <a:tr h="822950">
                <a:tc gridSpan="2">
                  <a:txBody>
                    <a:bodyPr/>
                    <a:lstStyle/>
                    <a:p>
                      <a:pPr marL="0" marR="0" lvl="0" indent="0" algn="ctr" rtl="0">
                        <a:lnSpc>
                          <a:spcPct val="100000"/>
                        </a:lnSpc>
                        <a:spcBef>
                          <a:spcPts val="0"/>
                        </a:spcBef>
                        <a:spcAft>
                          <a:spcPts val="0"/>
                        </a:spcAft>
                        <a:buClr>
                          <a:schemeClr val="dk1"/>
                        </a:buClr>
                        <a:buSzPts val="2400"/>
                        <a:buFont typeface="Arial" panose="020B0604020202020204"/>
                        <a:buNone/>
                      </a:pPr>
                      <a:r>
                        <a:rPr lang="en-US" sz="2400" u="none" strike="noStrike" cap="none"/>
                        <a:t>More ... </a:t>
                      </a:r>
                      <a:endParaRPr sz="2400" u="none" strike="noStrike" cap="none"/>
                    </a:p>
                    <a:p>
                      <a:pPr marL="0" marR="0" lvl="0" indent="0" algn="ctr" rtl="0">
                        <a:lnSpc>
                          <a:spcPct val="100000"/>
                        </a:lnSpc>
                        <a:spcBef>
                          <a:spcPts val="0"/>
                        </a:spcBef>
                        <a:spcAft>
                          <a:spcPts val="0"/>
                        </a:spcAft>
                        <a:buClr>
                          <a:schemeClr val="dk1"/>
                        </a:buClr>
                        <a:buSzPts val="2400"/>
                        <a:buFont typeface="Arial" panose="020B0604020202020204"/>
                        <a:buNone/>
                      </a:pPr>
                      <a:r>
                        <a:rPr lang="en-US" sz="2400" u="none" strike="noStrike" cap="none"/>
                        <a:t>for children &amp; Parents                            </a:t>
                      </a:r>
                      <a:endParaRPr sz="2400" u="none" strike="noStrike" cap="none"/>
                    </a:p>
                  </a:txBody>
                  <a:tcPr marL="91450" marR="91450" marT="45725" marB="45725">
                    <a:lnB w="38100" cap="flat" cmpd="sng">
                      <a:solidFill>
                        <a:srgbClr val="FFC000"/>
                      </a:solidFill>
                      <a:prstDash val="solid"/>
                      <a:round/>
                      <a:headEnd type="none" w="sm" len="sm"/>
                      <a:tailEnd type="none" w="sm" len="sm"/>
                    </a:lnB>
                  </a:tcPr>
                </a:tc>
                <a:tc hMerge="1">
                  <a:tcPr/>
                </a:tc>
              </a:tr>
              <a:tr h="3200400">
                <a:tc>
                  <a:txBody>
                    <a:bodyPr/>
                    <a:lstStyle/>
                    <a:p>
                      <a:pPr marL="0" marR="0" lvl="0" indent="0" algn="ctr" rtl="0">
                        <a:lnSpc>
                          <a:spcPct val="100000"/>
                        </a:lnSpc>
                        <a:spcBef>
                          <a:spcPts val="0"/>
                        </a:spcBef>
                        <a:spcAft>
                          <a:spcPts val="0"/>
                        </a:spcAft>
                        <a:buClr>
                          <a:schemeClr val="dk1"/>
                        </a:buClr>
                        <a:buSzPts val="2800"/>
                        <a:buFont typeface="Arial" panose="020B0604020202020204"/>
                        <a:buNone/>
                      </a:pPr>
                      <a:r>
                        <a:rPr lang="en-US" sz="2000" u="none" strike="noStrike" cap="none"/>
                        <a:t>https://www.youtube.com/watch?v=PLvCijzJjXU</a:t>
                      </a:r>
                      <a:endParaRPr sz="2000" u="none" strike="noStrike" cap="none"/>
                    </a:p>
                    <a:p>
                      <a:pPr marL="0" marR="0" lvl="0" indent="0" algn="l" rtl="0">
                        <a:lnSpc>
                          <a:spcPct val="100000"/>
                        </a:lnSpc>
                        <a:spcBef>
                          <a:spcPts val="0"/>
                        </a:spcBef>
                        <a:spcAft>
                          <a:spcPts val="0"/>
                        </a:spcAft>
                        <a:buClr>
                          <a:schemeClr val="dk1"/>
                        </a:buClr>
                        <a:buSzPts val="2800"/>
                        <a:buFont typeface="Arial" panose="020B0604020202020204"/>
                        <a:buNone/>
                      </a:pPr>
                      <a:r>
                        <a:rPr lang="en-US" sz="2400" u="none" strike="noStrike" cap="none"/>
                        <a:t>Day 31 God's Children: Slaves in Egypt ~ Daily Bible Stories for Children &amp; Learners (for little ones)</a:t>
                      </a:r>
                      <a:endParaRPr sz="2400" u="none" strike="noStrike" cap="none"/>
                    </a:p>
                    <a:p>
                      <a:pPr marL="0" marR="0" lvl="0" indent="0" algn="l" rtl="0">
                        <a:lnSpc>
                          <a:spcPct val="100000"/>
                        </a:lnSpc>
                        <a:spcBef>
                          <a:spcPts val="0"/>
                        </a:spcBef>
                        <a:spcAft>
                          <a:spcPts val="0"/>
                        </a:spcAft>
                        <a:buClr>
                          <a:schemeClr val="dk1"/>
                        </a:buClr>
                        <a:buSzPts val="2800"/>
                        <a:buFont typeface="Arial" panose="020B0604020202020204"/>
                        <a:buNone/>
                      </a:pPr>
                      <a:r>
                        <a:rPr lang="en-US" sz="2000" u="none" strike="noStrike" cap="none"/>
                        <a:t>Jan 30, 2022 Time 3:26</a:t>
                      </a:r>
                      <a:endParaRPr sz="2000" u="none" strike="noStrike" cap="none"/>
                    </a:p>
                    <a:p>
                      <a:pPr marL="0" marR="0" lvl="0" indent="0" algn="l" rtl="0">
                        <a:lnSpc>
                          <a:spcPct val="100000"/>
                        </a:lnSpc>
                        <a:spcBef>
                          <a:spcPts val="0"/>
                        </a:spcBef>
                        <a:spcAft>
                          <a:spcPts val="0"/>
                        </a:spcAft>
                        <a:buClr>
                          <a:schemeClr val="dk1"/>
                        </a:buClr>
                        <a:buSzPts val="2800"/>
                        <a:buFont typeface="Arial" panose="020B0604020202020204"/>
                        <a:buNone/>
                      </a:pPr>
                      <a:r>
                        <a:rPr lang="en-US" sz="1800" u="none" strike="noStrike" cap="none"/>
                        <a:t>Pharaoh tries to weaken God's children through slavery and hard work, but they multiply and grow stronger.</a:t>
                      </a:r>
                      <a:endParaRPr sz="1800" u="none" strike="noStrike" cap="none"/>
                    </a:p>
                    <a:p>
                      <a:pPr marL="0" marR="0" lvl="0" indent="0" algn="ctr" rtl="0">
                        <a:lnSpc>
                          <a:spcPct val="100000"/>
                        </a:lnSpc>
                        <a:spcBef>
                          <a:spcPts val="0"/>
                        </a:spcBef>
                        <a:spcAft>
                          <a:spcPts val="0"/>
                        </a:spcAft>
                        <a:buClr>
                          <a:schemeClr val="dk1"/>
                        </a:buClr>
                        <a:buSzPts val="2800"/>
                        <a:buFont typeface="Arial" panose="020B0604020202020204"/>
                        <a:buNone/>
                      </a:pPr>
                      <a:endParaRPr sz="1800" u="none" strike="noStrike" cap="none"/>
                    </a:p>
                  </a:txBody>
                  <a:tcPr marL="91450" marR="91450" marT="45725" marB="45725">
                    <a:lnL w="12700" cap="flat" cmpd="sng">
                      <a:solidFill>
                        <a:srgbClr val="FFC000"/>
                      </a:solidFill>
                      <a:prstDash val="solid"/>
                      <a:round/>
                      <a:headEnd type="none" w="sm" len="sm"/>
                      <a:tailEnd type="none" w="sm" len="sm"/>
                    </a:lnL>
                    <a:lnR w="12700" cap="flat" cmpd="sng">
                      <a:solidFill>
                        <a:srgbClr val="FFC000"/>
                      </a:solidFill>
                      <a:prstDash val="solid"/>
                      <a:round/>
                      <a:headEnd type="none" w="sm" len="sm"/>
                      <a:tailEnd type="none" w="sm" len="sm"/>
                    </a:lnR>
                    <a:lnT w="38100" cap="flat" cmpd="sng">
                      <a:solidFill>
                        <a:srgbClr val="FFC000"/>
                      </a:solidFill>
                      <a:prstDash val="solid"/>
                      <a:round/>
                      <a:headEnd type="none" w="sm" len="sm"/>
                      <a:tailEnd type="none" w="sm" len="sm"/>
                    </a:lnT>
                    <a:lnB w="12700"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131313"/>
                          </a:solidFill>
                          <a:highlight>
                            <a:srgbClr val="FFFF00"/>
                          </a:highlight>
                          <a:latin typeface="Roboto" panose="02000000000000000000"/>
                          <a:ea typeface="Roboto" panose="02000000000000000000"/>
                          <a:cs typeface="Roboto" panose="02000000000000000000"/>
                          <a:sym typeface="Roboto" panose="02000000000000000000"/>
                        </a:rPr>
                        <a:t>https://www.youtube.com/watch?v=qk4UoM1Bjt4</a:t>
                      </a:r>
                      <a:endParaRPr sz="2000" b="0" i="0" u="none" strike="noStrike" cap="none">
                        <a:solidFill>
                          <a:srgbClr val="131313"/>
                        </a:solidFill>
                        <a:highlight>
                          <a:srgbClr val="FFFF00"/>
                        </a:highlight>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131313"/>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131313"/>
                          </a:solidFill>
                          <a:latin typeface="Roboto" panose="02000000000000000000"/>
                          <a:ea typeface="Roboto" panose="02000000000000000000"/>
                          <a:cs typeface="Roboto" panose="02000000000000000000"/>
                          <a:sym typeface="Roboto" panose="02000000000000000000"/>
                        </a:rPr>
                        <a:t>Israelites Slavery in Egypt | Exodus 1 | Israelites Oppressed | pharaoh ordered babies killed  (for older ones)</a:t>
                      </a:r>
                      <a:endParaRPr sz="2400" b="0" i="0" u="none" strike="noStrike" cap="none">
                        <a:solidFill>
                          <a:srgbClr val="131313"/>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u="none" strike="noStrike" cap="none">
                          <a:solidFill>
                            <a:srgbClr val="131313"/>
                          </a:solidFill>
                          <a:latin typeface="Roboto" panose="02000000000000000000"/>
                          <a:ea typeface="Roboto" panose="02000000000000000000"/>
                          <a:cs typeface="Roboto" panose="02000000000000000000"/>
                          <a:sym typeface="Roboto" panose="02000000000000000000"/>
                        </a:rPr>
                        <a:t>Oct 22, 2023 ， Time：3：22</a:t>
                      </a:r>
                      <a:endParaRPr sz="2000" b="0" i="0" u="none" strike="noStrike" cap="none">
                        <a:solidFill>
                          <a:srgbClr val="131313"/>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131313"/>
                          </a:solidFill>
                          <a:latin typeface="Roboto" panose="02000000000000000000"/>
                          <a:ea typeface="Roboto" panose="02000000000000000000"/>
                          <a:cs typeface="Roboto" panose="02000000000000000000"/>
                          <a:sym typeface="Roboto" panose="02000000000000000000"/>
                        </a:rPr>
                        <a:t>GIDEON FILMS</a:t>
                      </a:r>
                      <a:endParaRPr sz="2000" b="0" i="0" u="none" strike="noStrike" cap="none">
                        <a:solidFill>
                          <a:srgbClr val="131313"/>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131313"/>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131313"/>
                        </a:solidFill>
                        <a:latin typeface="Roboto" panose="02000000000000000000"/>
                        <a:ea typeface="Roboto" panose="02000000000000000000"/>
                        <a:cs typeface="Roboto" panose="02000000000000000000"/>
                        <a:sym typeface="Roboto" panose="02000000000000000000"/>
                      </a:endParaRPr>
                    </a:p>
                  </a:txBody>
                  <a:tcPr marL="91450" marR="91450" marT="45725" marB="45725">
                    <a:lnL w="12700" cap="flat" cmpd="sng">
                      <a:solidFill>
                        <a:srgbClr val="FFC000"/>
                      </a:solidFill>
                      <a:prstDash val="solid"/>
                      <a:round/>
                      <a:headEnd type="none" w="sm" len="sm"/>
                      <a:tailEnd type="none" w="sm" len="sm"/>
                    </a:lnL>
                  </a:tcPr>
                </a:tc>
              </a:tr>
            </a:tbl>
          </a:graphicData>
        </a:graphic>
      </p:graphicFrame>
      <p:sp>
        <p:nvSpPr>
          <p:cNvPr id="205" name="Google Shape;205;p13"/>
          <p:cNvSpPr txBox="1"/>
          <p:nvPr/>
        </p:nvSpPr>
        <p:spPr>
          <a:xfrm>
            <a:off x="453390" y="190500"/>
            <a:ext cx="9914255" cy="14585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0" i="0" u="none" strike="noStrike" cap="none">
                <a:solidFill>
                  <a:srgbClr val="FF5050"/>
                </a:solidFill>
                <a:latin typeface="Arial" panose="020B0604020202020204"/>
                <a:ea typeface="Arial" panose="020B0604020202020204"/>
                <a:cs typeface="Arial" panose="020B0604020202020204"/>
                <a:sym typeface="Arial" panose="020B0604020202020204"/>
              </a:rPr>
              <a:t>MORE。。。。。。</a:t>
            </a:r>
            <a:endParaRPr sz="3200" b="0" i="0" u="none" strike="noStrike" cap="none">
              <a:solidFill>
                <a:srgbClr val="FF505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Film Watching  – The Story of Moses（Kids alone or With Parents)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               獎勵影帶 – 摩西的故事 （兒女單獨看或父母同觀賞）</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6" name="Google Shape;206;p13" descr="Pharaoh tries to weaken God's children through slavery and hard work, but they multiply and grow stronger.&#10;---&#10;If you are new to this series of videos, we suggest starting at the very beginning. This series starts the Story at Genesis and will go to Revelation in 365 stories. https://youtube.com/playlist?list=PLbplZLM6i_y0WhO02Vm68lSXPZeQ8gV5f" title="Day 31 God's Children: Slaves in Egypt ~ Daily Bible Stories for Children &amp; Learners">
            <a:hlinkClick r:id="rId1"/>
          </p:cNvPr>
          <p:cNvPicPr preferRelativeResize="0"/>
          <p:nvPr/>
        </p:nvPicPr>
        <p:blipFill>
          <a:blip r:embed="rId2"/>
          <a:stretch>
            <a:fillRect/>
          </a:stretch>
        </p:blipFill>
        <p:spPr>
          <a:xfrm>
            <a:off x="2502500" y="5361050"/>
            <a:ext cx="3048000" cy="1359950"/>
          </a:xfrm>
          <a:prstGeom prst="rect">
            <a:avLst/>
          </a:prstGeom>
          <a:noFill/>
          <a:ln>
            <a:noFill/>
          </a:ln>
        </p:spPr>
      </p:pic>
      <p:pic>
        <p:nvPicPr>
          <p:cNvPr id="207" name="Google Shape;207;p13" descr="Support our Content 👇 👇 👇&#10;Join this channel to get access to perks:&#10;https://www.youtube.com/channel/UCf9zwJclbeM6B2YshqWnmJA/join&#10;&#10;Subscribe to GIDEON FILMS:&#10;https://www.youtube.com/channel/UCf9zwJclbeM6B2YshqWnmJA?sub_confirmation=1&#10;Follow us on FaceBook:&#10;https://www.facebook.com/gideonfilms&#10;&#10;Visit our Website:&#10;https://www.gideonfilms.net/&#10;&#10;Exodus 1&#10;&#10;The Israelites Oppressed&#10;1 These are the names of the sons of Israel who went to Egypt with Jacob, each with his family: 2 Reuben, Simeon, Levi and Judah; 3 Issachar, Zebulun and Benjamin; 4 Dan and Naphtali; Gad and Asher. 5 The descendants of Jacob numbered seventy[a] in all; Joseph was already in Egypt.&#10;&#10;6 Now Joseph and all his brothers and all that generation died, 7 but the Israelites were exceedingly fruitful; they multiplied greatly, increased in numbers and became so numerous that the land was filled with them.&#10;&#10;8 Then a new king, to whom Joseph meant nothing, came to power in Egypt. 9 “Look,” he said to his people, “the Israelites have become far too numerous for us. 10 Come, we must deal shrewdly with them or they will become even more numerous and, if war breaks out, will join our enemies, fight against us and leave the country.”&#10;&#10;11 So they put slave masters over them to oppress them with forced labor, and they built Pithom and Rameses as store cities for Pharaoh. 12 But the more they were oppressed, the more they multiplied and spread; so the Egyptians came to dread the Israelites 13 and worked them ruthlessly. 14 They made their lives bitter with harsh labor in brick and mortar and with all kinds of work in the fields; in all their harsh labor the Egyptians worked them ruthlessly.&#10;&#10;15 The king of Egypt said to the Hebrew midwives, whose names were Shiphrah and Puah, 16 “When you are helping the Hebrew women during childbirth on the delivery stool, if you see that the baby is a boy, kill him; but if it is a girl, let her live.” 17 The midwives, however, feared God and did not do what the king of Egypt had told them to do; they let the boys live. 18 Then the king of Egypt summoned the midwives and asked them, “Why have you done this? Why have you let the boys live?”&#10;&#10;19 The midwives answered Pharaoh, “Hebrew women are not like Egyptian women; they are vigorous and give birth before the midwives arrive.”&#10;&#10;20 So God was kind to the midwives and the people increased and became even more numerous. 21 And because the midwives feared God, he gave them families of their own.&#10;&#10;22 Then Pharaoh gave this order to all his people: “Every Hebrew boy that is born you must throw into the Nile, but let every girl live.”&#10;&#10;=================&#10;Content created, managed and distributed by  - GIDEON FILMS.&#10;=========================&#10;&#10;#moses #israel #israelites #pharoah #slavery #gideonfilms #biblestories #biblestory #biblemovies #biblevideo #videobible" title="Israelites Slavery in Egypt | Exodus 1 | Israelites Oppressed | pharaoh ordered babies killed">
            <a:hlinkClick r:id="rId3"/>
          </p:cNvPr>
          <p:cNvPicPr preferRelativeResize="0"/>
          <p:nvPr/>
        </p:nvPicPr>
        <p:blipFill>
          <a:blip r:embed="rId4"/>
          <a:stretch>
            <a:fillRect/>
          </a:stretch>
        </p:blipFill>
        <p:spPr>
          <a:xfrm>
            <a:off x="7901200" y="4821200"/>
            <a:ext cx="3048000" cy="17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14"/>
          <p:cNvSpPr txBox="1"/>
          <p:nvPr/>
        </p:nvSpPr>
        <p:spPr>
          <a:xfrm>
            <a:off x="6393350" y="1344825"/>
            <a:ext cx="5419800" cy="4294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a:highlight>
                  <a:srgbClr val="FFFF00"/>
                </a:highlight>
              </a:rPr>
              <a:t>Recommended</a:t>
            </a:r>
            <a:r>
              <a:rPr lang="en-US" sz="2900" b="1">
                <a:highlight>
                  <a:srgbClr val="FFFF00"/>
                </a:highlight>
              </a:rPr>
              <a:t> Reading：</a:t>
            </a:r>
            <a:endParaRPr sz="2900" b="1">
              <a:highlight>
                <a:srgbClr val="FFFF00"/>
              </a:highlight>
            </a:endParaRPr>
          </a:p>
          <a:p>
            <a:pPr marL="0" marR="0" lvl="0" indent="0" algn="l" rtl="0">
              <a:lnSpc>
                <a:spcPct val="100000"/>
              </a:lnSpc>
              <a:spcBef>
                <a:spcPts val="0"/>
              </a:spcBef>
              <a:spcAft>
                <a:spcPts val="0"/>
              </a:spcAft>
              <a:buNone/>
            </a:pPr>
            <a:endParaRPr sz="2900" b="1">
              <a:highlight>
                <a:srgbClr val="FFFF00"/>
              </a:highlight>
            </a:endParaRPr>
          </a:p>
          <a:p>
            <a:pPr marL="0" marR="0" lvl="0" indent="0" algn="l" rtl="0">
              <a:lnSpc>
                <a:spcPct val="100000"/>
              </a:lnSpc>
              <a:spcBef>
                <a:spcPts val="0"/>
              </a:spcBef>
              <a:spcAft>
                <a:spcPts val="0"/>
              </a:spcAft>
              <a:buNone/>
            </a:pPr>
            <a:r>
              <a:rPr lang="en-US" sz="2900" b="1" i="0" u="sng" strike="noStrike" cap="none">
                <a:solidFill>
                  <a:schemeClr val="hlink"/>
                </a:solidFill>
                <a:highlight>
                  <a:srgbClr val="FFFF00"/>
                </a:highlight>
                <a:hlinkClick r:id="rId1"/>
              </a:rPr>
              <a:t>https://godwardlife.org/blog/the-god-who-sees-and-responds</a:t>
            </a:r>
            <a:endParaRPr sz="2900" b="1" i="0" u="none" strike="noStrike" cap="none">
              <a:solidFill>
                <a:srgbClr val="000000"/>
              </a:solidFill>
              <a:highlight>
                <a:srgbClr val="FFFF00"/>
              </a:highlight>
            </a:endParaRPr>
          </a:p>
          <a:p>
            <a:pPr marL="0" marR="0" lvl="0" indent="0" algn="l" rtl="0">
              <a:lnSpc>
                <a:spcPct val="100000"/>
              </a:lnSpc>
              <a:spcBef>
                <a:spcPts val="0"/>
              </a:spcBef>
              <a:spcAft>
                <a:spcPts val="0"/>
              </a:spcAft>
              <a:buNone/>
            </a:pPr>
            <a:endParaRPr sz="2900" b="1">
              <a:highlight>
                <a:srgbClr val="FFFF00"/>
              </a:highlight>
            </a:endParaRPr>
          </a:p>
          <a:p>
            <a:pPr marL="0" marR="0" lvl="0" indent="0" algn="l" rtl="0">
              <a:lnSpc>
                <a:spcPct val="100000"/>
              </a:lnSpc>
              <a:spcBef>
                <a:spcPts val="0"/>
              </a:spcBef>
              <a:spcAft>
                <a:spcPts val="0"/>
              </a:spcAft>
              <a:buNone/>
            </a:pPr>
            <a:r>
              <a:rPr lang="en-US" sz="3300" b="1" i="0" u="none" strike="noStrike" cap="none">
                <a:solidFill>
                  <a:srgbClr val="000000"/>
                </a:solidFill>
              </a:rPr>
              <a:t>The God Who Sees and Responds</a:t>
            </a:r>
            <a:endParaRPr sz="3300" b="1" i="0" u="none" strike="noStrike" cap="none">
              <a:solidFill>
                <a:srgbClr val="000000"/>
              </a:solidFill>
            </a:endParaRPr>
          </a:p>
          <a:p>
            <a:pPr marL="0" marR="0" lvl="0" indent="0" algn="l" rtl="0">
              <a:lnSpc>
                <a:spcPct val="100000"/>
              </a:lnSpc>
              <a:spcBef>
                <a:spcPts val="0"/>
              </a:spcBef>
              <a:spcAft>
                <a:spcPts val="0"/>
              </a:spcAft>
              <a:buNone/>
            </a:pPr>
            <a:r>
              <a:rPr lang="en-US" sz="3300" b="1" i="0" u="none" strike="noStrike" cap="none">
                <a:solidFill>
                  <a:srgbClr val="000000"/>
                </a:solidFill>
              </a:rPr>
              <a:t>(Exodus 2:23–25).</a:t>
            </a:r>
            <a:endParaRPr sz="3300" b="1"/>
          </a:p>
        </p:txBody>
      </p:sp>
      <p:sp>
        <p:nvSpPr>
          <p:cNvPr id="213" name="Google Shape;213;p14"/>
          <p:cNvSpPr txBox="1"/>
          <p:nvPr/>
        </p:nvSpPr>
        <p:spPr>
          <a:xfrm>
            <a:off x="695325" y="3526800"/>
            <a:ext cx="4959300" cy="271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a:t>h</a:t>
            </a:r>
            <a:r>
              <a:rPr lang="en-US" sz="1200"/>
              <a:t>ttps://www.youtube.com/watch?v=_kl-OIXTHzk</a:t>
            </a:r>
            <a:endParaRPr sz="1200"/>
          </a:p>
          <a:p>
            <a:pPr marL="0" marR="0" lvl="0" indent="0" algn="l" rtl="0">
              <a:lnSpc>
                <a:spcPct val="100000"/>
              </a:lnSpc>
              <a:spcBef>
                <a:spcPts val="0"/>
              </a:spcBef>
              <a:spcAft>
                <a:spcPts val="0"/>
              </a:spcAft>
              <a:buNone/>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a:t>
            </a:r>
            <a:r>
              <a:rPr lang="en-US" sz="24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走出苦情的陰霾】</a:t>
            </a: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出埃及記2章23-25節 | 羅遠平牧師 | 六塊厝循理會</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一、神垂聼哀哭的呼求</a:t>
            </a:r>
            <a:endParaRPr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二、神紀念賜福的立約</a:t>
            </a:r>
            <a:endParaRPr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三、神深知你底心苦楚</a:t>
            </a:r>
            <a:endParaRPr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endParaRPr>
          </a:p>
        </p:txBody>
      </p:sp>
      <p:sp>
        <p:nvSpPr>
          <p:cNvPr id="214" name="Google Shape;214;p14"/>
          <p:cNvSpPr txBox="1"/>
          <p:nvPr/>
        </p:nvSpPr>
        <p:spPr>
          <a:xfrm>
            <a:off x="925310" y="301215"/>
            <a:ext cx="92583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FF5050"/>
                </a:solidFill>
                <a:latin typeface="Arial" panose="020B0604020202020204"/>
                <a:ea typeface="Arial" panose="020B0604020202020204"/>
                <a:cs typeface="Arial" panose="020B0604020202020204"/>
                <a:sym typeface="Arial" panose="020B0604020202020204"/>
              </a:rPr>
              <a:t>More。。。。 </a:t>
            </a:r>
            <a:r>
              <a:rPr lang="en-US" sz="3600" b="0" i="0" u="none" strike="noStrike" cap="none">
                <a:solidFill>
                  <a:srgbClr val="000000"/>
                </a:solidFill>
                <a:latin typeface="Arial" panose="020B0604020202020204"/>
                <a:ea typeface="Arial" panose="020B0604020202020204"/>
                <a:cs typeface="Arial" panose="020B0604020202020204"/>
                <a:sym typeface="Arial" panose="020B0604020202020204"/>
              </a:rPr>
              <a:t>恩言慧語-- For parents</a:t>
            </a:r>
            <a:endParaRPr sz="3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5" name="Google Shape;215;p14" descr="🔔訂閱YouTube頻道   &#10;https://www.youtube.com/channel/UCioU4XJLOW0vc4K0cI7oy2g &#10;👉加入臉書及線上聚會 https://www.facebook.com/profile.php?... &#10;🔍歡迎加入六塊厝循理會 若您正在尋找一股力量、一個答案、一種真愛、一份平安… 六塊厝循理會在羅遠平牧師的帶領下，是個紮根聖經、追求聖潔、活出主愛、熱情敬拜、門訓宣教的教會。 與您最近的距離在心中💖 與您最美的相遇在六塊厝循理會😍 &#10;&#10;#羅遠平 #六塊厝循理會" title="【走出苦情的陰霾】出埃及記2章23-25節 | 羅遠平牧師 | 六塊厝循理會">
            <a:hlinkClick r:id="rId2"/>
          </p:cNvPr>
          <p:cNvPicPr preferRelativeResize="0"/>
          <p:nvPr/>
        </p:nvPicPr>
        <p:blipFill>
          <a:blip r:embed="rId3"/>
          <a:stretch>
            <a:fillRect/>
          </a:stretch>
        </p:blipFill>
        <p:spPr>
          <a:xfrm>
            <a:off x="1127750" y="1221875"/>
            <a:ext cx="4302050" cy="2086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pic>
        <p:nvPicPr>
          <p:cNvPr id="220" name="Google Shape;220;p15"/>
          <p:cNvPicPr preferRelativeResize="0"/>
          <p:nvPr/>
        </p:nvPicPr>
        <p:blipFill rotWithShape="1">
          <a:blip r:embed="rId1"/>
          <a:srcRect/>
          <a:stretch>
            <a:fillRect/>
          </a:stretch>
        </p:blipFill>
        <p:spPr>
          <a:xfrm>
            <a:off x="622935" y="836930"/>
            <a:ext cx="5304790" cy="4831080"/>
          </a:xfrm>
          <a:prstGeom prst="rect">
            <a:avLst/>
          </a:prstGeom>
          <a:noFill/>
          <a:ln>
            <a:noFill/>
          </a:ln>
        </p:spPr>
      </p:pic>
      <p:pic>
        <p:nvPicPr>
          <p:cNvPr id="221" name="Google Shape;221;p15"/>
          <p:cNvPicPr preferRelativeResize="0"/>
          <p:nvPr/>
        </p:nvPicPr>
        <p:blipFill rotWithShape="1">
          <a:blip r:embed="rId2"/>
          <a:srcRect/>
          <a:stretch>
            <a:fillRect/>
          </a:stretch>
        </p:blipFill>
        <p:spPr>
          <a:xfrm>
            <a:off x="6195695" y="764540"/>
            <a:ext cx="5600065" cy="4869180"/>
          </a:xfrm>
          <a:prstGeom prst="rect">
            <a:avLst/>
          </a:prstGeom>
          <a:noFill/>
          <a:ln>
            <a:noFill/>
          </a:ln>
        </p:spPr>
      </p:pic>
      <p:sp>
        <p:nvSpPr>
          <p:cNvPr id="222" name="Google Shape;222;p15"/>
          <p:cNvSpPr txBox="1"/>
          <p:nvPr/>
        </p:nvSpPr>
        <p:spPr>
          <a:xfrm>
            <a:off x="2207260" y="5805170"/>
            <a:ext cx="8402320" cy="10147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https://www.youtube.com/watch?v=AZvDoqyaPb0</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出埃及記 14 出 2章 23- 25節 Jul 17, 2018</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【走出苦情的陰霾】出埃及記2章23-25節 | 羅遠平牧師 | 六塊厝循理會</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graphicFrame>
        <p:nvGraphicFramePr>
          <p:cNvPr id="104" name="Google Shape;104;p2"/>
          <p:cNvGraphicFramePr/>
          <p:nvPr/>
        </p:nvGraphicFramePr>
        <p:xfrm>
          <a:off x="570865" y="1098550"/>
          <a:ext cx="11379200" cy="3000000"/>
        </p:xfrm>
        <a:graphic>
          <a:graphicData uri="http://schemas.openxmlformats.org/drawingml/2006/table">
            <a:tbl>
              <a:tblPr firstRow="1" bandRow="1">
                <a:noFill/>
                <a:tableStyleId>{447D44D6-19BB-4088-8DCB-77944833ADDE}</a:tableStyleId>
              </a:tblPr>
              <a:tblGrid>
                <a:gridCol w="9213225"/>
                <a:gridCol w="2165975"/>
              </a:tblGrid>
              <a:tr h="508000">
                <a:tc>
                  <a:txBody>
                    <a:bodyPr/>
                    <a:lstStyle/>
                    <a:p>
                      <a:pPr marL="0" marR="0" lvl="0" indent="0" algn="l" rtl="0">
                        <a:lnSpc>
                          <a:spcPct val="100000"/>
                        </a:lnSpc>
                        <a:spcBef>
                          <a:spcPts val="0"/>
                        </a:spcBef>
                        <a:spcAft>
                          <a:spcPts val="0"/>
                        </a:spcAft>
                        <a:buClr>
                          <a:schemeClr val="dk1"/>
                        </a:buClr>
                        <a:buSzPts val="2800"/>
                        <a:buFont typeface="Arial" panose="020B0604020202020204"/>
                        <a:buNone/>
                      </a:pPr>
                      <a:r>
                        <a:rPr lang="en-US" sz="2800" u="none" strike="noStrike" cap="none">
                          <a:solidFill>
                            <a:schemeClr val="lt1"/>
                          </a:solidFill>
                        </a:rPr>
                        <a:t> </a:t>
                      </a:r>
                      <a:r>
                        <a:rPr lang="en-US" sz="1400" u="none" strike="noStrike" cap="none">
                          <a:solidFill>
                            <a:schemeClr val="lt1"/>
                          </a:solidFill>
                        </a:rPr>
                        <a:t>(</a:t>
                      </a:r>
                      <a:r>
                        <a:rPr lang="en-US" sz="1400" u="none" strike="noStrike" cap="none"/>
                        <a:t>https://www.biblegateway.com/passage/?search=Exodus%202%3A23-25&amp;version=NIV)</a:t>
                      </a:r>
                      <a:endParaRPr sz="1400"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Arial" panose="020B0604020202020204"/>
                        <a:buNone/>
                      </a:pPr>
                      <a:r>
                        <a:rPr lang="en-US" sz="1000" u="none" strike="noStrike" cap="none"/>
                        <a:t>https://thebiblesays.com/en/commentary/exo+2:23</a:t>
                      </a:r>
                      <a:endParaRPr sz="1000" u="none" strike="noStrike" cap="none"/>
                    </a:p>
                    <a:p>
                      <a:pPr marL="0" marR="0" lvl="0" indent="0" algn="ctr" rtl="0">
                        <a:lnSpc>
                          <a:spcPct val="100000"/>
                        </a:lnSpc>
                        <a:spcBef>
                          <a:spcPts val="0"/>
                        </a:spcBef>
                        <a:spcAft>
                          <a:spcPts val="0"/>
                        </a:spcAft>
                        <a:buClr>
                          <a:schemeClr val="dk1"/>
                        </a:buClr>
                        <a:buSzPts val="2800"/>
                        <a:buFont typeface="Arial" panose="020B0604020202020204"/>
                        <a:buNone/>
                      </a:pPr>
                      <a:endParaRPr sz="1000" u="none" strike="noStrike" cap="none"/>
                    </a:p>
                  </a:txBody>
                  <a:tcPr marL="91450" marR="91450" marT="45725" marB="45725"/>
                </a:tc>
              </a:tr>
              <a:tr h="822950">
                <a:tc>
                  <a:txBody>
                    <a:bodyPr/>
                    <a:lstStyle/>
                    <a:p>
                      <a:pPr marL="434975" marR="0" lvl="0" indent="-434975" algn="l" rtl="0">
                        <a:lnSpc>
                          <a:spcPct val="100000"/>
                        </a:lnSpc>
                        <a:spcBef>
                          <a:spcPts val="0"/>
                        </a:spcBef>
                        <a:spcAft>
                          <a:spcPts val="0"/>
                        </a:spcAft>
                        <a:buClr>
                          <a:schemeClr val="dk1"/>
                        </a:buClr>
                        <a:buSzPts val="2400"/>
                        <a:buFont typeface="Arial" panose="020B0604020202020204"/>
                        <a:buNone/>
                      </a:pPr>
                      <a:r>
                        <a:rPr lang="en-US" sz="3200" u="none" strike="noStrike" cap="none"/>
                        <a:t>23  During that</a:t>
                      </a:r>
                      <a:r>
                        <a:rPr lang="en-US" sz="3200" u="none" strike="noStrike" cap="none">
                          <a:solidFill>
                            <a:srgbClr val="FF0000"/>
                          </a:solidFill>
                        </a:rPr>
                        <a:t> long period,</a:t>
                      </a:r>
                      <a:r>
                        <a:rPr lang="en-US" sz="3200" u="none" strike="noStrike" cap="none"/>
                        <a:t> the king of Egypt died. The Israelites</a:t>
                      </a:r>
                      <a:r>
                        <a:rPr lang="en-US" sz="3200" u="none" strike="noStrike" cap="none">
                          <a:highlight>
                            <a:srgbClr val="FFFF00"/>
                          </a:highlight>
                        </a:rPr>
                        <a:t> groaned</a:t>
                      </a:r>
                      <a:r>
                        <a:rPr lang="en-US" sz="3200" u="none" strike="noStrike" cap="none"/>
                        <a:t> in their slavery and </a:t>
                      </a:r>
                      <a:r>
                        <a:rPr lang="en-US" sz="3200" u="none" strike="noStrike" cap="none">
                          <a:highlight>
                            <a:srgbClr val="FFFF00"/>
                          </a:highlight>
                        </a:rPr>
                        <a:t>cried out,</a:t>
                      </a:r>
                      <a:r>
                        <a:rPr lang="en-US" sz="3200" u="none" strike="noStrike" cap="none"/>
                        <a:t> and their cry for help because of their slavery went up to God. </a:t>
                      </a:r>
                      <a:endParaRPr sz="3200" u="none" strike="noStrike" cap="none"/>
                    </a:p>
                  </a:txBody>
                  <a:tcPr marL="91450" marR="91450" marT="45725" marB="45725"/>
                </a:tc>
                <a:tc rowSpan="3">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400" u="none" strike="noStrike" cap="none"/>
                        <a:t>--  In Acts 7:30, commentary Stephen states that the gap between verses 22 and 23 is</a:t>
                      </a:r>
                      <a:r>
                        <a:rPr lang="en-US" sz="1400" u="none" strike="noStrike" cap="none">
                          <a:solidFill>
                            <a:srgbClr val="FF0000"/>
                          </a:solidFill>
                        </a:rPr>
                        <a:t> 40 years.</a:t>
                      </a:r>
                      <a:r>
                        <a:rPr lang="en-US" sz="1400" u="none" strike="noStrike" cap="none"/>
                        <a:t> This would make </a:t>
                      </a:r>
                      <a:r>
                        <a:rPr lang="en-US" sz="1400" u="none" strike="noStrike" cap="none">
                          <a:highlight>
                            <a:srgbClr val="FFFF00"/>
                          </a:highlight>
                        </a:rPr>
                        <a:t>Moses around 80 years old</a:t>
                      </a:r>
                      <a:r>
                        <a:rPr lang="en-US" sz="1400" u="none" strike="noStrike" cap="none"/>
                        <a:t> at this point, around 1486 B.C.</a:t>
                      </a:r>
                      <a:endParaRPr sz="1400" u="none" strike="noStrike" cap="none"/>
                    </a:p>
                    <a:p>
                      <a:pPr marL="0" marR="0" lvl="0" indent="0" algn="l" rtl="0">
                        <a:lnSpc>
                          <a:spcPct val="100000"/>
                        </a:lnSpc>
                        <a:spcBef>
                          <a:spcPts val="0"/>
                        </a:spcBef>
                        <a:spcAft>
                          <a:spcPts val="0"/>
                        </a:spcAft>
                        <a:buClr>
                          <a:schemeClr val="dk1"/>
                        </a:buClr>
                        <a:buSzPts val="1600"/>
                        <a:buFont typeface="Arial" panose="020B0604020202020204"/>
                        <a:buNone/>
                      </a:pPr>
                      <a:endParaRPr sz="1400" u="none" strike="noStrike" cap="none"/>
                    </a:p>
                    <a:p>
                      <a:pPr marL="0" marR="0" lvl="0" indent="0" algn="l" rtl="0">
                        <a:lnSpc>
                          <a:spcPct val="100000"/>
                        </a:lnSpc>
                        <a:spcBef>
                          <a:spcPts val="0"/>
                        </a:spcBef>
                        <a:spcAft>
                          <a:spcPts val="0"/>
                        </a:spcAft>
                        <a:buClr>
                          <a:schemeClr val="dk1"/>
                        </a:buClr>
                        <a:buSzPts val="1600"/>
                        <a:buFont typeface="Arial" panose="020B0604020202020204"/>
                        <a:buNone/>
                      </a:pPr>
                      <a:r>
                        <a:rPr lang="en-US" sz="1400" u="none" strike="noStrike" cap="none"/>
                        <a:t>-- The word for God is the name for the Creator-God (</a:t>
                      </a:r>
                      <a:r>
                        <a:rPr lang="en-US" sz="1400" u="none" strike="noStrike" cap="none">
                          <a:solidFill>
                            <a:srgbClr val="FF0000"/>
                          </a:solidFill>
                        </a:rPr>
                        <a:t>Elohim, </a:t>
                      </a:r>
                      <a:r>
                        <a:rPr lang="en-US" sz="1400" u="none" strike="noStrike" cap="none"/>
                        <a:t>Genesis 1:1 )  It is not the covenant name for God, which (as we shall see in chapter 3), is </a:t>
                      </a:r>
                      <a:r>
                        <a:rPr lang="en-US" sz="1400" u="none" strike="noStrike" cap="none">
                          <a:highlight>
                            <a:srgbClr val="FFFF00"/>
                          </a:highlight>
                        </a:rPr>
                        <a:t>Yahweh</a:t>
                      </a:r>
                      <a:r>
                        <a:rPr lang="en-US" sz="1400" u="none" strike="noStrike" cap="none"/>
                        <a:t> (or simply </a:t>
                      </a:r>
                      <a:r>
                        <a:rPr lang="en-US" sz="1400" u="none" strike="noStrike" cap="none">
                          <a:highlight>
                            <a:srgbClr val="FFFF00"/>
                          </a:highlight>
                        </a:rPr>
                        <a:t>YHWH</a:t>
                      </a:r>
                      <a:r>
                        <a:rPr lang="en-US" sz="1400" u="none" strike="noStrike" cap="none"/>
                        <a:t>).  </a:t>
                      </a:r>
                      <a:endParaRPr sz="1400" u="none" strike="noStrike" cap="none"/>
                    </a:p>
                    <a:p>
                      <a:pPr marL="0" marR="0" lvl="0" indent="0" algn="l" rtl="0">
                        <a:lnSpc>
                          <a:spcPct val="100000"/>
                        </a:lnSpc>
                        <a:spcBef>
                          <a:spcPts val="0"/>
                        </a:spcBef>
                        <a:spcAft>
                          <a:spcPts val="0"/>
                        </a:spcAft>
                        <a:buClr>
                          <a:schemeClr val="dk1"/>
                        </a:buClr>
                        <a:buSzPts val="1600"/>
                        <a:buFont typeface="Arial" panose="020B0604020202020204"/>
                        <a:buNone/>
                      </a:pPr>
                      <a:r>
                        <a:rPr lang="en-US" sz="1400" u="none" strike="noStrike" cap="none"/>
                        <a:t>--  &amp;  the word God (Elohim) is used</a:t>
                      </a:r>
                      <a:r>
                        <a:rPr lang="en-US" sz="1400" u="none" strike="noStrike" cap="none">
                          <a:solidFill>
                            <a:srgbClr val="FF0000"/>
                          </a:solidFill>
                        </a:rPr>
                        <a:t> four times i</a:t>
                      </a:r>
                      <a:r>
                        <a:rPr lang="en-US" sz="1400" u="none" strike="noStrike" cap="none"/>
                        <a:t>n describing His response.</a:t>
                      </a:r>
                      <a:endParaRPr sz="1400" u="none" strike="noStrike" cap="none"/>
                    </a:p>
                    <a:p>
                      <a:pPr marL="0" marR="0" lvl="0" indent="0" algn="l" rtl="0">
                        <a:lnSpc>
                          <a:spcPct val="100000"/>
                        </a:lnSpc>
                        <a:spcBef>
                          <a:spcPts val="0"/>
                        </a:spcBef>
                        <a:spcAft>
                          <a:spcPts val="0"/>
                        </a:spcAft>
                        <a:buClr>
                          <a:schemeClr val="dk1"/>
                        </a:buClr>
                        <a:buSzPts val="1600"/>
                        <a:buFont typeface="Arial" panose="020B0604020202020204"/>
                        <a:buNone/>
                      </a:pPr>
                      <a:endParaRPr sz="1400" u="none" strike="noStrike" cap="none"/>
                    </a:p>
                    <a:p>
                      <a:pPr marL="0" marR="0" lvl="0" indent="0" algn="l" rtl="0">
                        <a:lnSpc>
                          <a:spcPct val="100000"/>
                        </a:lnSpc>
                        <a:spcBef>
                          <a:spcPts val="0"/>
                        </a:spcBef>
                        <a:spcAft>
                          <a:spcPts val="0"/>
                        </a:spcAft>
                        <a:buClr>
                          <a:schemeClr val="dk1"/>
                        </a:buClr>
                        <a:buSzPts val="1600"/>
                        <a:buFont typeface="Arial" panose="020B0604020202020204"/>
                        <a:buNone/>
                      </a:pPr>
                      <a:endParaRPr sz="1400" u="none" strike="noStrike" cap="none">
                        <a:solidFill>
                          <a:srgbClr val="FF0000"/>
                        </a:solidFill>
                      </a:endParaRPr>
                    </a:p>
                  </a:txBody>
                  <a:tcPr marL="91450" marR="91450" marT="45725" marB="45725"/>
                </a:tc>
              </a:tr>
              <a:tr h="822950">
                <a:tc>
                  <a:txBody>
                    <a:bodyPr/>
                    <a:lstStyle/>
                    <a:p>
                      <a:pPr marL="434975" marR="0" lvl="0" indent="-434975" algn="l" rtl="0">
                        <a:lnSpc>
                          <a:spcPct val="100000"/>
                        </a:lnSpc>
                        <a:spcBef>
                          <a:spcPts val="0"/>
                        </a:spcBef>
                        <a:spcAft>
                          <a:spcPts val="0"/>
                        </a:spcAft>
                        <a:buClr>
                          <a:schemeClr val="dk1"/>
                        </a:buClr>
                        <a:buSzPts val="2400"/>
                        <a:buFont typeface="Arial" panose="020B0604020202020204"/>
                        <a:buNone/>
                      </a:pPr>
                      <a:r>
                        <a:rPr lang="en-US" sz="3200" u="none" strike="noStrike" cap="none"/>
                        <a:t>24  </a:t>
                      </a:r>
                      <a:r>
                        <a:rPr lang="en-US" sz="3200" u="none" strike="noStrike" cap="none">
                          <a:solidFill>
                            <a:srgbClr val="FF0000"/>
                          </a:solidFill>
                          <a:highlight>
                            <a:srgbClr val="FFFF00"/>
                          </a:highlight>
                        </a:rPr>
                        <a:t>God </a:t>
                      </a:r>
                      <a:r>
                        <a:rPr lang="en-US" sz="3200" u="none" strike="noStrike" cap="none">
                          <a:solidFill>
                            <a:srgbClr val="00B050"/>
                          </a:solidFill>
                        </a:rPr>
                        <a:t>heard</a:t>
                      </a:r>
                      <a:r>
                        <a:rPr lang="en-US" sz="3200" u="none" strike="noStrike" cap="none">
                          <a:solidFill>
                            <a:schemeClr val="dk1"/>
                          </a:solidFill>
                        </a:rPr>
                        <a:t> their</a:t>
                      </a:r>
                      <a:r>
                        <a:rPr lang="en-US" sz="3200" u="none" strike="noStrike" cap="none">
                          <a:solidFill>
                            <a:schemeClr val="dk1"/>
                          </a:solidFill>
                          <a:highlight>
                            <a:srgbClr val="FFFF00"/>
                          </a:highlight>
                        </a:rPr>
                        <a:t> groaning </a:t>
                      </a:r>
                      <a:r>
                        <a:rPr lang="en-US" sz="3200" u="none" strike="noStrike" cap="none">
                          <a:solidFill>
                            <a:schemeClr val="dk1"/>
                          </a:solidFill>
                        </a:rPr>
                        <a:t>and he </a:t>
                      </a:r>
                      <a:r>
                        <a:rPr lang="en-US" sz="3200" u="none" strike="noStrike" cap="none">
                          <a:solidFill>
                            <a:srgbClr val="00B050"/>
                          </a:solidFill>
                        </a:rPr>
                        <a:t>remembered</a:t>
                      </a:r>
                      <a:r>
                        <a:rPr lang="en-US" sz="3200" u="none" strike="noStrike" cap="none">
                          <a:solidFill>
                            <a:srgbClr val="00B050"/>
                          </a:solidFill>
                          <a:highlight>
                            <a:srgbClr val="FFFF00"/>
                          </a:highlight>
                        </a:rPr>
                        <a:t> </a:t>
                      </a:r>
                      <a:r>
                        <a:rPr lang="en-US" sz="3200" u="none" strike="noStrike" cap="none">
                          <a:solidFill>
                            <a:schemeClr val="dk1"/>
                          </a:solidFill>
                        </a:rPr>
                        <a:t>his covenant </a:t>
                      </a:r>
                      <a:r>
                        <a:rPr lang="en-US" sz="3200" u="none" strike="noStrike" cap="none"/>
                        <a:t>with Abraham, with Isaac and with Jacob. </a:t>
                      </a:r>
                      <a:endParaRPr sz="3200" u="none" strike="noStrike" cap="none"/>
                    </a:p>
                  </a:txBody>
                  <a:tcPr marL="91450" marR="91450" marT="45725" marB="45725"/>
                </a:tc>
                <a:tc vMerge="1">
                  <a:tcPr/>
                </a:tc>
              </a:tr>
              <a:tr h="822950">
                <a:tc>
                  <a:txBody>
                    <a:bodyPr/>
                    <a:lstStyle/>
                    <a:p>
                      <a:pPr marL="424815" marR="0" lvl="0" indent="-424815" algn="l" rtl="0">
                        <a:lnSpc>
                          <a:spcPct val="100000"/>
                        </a:lnSpc>
                        <a:spcBef>
                          <a:spcPts val="0"/>
                        </a:spcBef>
                        <a:spcAft>
                          <a:spcPts val="0"/>
                        </a:spcAft>
                        <a:buClr>
                          <a:schemeClr val="dk1"/>
                        </a:buClr>
                        <a:buSzPts val="2400"/>
                        <a:buFont typeface="Arial" panose="020B0604020202020204"/>
                        <a:buNone/>
                      </a:pPr>
                      <a:r>
                        <a:rPr lang="en-US" sz="3200" u="none" strike="noStrike" cap="none"/>
                        <a:t>25  So </a:t>
                      </a:r>
                      <a:r>
                        <a:rPr lang="en-US" sz="3200" u="none" strike="noStrike" cap="none">
                          <a:solidFill>
                            <a:srgbClr val="FF0000"/>
                          </a:solidFill>
                        </a:rPr>
                        <a:t>God </a:t>
                      </a:r>
                      <a:r>
                        <a:rPr lang="en-US" sz="3200" u="none" strike="noStrike" cap="none">
                          <a:solidFill>
                            <a:srgbClr val="00B050"/>
                          </a:solidFill>
                        </a:rPr>
                        <a:t>looked on</a:t>
                      </a:r>
                      <a:r>
                        <a:rPr lang="en-US" sz="3200" u="none" strike="noStrike" cap="none">
                          <a:solidFill>
                            <a:schemeClr val="dk1"/>
                          </a:solidFill>
                        </a:rPr>
                        <a:t> the Israelites </a:t>
                      </a:r>
                      <a:r>
                        <a:rPr lang="en-US" sz="3200" u="none" strike="noStrike" cap="none"/>
                        <a:t>and </a:t>
                      </a:r>
                      <a:r>
                        <a:rPr lang="en-US" sz="3200" u="none" strike="noStrike" cap="none">
                          <a:solidFill>
                            <a:schemeClr val="dk1"/>
                          </a:solidFill>
                        </a:rPr>
                        <a:t>was </a:t>
                      </a:r>
                      <a:r>
                        <a:rPr lang="en-US" sz="3200" u="none" strike="noStrike" cap="none">
                          <a:solidFill>
                            <a:srgbClr val="00B050"/>
                          </a:solidFill>
                        </a:rPr>
                        <a:t>concerned</a:t>
                      </a:r>
                      <a:r>
                        <a:rPr lang="en-US" sz="3200" u="none" strike="noStrike" cap="none">
                          <a:solidFill>
                            <a:schemeClr val="dk1"/>
                          </a:solidFill>
                        </a:rPr>
                        <a:t> about them.</a:t>
                      </a:r>
                      <a:endParaRPr sz="3200" u="none" strike="noStrike" cap="none">
                        <a:solidFill>
                          <a:schemeClr val="dk1"/>
                        </a:solidFill>
                      </a:endParaRPr>
                    </a:p>
                  </a:txBody>
                  <a:tcPr marL="91450" marR="91450" marT="45725" marB="45725"/>
                </a:tc>
                <a:tc vMerge="1">
                  <a:tcPr/>
                </a:tc>
              </a:tr>
            </a:tbl>
          </a:graphicData>
        </a:graphic>
      </p:graphicFrame>
      <p:sp>
        <p:nvSpPr>
          <p:cNvPr id="105" name="Google Shape;105;p2"/>
          <p:cNvSpPr txBox="1"/>
          <p:nvPr/>
        </p:nvSpPr>
        <p:spPr>
          <a:xfrm>
            <a:off x="8907780" y="170180"/>
            <a:ext cx="3042285" cy="6451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0070C0"/>
                </a:solidFill>
                <a:latin typeface="Arial" panose="020B0604020202020204"/>
                <a:ea typeface="Arial" panose="020B0604020202020204"/>
                <a:cs typeface="Arial" panose="020B0604020202020204"/>
                <a:sym typeface="Arial" panose="020B0604020202020204"/>
              </a:rPr>
              <a:t>字義解説摘自：ttps://cmcbiblereading.com/2015/03/02/出埃及记第2章逐节注解、祷读/</a:t>
            </a: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106" name="Google Shape;106;p2"/>
          <p:cNvSpPr txBox="1"/>
          <p:nvPr/>
        </p:nvSpPr>
        <p:spPr>
          <a:xfrm>
            <a:off x="521970" y="170180"/>
            <a:ext cx="8432800" cy="7251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3600"/>
              <a:buFont typeface="Arial" panose="020B0604020202020204"/>
              <a:buNone/>
            </a:pPr>
            <a:r>
              <a:rPr lang="en-US" sz="2400" b="1" i="0" u="none" strike="noStrike" cap="none">
                <a:solidFill>
                  <a:srgbClr val="0070C0"/>
                </a:solidFill>
                <a:highlight>
                  <a:srgbClr val="FFFF00"/>
                </a:highlight>
                <a:latin typeface="Arial" panose="020B0604020202020204"/>
                <a:ea typeface="Arial" panose="020B0604020202020204"/>
                <a:cs typeface="Arial" panose="020B0604020202020204"/>
                <a:sym typeface="Arial" panose="020B0604020202020204"/>
              </a:rPr>
              <a:t>I、Bible Reading (NIV)-- Exodus 2:23-25</a:t>
            </a:r>
            <a:endParaRPr sz="2400" b="1" i="0" u="none" strike="noStrike" cap="none">
              <a:solidFill>
                <a:srgbClr val="0070C0"/>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70C0"/>
              </a:buClr>
              <a:buSzPts val="3600"/>
              <a:buFont typeface="Arial" panose="020B0604020202020204"/>
              <a:buNone/>
            </a:pPr>
            <a:r>
              <a:rPr lang="en-US" sz="2400" b="1" i="0" u="none" strike="noStrike" cap="none">
                <a:solidFill>
                  <a:srgbClr val="0070C0"/>
                </a:solidFill>
                <a:highlight>
                  <a:srgbClr val="FFFF00"/>
                </a:highlight>
                <a:latin typeface="Arial" panose="020B0604020202020204"/>
                <a:ea typeface="Arial" panose="020B0604020202020204"/>
                <a:cs typeface="Arial" panose="020B0604020202020204"/>
                <a:sym typeface="Arial" panose="020B0604020202020204"/>
              </a:rPr>
              <a:t>    </a:t>
            </a:r>
            <a:r>
              <a:rPr lang="en-US" sz="20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 (Take turns reading either Chinese or English version)</a:t>
            </a:r>
            <a:endParaRPr sz="2000" b="1" i="0" u="none" strike="noStrike" cap="none">
              <a:solidFill>
                <a:srgbClr val="0070C0"/>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3000"/>
              <a:buFont typeface="Arial" panose="020B0604020202020204"/>
              <a:buNone/>
            </a:pPr>
            <a:endParaRPr sz="2000" b="1" i="0" u="none" strike="noStrike" cap="none">
              <a:solidFill>
                <a:srgbClr val="0000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graphicFrame>
        <p:nvGraphicFramePr>
          <p:cNvPr id="111" name="Google Shape;111;p3"/>
          <p:cNvGraphicFramePr/>
          <p:nvPr/>
        </p:nvGraphicFramePr>
        <p:xfrm>
          <a:off x="570865" y="1412875"/>
          <a:ext cx="11379200" cy="4747225"/>
        </p:xfrm>
        <a:graphic>
          <a:graphicData uri="http://schemas.openxmlformats.org/drawingml/2006/table">
            <a:tbl>
              <a:tblPr firstRow="1" bandRow="1">
                <a:noFill/>
                <a:tableStyleId>{447D44D6-19BB-4088-8DCB-77944833ADDE}</a:tableStyleId>
              </a:tblPr>
              <a:tblGrid>
                <a:gridCol w="8207375"/>
                <a:gridCol w="3171825"/>
              </a:tblGrid>
              <a:tr h="584825">
                <a:tc>
                  <a:txBody>
                    <a:bodyPr/>
                    <a:lstStyle/>
                    <a:p>
                      <a:pPr marL="0" marR="0" lvl="0" indent="0" algn="l" rtl="0">
                        <a:lnSpc>
                          <a:spcPct val="100000"/>
                        </a:lnSpc>
                        <a:spcBef>
                          <a:spcPts val="0"/>
                        </a:spcBef>
                        <a:spcAft>
                          <a:spcPts val="0"/>
                        </a:spcAft>
                        <a:buClr>
                          <a:schemeClr val="dk1"/>
                        </a:buClr>
                        <a:buSzPts val="2800"/>
                        <a:buFont typeface="Arial" panose="020B0604020202020204"/>
                        <a:buNone/>
                      </a:pPr>
                      <a:r>
                        <a:rPr lang="en-US" sz="2800" u="none" strike="noStrike" cap="none"/>
                        <a:t>出埃及記 2章23-25 節</a:t>
                      </a:r>
                      <a:endParaRPr sz="2800"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Arial" panose="020B0604020202020204"/>
                        <a:buNone/>
                      </a:pPr>
                      <a:r>
                        <a:rPr lang="en-US" sz="2800" u="none" strike="noStrike" cap="none"/>
                        <a:t>字詞/文意解説</a:t>
                      </a:r>
                      <a:endParaRPr sz="2800" u="none" strike="noStrike" cap="none"/>
                    </a:p>
                  </a:txBody>
                  <a:tcPr marL="91450" marR="91450" marT="45725" marB="45725"/>
                </a:tc>
              </a:tr>
              <a:tr h="1754500">
                <a:tc>
                  <a:txBody>
                    <a:bodyPr/>
                    <a:lstStyle/>
                    <a:p>
                      <a:pPr marL="434975" marR="0" lvl="0" indent="-434975" algn="l" rtl="0">
                        <a:lnSpc>
                          <a:spcPct val="100000"/>
                        </a:lnSpc>
                        <a:spcBef>
                          <a:spcPts val="0"/>
                        </a:spcBef>
                        <a:spcAft>
                          <a:spcPts val="0"/>
                        </a:spcAft>
                        <a:buClr>
                          <a:schemeClr val="dk1"/>
                        </a:buClr>
                        <a:buSzPts val="2400"/>
                        <a:buFont typeface="Arial" panose="020B0604020202020204"/>
                        <a:buNone/>
                      </a:pPr>
                      <a:r>
                        <a:rPr lang="en-US" sz="3200" u="none" strike="noStrike" cap="none"/>
                        <a:t>23 過了許多年，</a:t>
                      </a:r>
                      <a:r>
                        <a:rPr lang="en-US" sz="3200" u="none" strike="noStrike" cap="none">
                          <a:highlight>
                            <a:srgbClr val="FFFF00"/>
                          </a:highlight>
                        </a:rPr>
                        <a:t>埃及王</a:t>
                      </a:r>
                      <a:r>
                        <a:rPr lang="en-US" sz="3200" u="none" strike="noStrike" cap="none"/>
                        <a:t>死了。以色列人因做   苦工，就</a:t>
                      </a:r>
                      <a:r>
                        <a:rPr lang="en-US" sz="3200" u="none" strike="noStrike" cap="none">
                          <a:highlight>
                            <a:srgbClr val="FFFF00"/>
                          </a:highlight>
                        </a:rPr>
                        <a:t>嘆息哀求</a:t>
                      </a:r>
                      <a:r>
                        <a:rPr lang="en-US" sz="3200" u="none" strike="noStrike" cap="none"/>
                        <a:t>；他們因苦工所發出的</a:t>
                      </a:r>
                      <a:r>
                        <a:rPr lang="en-US" sz="3200" u="none" strike="noStrike" cap="none">
                          <a:highlight>
                            <a:srgbClr val="FFFF00"/>
                          </a:highlight>
                        </a:rPr>
                        <a:t>哀聲達於上帝</a:t>
                      </a:r>
                      <a:r>
                        <a:rPr lang="en-US" sz="3200" u="none" strike="noStrike" cap="none"/>
                        <a:t>。</a:t>
                      </a:r>
                      <a:endParaRPr sz="3200" u="none" strike="noStrike" cap="none"/>
                    </a:p>
                  </a:txBody>
                  <a:tcPr marL="91450" marR="91450" marT="45725" marB="45725"/>
                </a:tc>
                <a:tc rowSpan="3">
                  <a:txBody>
                    <a:bodyPr/>
                    <a:lstStyle/>
                    <a:p>
                      <a:pPr marL="0" marR="0" lvl="0" indent="0" algn="l" rtl="0">
                        <a:lnSpc>
                          <a:spcPct val="100000"/>
                        </a:lnSpc>
                        <a:spcBef>
                          <a:spcPts val="0"/>
                        </a:spcBef>
                        <a:spcAft>
                          <a:spcPts val="0"/>
                        </a:spcAft>
                        <a:buClr>
                          <a:schemeClr val="dk1"/>
                        </a:buClr>
                        <a:buSzPts val="1600"/>
                        <a:buFont typeface="Arial" panose="020B0604020202020204"/>
                        <a:buNone/>
                      </a:pPr>
                      <a:r>
                        <a:rPr lang="en-US" sz="1400" u="none" strike="noStrike" cap="none"/>
                        <a:t>-- </a:t>
                      </a:r>
                      <a:r>
                        <a:rPr lang="en-US" sz="1400" u="none" strike="noStrike" cap="none">
                          <a:highlight>
                            <a:srgbClr val="FFFF00"/>
                          </a:highlight>
                        </a:rPr>
                        <a:t> </a:t>
                      </a:r>
                      <a:r>
                        <a:rPr lang="en-US" sz="1400" u="none" strike="noStrike" cap="none">
                          <a:solidFill>
                            <a:schemeClr val="dk1"/>
                          </a:solidFill>
                          <a:highlight>
                            <a:srgbClr val="FFFF00"/>
                          </a:highlight>
                        </a:rPr>
                        <a:t>「埃及王死了」</a:t>
                      </a:r>
                      <a:r>
                        <a:rPr lang="en-US" sz="1400" u="none" strike="noStrike" cap="none">
                          <a:solidFill>
                            <a:schemeClr val="dk1"/>
                          </a:solidFill>
                        </a:rPr>
                        <a:t>, </a:t>
                      </a:r>
                      <a:r>
                        <a:rPr lang="en-US" sz="1400" u="none" strike="noStrike" cap="none">
                          <a:solidFill>
                            <a:schemeClr val="dk1"/>
                          </a:solidFill>
                          <a:latin typeface="SimSun" panose="02010600030101010101" pitchFamily="2" charset="-122"/>
                          <a:ea typeface="SimSun" panose="02010600030101010101" pitchFamily="2" charset="-122"/>
                          <a:cs typeface="SimSun" panose="02010600030101010101" pitchFamily="2" charset="-122"/>
                          <a:sym typeface="SimSun" panose="02010600030101010101" pitchFamily="2" charset="-122"/>
                        </a:rPr>
                        <a:t>可能是</a:t>
                      </a:r>
                      <a:r>
                        <a:rPr lang="en-US" sz="1400" b="1" u="none" strike="noStrike" cap="none">
                          <a:solidFill>
                            <a:srgbClr val="00B0F0"/>
                          </a:solidFill>
                        </a:rPr>
                        <a:t>图特摩斯二世</a:t>
                      </a:r>
                      <a:r>
                        <a:rPr lang="en-US" sz="1400" u="none" strike="noStrike" cap="none">
                          <a:solidFill>
                            <a:schemeClr val="dk1"/>
                          </a:solidFill>
                        </a:rPr>
                        <a:t>死了。王后</a:t>
                      </a:r>
                      <a:r>
                        <a:rPr lang="en-US" sz="1400" b="1" u="none" strike="noStrike" cap="none">
                          <a:solidFill>
                            <a:srgbClr val="00B0F0"/>
                          </a:solidFill>
                        </a:rPr>
                        <a:t>哈特谢普苏特</a:t>
                      </a:r>
                      <a:r>
                        <a:rPr lang="en-US" sz="1400" u="none" strike="noStrike" cap="none">
                          <a:solidFill>
                            <a:schemeClr val="dk1"/>
                          </a:solidFill>
                        </a:rPr>
                        <a:t>（Hatshepsut，主前1478–1458年在位）成为女法老；她未杀戮以色列男孩，却大规模建筑神庙，而奴役以色列人。以色列人原以为法老一死，情形会好转。但现在法老死了，没好转，希望全破灭了，才想起向神「叹息哀求」，「哀声达于神」。</a:t>
                      </a:r>
                      <a:endParaRPr sz="1400" u="none" strike="noStrike" cap="none">
                        <a:solidFill>
                          <a:schemeClr val="dk1"/>
                        </a:solidFill>
                      </a:endParaRPr>
                    </a:p>
                    <a:p>
                      <a:pPr marL="0" marR="0" lvl="0" indent="0" algn="l" rtl="0">
                        <a:lnSpc>
                          <a:spcPct val="100000"/>
                        </a:lnSpc>
                        <a:spcBef>
                          <a:spcPts val="0"/>
                        </a:spcBef>
                        <a:spcAft>
                          <a:spcPts val="0"/>
                        </a:spcAft>
                        <a:buClr>
                          <a:schemeClr val="dk1"/>
                        </a:buClr>
                        <a:buSzPts val="1600"/>
                        <a:buFont typeface="Arial" panose="020B0604020202020204"/>
                        <a:buNone/>
                      </a:pPr>
                      <a:endParaRPr sz="1400" u="none" strike="noStrike" cap="none">
                        <a:solidFill>
                          <a:schemeClr val="dk1"/>
                        </a:solidFill>
                      </a:endParaRPr>
                    </a:p>
                    <a:p>
                      <a:pPr marL="0" marR="0" lvl="0" indent="0" algn="l" rtl="0">
                        <a:lnSpc>
                          <a:spcPct val="100000"/>
                        </a:lnSpc>
                        <a:spcBef>
                          <a:spcPts val="0"/>
                        </a:spcBef>
                        <a:spcAft>
                          <a:spcPts val="0"/>
                        </a:spcAft>
                        <a:buClr>
                          <a:schemeClr val="dk1"/>
                        </a:buClr>
                        <a:buSzPts val="1600"/>
                        <a:buFont typeface="Arial" panose="020B0604020202020204"/>
                        <a:buNone/>
                      </a:pPr>
                      <a:endParaRPr sz="1400" u="none" strike="noStrike" cap="none">
                        <a:solidFill>
                          <a:schemeClr val="dk1"/>
                        </a:solidFill>
                      </a:endParaRPr>
                    </a:p>
                    <a:p>
                      <a:pPr marL="0" marR="0" lvl="0" indent="0" algn="l" rtl="0">
                        <a:lnSpc>
                          <a:spcPct val="100000"/>
                        </a:lnSpc>
                        <a:spcBef>
                          <a:spcPts val="0"/>
                        </a:spcBef>
                        <a:spcAft>
                          <a:spcPts val="0"/>
                        </a:spcAft>
                        <a:buClr>
                          <a:schemeClr val="dk1"/>
                        </a:buClr>
                        <a:buSzPts val="1600"/>
                        <a:buFont typeface="Arial" panose="020B0604020202020204"/>
                        <a:buNone/>
                      </a:pPr>
                      <a:r>
                        <a:rPr lang="en-US" sz="1400" u="none" strike="noStrike" cap="none">
                          <a:solidFill>
                            <a:schemeClr val="dk1"/>
                          </a:solidFill>
                        </a:rPr>
                        <a:t>--</a:t>
                      </a:r>
                      <a:r>
                        <a:rPr lang="en-US" sz="1400" b="1" u="none" strike="noStrike" cap="none">
                          <a:solidFill>
                            <a:schemeClr val="accent2"/>
                          </a:solidFill>
                        </a:rPr>
                        <a:t> 上帝 </a:t>
                      </a:r>
                      <a:r>
                        <a:rPr lang="en-US" sz="1400" b="1" u="none" strike="noStrike" cap="none">
                          <a:solidFill>
                            <a:schemeClr val="accent2"/>
                          </a:solidFill>
                          <a:latin typeface="SimSun" panose="02010600030101010101" pitchFamily="2" charset="-122"/>
                          <a:ea typeface="SimSun" panose="02010600030101010101" pitchFamily="2" charset="-122"/>
                          <a:cs typeface="SimSun" panose="02010600030101010101" pitchFamily="2" charset="-122"/>
                          <a:sym typeface="SimSun" panose="02010600030101010101" pitchFamily="2" charset="-122"/>
                        </a:rPr>
                        <a:t>（</a:t>
                      </a:r>
                      <a:r>
                        <a:rPr lang="en-US" sz="1400" u="none" strike="noStrike" cap="none"/>
                        <a:t>the Creator-God (</a:t>
                      </a:r>
                      <a:r>
                        <a:rPr lang="en-US" sz="1400" u="none" strike="noStrike" cap="none">
                          <a:solidFill>
                            <a:srgbClr val="FF0000"/>
                          </a:solidFill>
                        </a:rPr>
                        <a:t>Elohim, 創1:1) </a:t>
                      </a:r>
                      <a:r>
                        <a:rPr lang="en-US" sz="1400" u="none" strike="noStrike" cap="none">
                          <a:solidFill>
                            <a:srgbClr val="FF0000"/>
                          </a:solidFill>
                          <a:latin typeface="SimSun" panose="02010600030101010101" pitchFamily="2" charset="-122"/>
                          <a:ea typeface="SimSun" panose="02010600030101010101" pitchFamily="2" charset="-122"/>
                          <a:cs typeface="SimSun" panose="02010600030101010101" pitchFamily="2" charset="-122"/>
                          <a:sym typeface="SimSun" panose="02010600030101010101" pitchFamily="2" charset="-122"/>
                        </a:rPr>
                        <a:t>）</a:t>
                      </a:r>
                      <a:r>
                        <a:rPr lang="en-US" sz="1400" u="none" strike="noStrike" cap="none">
                          <a:solidFill>
                            <a:schemeClr val="dk1"/>
                          </a:solidFill>
                        </a:rPr>
                        <a:t>這字在此用了四次！此處不是</a:t>
                      </a:r>
                      <a:r>
                        <a:rPr lang="en-US" sz="1400" u="none" strike="noStrike" cap="none">
                          <a:highlight>
                            <a:srgbClr val="FFFF00"/>
                          </a:highlight>
                        </a:rPr>
                        <a:t>Yahweh</a:t>
                      </a:r>
                      <a:r>
                        <a:rPr lang="en-US" sz="1400" u="none" strike="noStrike" cap="none"/>
                        <a:t> (or simply </a:t>
                      </a:r>
                      <a:r>
                        <a:rPr lang="en-US" sz="1400" u="none" strike="noStrike" cap="none">
                          <a:highlight>
                            <a:srgbClr val="FFFF00"/>
                          </a:highlight>
                        </a:rPr>
                        <a:t>YHWH</a:t>
                      </a:r>
                      <a:r>
                        <a:rPr lang="en-US" sz="1400" u="none" strike="noStrike" cap="none"/>
                        <a:t>) 這字。</a:t>
                      </a:r>
                      <a:endParaRPr sz="1400" u="none" strike="noStrike" cap="none"/>
                    </a:p>
                    <a:p>
                      <a:pPr marL="0" marR="0" lvl="0" indent="0" algn="l" rtl="0">
                        <a:lnSpc>
                          <a:spcPct val="100000"/>
                        </a:lnSpc>
                        <a:spcBef>
                          <a:spcPts val="0"/>
                        </a:spcBef>
                        <a:spcAft>
                          <a:spcPts val="0"/>
                        </a:spcAft>
                        <a:buClr>
                          <a:schemeClr val="dk1"/>
                        </a:buClr>
                        <a:buSzPts val="1600"/>
                        <a:buFont typeface="Arial" panose="020B0604020202020204"/>
                        <a:buNone/>
                      </a:pPr>
                      <a:endParaRPr sz="1400" u="none" strike="noStrike" cap="none">
                        <a:solidFill>
                          <a:schemeClr val="dk1"/>
                        </a:solidFill>
                      </a:endParaRPr>
                    </a:p>
                    <a:p>
                      <a:pPr marL="0" marR="0" lvl="0" indent="0" algn="l" rtl="0">
                        <a:lnSpc>
                          <a:spcPct val="100000"/>
                        </a:lnSpc>
                        <a:spcBef>
                          <a:spcPts val="0"/>
                        </a:spcBef>
                        <a:spcAft>
                          <a:spcPts val="0"/>
                        </a:spcAft>
                        <a:buClr>
                          <a:schemeClr val="dk1"/>
                        </a:buClr>
                        <a:buSzPts val="1600"/>
                        <a:buFont typeface="Arial" panose="020B0604020202020204"/>
                        <a:buNone/>
                      </a:pPr>
                      <a:r>
                        <a:rPr lang="en-US" sz="1400" u="none" strike="noStrike" cap="none">
                          <a:solidFill>
                            <a:schemeClr val="dk1"/>
                          </a:solidFill>
                        </a:rPr>
                        <a:t>--</a:t>
                      </a:r>
                      <a:r>
                        <a:rPr lang="en-US" sz="1400" u="none" strike="noStrike" cap="none">
                          <a:solidFill>
                            <a:schemeClr val="dk1"/>
                          </a:solidFill>
                          <a:highlight>
                            <a:srgbClr val="FFFF00"/>
                          </a:highlight>
                        </a:rPr>
                        <a:t> -- 創造萬有的上帝</a:t>
                      </a:r>
                      <a:r>
                        <a:rPr lang="en-US" sz="1400" u="none" strike="noStrike" cap="none">
                          <a:highlight>
                            <a:srgbClr val="FFFF00"/>
                          </a:highlight>
                        </a:rPr>
                        <a:t>始终掌管环境，祂「听见」、「记念」、「看顾」、「知道」一切（24-25节）。</a:t>
                      </a:r>
                      <a:endParaRPr sz="1400" u="none" strike="noStrike" cap="none">
                        <a:solidFill>
                          <a:schemeClr val="dk1"/>
                        </a:solidFill>
                        <a:highlight>
                          <a:srgbClr val="FFFF00"/>
                        </a:highlight>
                      </a:endParaRPr>
                    </a:p>
                  </a:txBody>
                  <a:tcPr marL="91450" marR="91450" marT="45725" marB="45725"/>
                </a:tc>
              </a:tr>
              <a:tr h="1203950">
                <a:tc>
                  <a:txBody>
                    <a:bodyPr/>
                    <a:lstStyle/>
                    <a:p>
                      <a:pPr marL="434975" marR="0" lvl="0" indent="-434975" algn="l" rtl="0">
                        <a:lnSpc>
                          <a:spcPct val="100000"/>
                        </a:lnSpc>
                        <a:spcBef>
                          <a:spcPts val="0"/>
                        </a:spcBef>
                        <a:spcAft>
                          <a:spcPts val="0"/>
                        </a:spcAft>
                        <a:buClr>
                          <a:schemeClr val="dk1"/>
                        </a:buClr>
                        <a:buSzPts val="2400"/>
                        <a:buFont typeface="Arial" panose="020B0604020202020204"/>
                        <a:buNone/>
                      </a:pPr>
                      <a:r>
                        <a:rPr lang="en-US" sz="3200" u="none" strike="noStrike" cap="none"/>
                        <a:t>24 </a:t>
                      </a:r>
                      <a:r>
                        <a:rPr lang="en-US" sz="3200" b="1" u="none" strike="noStrike" cap="none">
                          <a:solidFill>
                            <a:schemeClr val="accent2"/>
                          </a:solidFill>
                        </a:rPr>
                        <a:t>上帝</a:t>
                      </a:r>
                      <a:r>
                        <a:rPr lang="en-US" sz="3200" b="1" u="none" strike="noStrike" cap="none">
                          <a:solidFill>
                            <a:srgbClr val="00B050"/>
                          </a:solidFill>
                        </a:rPr>
                        <a:t>聽見</a:t>
                      </a:r>
                      <a:r>
                        <a:rPr lang="en-US" sz="3200" u="none" strike="noStrike" cap="none"/>
                        <a:t>他們的哀聲，就</a:t>
                      </a:r>
                      <a:r>
                        <a:rPr lang="en-US" sz="3200" b="1" u="none" strike="noStrike" cap="none">
                          <a:solidFill>
                            <a:srgbClr val="00B050"/>
                          </a:solidFill>
                        </a:rPr>
                        <a:t>記念</a:t>
                      </a:r>
                      <a:r>
                        <a:rPr lang="en-US" sz="3200" b="1" u="none" strike="noStrike" cap="none">
                          <a:solidFill>
                            <a:schemeClr val="accent2"/>
                          </a:solidFill>
                        </a:rPr>
                        <a:t>他</a:t>
                      </a:r>
                      <a:r>
                        <a:rPr lang="en-US" sz="3200" u="none" strike="noStrike" cap="none"/>
                        <a:t>與亞伯拉罕、以撒、雅各所立的約。</a:t>
                      </a:r>
                      <a:endParaRPr sz="3200" u="none" strike="noStrike" cap="none"/>
                    </a:p>
                  </a:txBody>
                  <a:tcPr marL="91450" marR="91450" marT="45725" marB="45725"/>
                </a:tc>
                <a:tc vMerge="1">
                  <a:tcPr/>
                </a:tc>
              </a:tr>
              <a:tr h="1203950">
                <a:tc>
                  <a:txBody>
                    <a:bodyPr/>
                    <a:lstStyle/>
                    <a:p>
                      <a:pPr marL="424815" marR="0" lvl="0" indent="-424815" algn="l" rtl="0">
                        <a:lnSpc>
                          <a:spcPct val="100000"/>
                        </a:lnSpc>
                        <a:spcBef>
                          <a:spcPts val="0"/>
                        </a:spcBef>
                        <a:spcAft>
                          <a:spcPts val="0"/>
                        </a:spcAft>
                        <a:buClr>
                          <a:schemeClr val="dk1"/>
                        </a:buClr>
                        <a:buSzPts val="2400"/>
                        <a:buFont typeface="Arial" panose="020B0604020202020204"/>
                        <a:buNone/>
                      </a:pPr>
                      <a:r>
                        <a:rPr lang="en-US" sz="3200" u="none" strike="noStrike" cap="none"/>
                        <a:t>25 </a:t>
                      </a:r>
                      <a:r>
                        <a:rPr lang="en-US" sz="3200" b="1" u="none" strike="noStrike" cap="none">
                          <a:solidFill>
                            <a:schemeClr val="accent2"/>
                          </a:solidFill>
                        </a:rPr>
                        <a:t>上帝</a:t>
                      </a:r>
                      <a:r>
                        <a:rPr lang="en-US" sz="3200" b="1" u="none" strike="noStrike" cap="none">
                          <a:solidFill>
                            <a:srgbClr val="00B050"/>
                          </a:solidFill>
                        </a:rPr>
                        <a:t>看顧</a:t>
                      </a:r>
                      <a:r>
                        <a:rPr lang="en-US" sz="3200" u="none" strike="noStrike" cap="none"/>
                        <a:t>以色列人，</a:t>
                      </a:r>
                      <a:r>
                        <a:rPr lang="en-US" sz="3200" b="1" u="none" strike="noStrike" cap="none">
                          <a:solidFill>
                            <a:schemeClr val="accent2"/>
                          </a:solidFill>
                        </a:rPr>
                        <a:t>上帝</a:t>
                      </a:r>
                      <a:r>
                        <a:rPr lang="en-US" sz="3200" u="none" strike="noStrike" cap="none"/>
                        <a:t>是</a:t>
                      </a:r>
                      <a:r>
                        <a:rPr lang="en-US" sz="3200" u="none" strike="noStrike" cap="none">
                          <a:solidFill>
                            <a:srgbClr val="00B050"/>
                          </a:solidFill>
                        </a:rPr>
                        <a:t>知道</a:t>
                      </a:r>
                      <a:r>
                        <a:rPr lang="en-US" sz="3200" u="none" strike="noStrike" cap="none"/>
                        <a:t>的。</a:t>
                      </a:r>
                      <a:endParaRPr sz="3200" u="none" strike="noStrike" cap="none"/>
                    </a:p>
                    <a:p>
                      <a:pPr marL="424815" marR="0" lvl="0" indent="-424815" algn="l" rtl="0">
                        <a:lnSpc>
                          <a:spcPct val="100000"/>
                        </a:lnSpc>
                        <a:spcBef>
                          <a:spcPts val="0"/>
                        </a:spcBef>
                        <a:spcAft>
                          <a:spcPts val="0"/>
                        </a:spcAft>
                        <a:buClr>
                          <a:schemeClr val="dk1"/>
                        </a:buClr>
                        <a:buSzPts val="2400"/>
                        <a:buFont typeface="Arial" panose="020B0604020202020204"/>
                        <a:buNone/>
                      </a:pPr>
                      <a:endParaRPr sz="3200" u="none" strike="noStrike" cap="none">
                        <a:highlight>
                          <a:srgbClr val="FFFF00"/>
                        </a:highlight>
                      </a:endParaRPr>
                    </a:p>
                  </a:txBody>
                  <a:tcPr marL="91450" marR="91450" marT="45725" marB="45725"/>
                </a:tc>
                <a:tc vMerge="1">
                  <a:tcPr/>
                </a:tc>
              </a:tr>
            </a:tbl>
          </a:graphicData>
        </a:graphic>
      </p:graphicFrame>
      <p:sp>
        <p:nvSpPr>
          <p:cNvPr id="112" name="Google Shape;112;p3"/>
          <p:cNvSpPr txBox="1"/>
          <p:nvPr/>
        </p:nvSpPr>
        <p:spPr>
          <a:xfrm>
            <a:off x="8907780" y="170180"/>
            <a:ext cx="3042285" cy="6438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0070C0"/>
                </a:solidFill>
                <a:latin typeface="Arial" panose="020B0604020202020204"/>
                <a:ea typeface="Arial" panose="020B0604020202020204"/>
                <a:cs typeface="Arial" panose="020B0604020202020204"/>
                <a:sym typeface="Arial" panose="020B0604020202020204"/>
              </a:rPr>
              <a:t>字義解説摘自：https://cmcbiblereading.com/2015/03/02/出埃及记第2章逐节注解、祷读/</a:t>
            </a: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113" name="Google Shape;113;p3"/>
          <p:cNvSpPr txBox="1"/>
          <p:nvPr/>
        </p:nvSpPr>
        <p:spPr>
          <a:xfrm>
            <a:off x="4943475" y="73025"/>
            <a:ext cx="3781425" cy="5518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00B0F0"/>
                </a:solidFill>
                <a:latin typeface="Arial" panose="020B0604020202020204"/>
                <a:ea typeface="Arial" panose="020B0604020202020204"/>
                <a:cs typeface="Arial" panose="020B0604020202020204"/>
                <a:sym typeface="Arial" panose="020B0604020202020204"/>
              </a:rPr>
              <a:t>經文選自：香港聖經公會</a:t>
            </a:r>
            <a:endParaRPr sz="1800" b="1" i="0" u="none" strike="noStrike" cap="none">
              <a:solidFill>
                <a:srgbClr val="00B0F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t>https://rcuv.hkbs.org.hk/RCUV2/EXO/2:23-25/</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rgbClr val="00B0F0"/>
              </a:solidFill>
              <a:latin typeface="Arial" panose="020B0604020202020204"/>
              <a:ea typeface="Arial" panose="020B0604020202020204"/>
              <a:cs typeface="Arial" panose="020B0604020202020204"/>
              <a:sym typeface="Arial" panose="020B0604020202020204"/>
            </a:endParaRPr>
          </a:p>
        </p:txBody>
      </p:sp>
      <p:sp>
        <p:nvSpPr>
          <p:cNvPr id="114" name="Google Shape;114;p3"/>
          <p:cNvSpPr txBox="1"/>
          <p:nvPr/>
        </p:nvSpPr>
        <p:spPr>
          <a:xfrm>
            <a:off x="521970" y="170180"/>
            <a:ext cx="4557395" cy="5784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FF"/>
              </a:buClr>
              <a:buSzPts val="2400"/>
              <a:buFont typeface="Arial" panose="020B0604020202020204"/>
              <a:buNone/>
            </a:pPr>
            <a:r>
              <a:rPr lang="en-US" sz="2400" b="1" i="0" u="none" strike="noStrike" cap="none">
                <a:solidFill>
                  <a:srgbClr val="0000FF"/>
                </a:solidFill>
                <a:latin typeface="Arial" panose="020B0604020202020204"/>
                <a:ea typeface="Arial" panose="020B0604020202020204"/>
                <a:cs typeface="Arial" panose="020B0604020202020204"/>
                <a:sym typeface="Arial" panose="020B0604020202020204"/>
              </a:rPr>
              <a:t>I-1. 讀經: 與兒女輪流讀(中或英)</a:t>
            </a:r>
            <a:endParaRPr sz="2400" b="1" i="0" u="none" strike="noStrike" cap="none">
              <a:solidFill>
                <a:srgbClr val="0000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4"/>
          <p:cNvSpPr txBox="1"/>
          <p:nvPr>
            <p:ph type="title"/>
          </p:nvPr>
        </p:nvSpPr>
        <p:spPr>
          <a:xfrm>
            <a:off x="609600" y="190500"/>
            <a:ext cx="10972800" cy="91313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solidFill>
                  <a:srgbClr val="0070C0"/>
                </a:solidFill>
              </a:rPr>
              <a:t>II. Film Watching Together– </a:t>
            </a:r>
            <a:r>
              <a:rPr lang="en-US" sz="2000" b="1">
                <a:solidFill>
                  <a:srgbClr val="0070C0"/>
                </a:solidFill>
              </a:rPr>
              <a:t>The Isralites --Slaves in Egypte</a:t>
            </a:r>
            <a:br>
              <a:rPr lang="en-US" sz="2000" b="1">
                <a:solidFill>
                  <a:srgbClr val="0070C0"/>
                </a:solidFill>
              </a:rPr>
            </a:br>
            <a:r>
              <a:rPr lang="en-US" b="1">
                <a:solidFill>
                  <a:srgbClr val="0070C0"/>
                </a:solidFill>
              </a:rPr>
              <a:t>    親子同賞影帶-- 以色列民 --在埃及為奴</a:t>
            </a:r>
            <a:endParaRPr b="1">
              <a:solidFill>
                <a:srgbClr val="0070C0"/>
              </a:solidFill>
            </a:endParaRPr>
          </a:p>
        </p:txBody>
      </p:sp>
      <p:sp>
        <p:nvSpPr>
          <p:cNvPr id="120" name="Google Shape;120;p4"/>
          <p:cNvSpPr txBox="1"/>
          <p:nvPr>
            <p:ph type="body" idx="1"/>
          </p:nvPr>
        </p:nvSpPr>
        <p:spPr>
          <a:xfrm>
            <a:off x="1086920" y="3356610"/>
            <a:ext cx="5384700" cy="3126600"/>
          </a:xfrm>
          <a:prstGeom prst="rect">
            <a:avLst/>
          </a:prstGeom>
          <a:noFill/>
          <a:ln>
            <a:noFill/>
          </a:ln>
        </p:spPr>
        <p:txBody>
          <a:bodyPr spcFirstLastPara="1" wrap="square" lIns="91425" tIns="45700" rIns="91425" bIns="45700" anchor="t" anchorCtr="0">
            <a:noAutofit/>
          </a:bodyPr>
          <a:lstStyle/>
          <a:p>
            <a:pPr marL="457200" lvl="0" indent="-342900" algn="ctr" rtl="0">
              <a:lnSpc>
                <a:spcPct val="100000"/>
              </a:lnSpc>
              <a:spcBef>
                <a:spcPts val="360"/>
              </a:spcBef>
              <a:spcAft>
                <a:spcPts val="0"/>
              </a:spcAft>
              <a:buSzPts val="1800"/>
              <a:buChar char="•"/>
            </a:pPr>
            <a:r>
              <a:rPr lang="en-US" sz="2000">
                <a:highlight>
                  <a:srgbClr val="FFFF00"/>
                </a:highlight>
              </a:rPr>
              <a:t>https://www.youtube.com/watch?v=hnkFphM_KRM</a:t>
            </a:r>
            <a:endParaRPr sz="2000">
              <a:highlight>
                <a:srgbClr val="FFFF00"/>
              </a:highlight>
            </a:endParaRPr>
          </a:p>
          <a:p>
            <a:pPr marL="457200" lvl="0" indent="-342900" algn="l" rtl="0">
              <a:lnSpc>
                <a:spcPct val="100000"/>
              </a:lnSpc>
              <a:spcBef>
                <a:spcPts val="360"/>
              </a:spcBef>
              <a:spcAft>
                <a:spcPts val="0"/>
              </a:spcAft>
              <a:buClr>
                <a:schemeClr val="dk1"/>
              </a:buClr>
              <a:buSzPts val="1800"/>
              <a:buChar char="•"/>
            </a:pPr>
            <a:r>
              <a:rPr lang="en-US" sz="2800"/>
              <a:t>Exodus 1: How the Israelites Became Slaves in Egypt - Bible Stories for Kids</a:t>
            </a:r>
            <a:r>
              <a:rPr lang="en-US"/>
              <a:t> </a:t>
            </a:r>
            <a:endParaRPr lang="en-US"/>
          </a:p>
          <a:p>
            <a:pPr marL="457200" lvl="0" indent="-342900" algn="l" rtl="0">
              <a:lnSpc>
                <a:spcPct val="100000"/>
              </a:lnSpc>
              <a:spcBef>
                <a:spcPts val="360"/>
              </a:spcBef>
              <a:spcAft>
                <a:spcPts val="0"/>
              </a:spcAft>
              <a:buClr>
                <a:schemeClr val="dk1"/>
              </a:buClr>
              <a:buSzPts val="1800"/>
              <a:buChar char="•"/>
            </a:pPr>
            <a:r>
              <a:rPr lang="en-US" sz="2000"/>
              <a:t>Sep 12, 2024 /</a:t>
            </a:r>
            <a:r>
              <a:rPr lang="en-US" sz="2000">
                <a:highlight>
                  <a:srgbClr val="FFFF00"/>
                </a:highlight>
              </a:rPr>
              <a:t> Time: 3:01</a:t>
            </a:r>
            <a:endParaRPr sz="2000" u="none" strike="noStrike" cap="none"/>
          </a:p>
          <a:p>
            <a:pPr marL="457200" lvl="0" indent="-342900" algn="l" rtl="0">
              <a:lnSpc>
                <a:spcPct val="100000"/>
              </a:lnSpc>
              <a:spcBef>
                <a:spcPts val="360"/>
              </a:spcBef>
              <a:spcAft>
                <a:spcPts val="0"/>
              </a:spcAft>
              <a:buClr>
                <a:schemeClr val="dk1"/>
              </a:buClr>
              <a:buSzPts val="1800"/>
              <a:buChar char="•"/>
            </a:pPr>
            <a:r>
              <a:rPr lang="en-US" sz="2000"/>
              <a:t>(for little ones)</a:t>
            </a:r>
            <a:endParaRPr sz="2000"/>
          </a:p>
          <a:p>
            <a:pPr marL="457200" lvl="0" indent="-342900" algn="l" rtl="0">
              <a:lnSpc>
                <a:spcPct val="100000"/>
              </a:lnSpc>
              <a:spcBef>
                <a:spcPts val="360"/>
              </a:spcBef>
              <a:spcAft>
                <a:spcPts val="0"/>
              </a:spcAft>
              <a:buClr>
                <a:schemeClr val="dk1"/>
              </a:buClr>
              <a:buSzPts val="1800"/>
              <a:buChar char="•"/>
            </a:pPr>
            <a:r>
              <a:rPr lang="en-US" sz="2000"/>
              <a:t>Faith Tales</a:t>
            </a:r>
            <a:endParaRPr sz="2000"/>
          </a:p>
          <a:p>
            <a:pPr marL="457200" lvl="0" indent="-228600" algn="l" rtl="0">
              <a:lnSpc>
                <a:spcPct val="100000"/>
              </a:lnSpc>
              <a:spcBef>
                <a:spcPts val="360"/>
              </a:spcBef>
              <a:spcAft>
                <a:spcPts val="0"/>
              </a:spcAft>
              <a:buClr>
                <a:schemeClr val="dk1"/>
              </a:buClr>
              <a:buSzPts val="1800"/>
              <a:buNone/>
            </a:pPr>
            <a:endParaRPr sz="2000"/>
          </a:p>
        </p:txBody>
      </p:sp>
      <p:sp>
        <p:nvSpPr>
          <p:cNvPr id="121" name="Google Shape;121;p4"/>
          <p:cNvSpPr txBox="1"/>
          <p:nvPr>
            <p:ph type="body" idx="2"/>
          </p:nvPr>
        </p:nvSpPr>
        <p:spPr>
          <a:xfrm>
            <a:off x="6959425" y="2622675"/>
            <a:ext cx="4938600" cy="3860400"/>
          </a:xfrm>
          <a:prstGeom prst="rect">
            <a:avLst/>
          </a:prstGeom>
          <a:noFill/>
          <a:ln>
            <a:noFill/>
          </a:ln>
        </p:spPr>
        <p:txBody>
          <a:bodyPr spcFirstLastPara="1" wrap="square" lIns="91425" tIns="45700" rIns="91425" bIns="45700" anchor="t" anchorCtr="0">
            <a:noAutofit/>
          </a:bodyPr>
          <a:lstStyle/>
          <a:p>
            <a:pPr marL="457200" lvl="0" indent="-342900" algn="ctr" rtl="0">
              <a:lnSpc>
                <a:spcPct val="100000"/>
              </a:lnSpc>
              <a:spcBef>
                <a:spcPts val="360"/>
              </a:spcBef>
              <a:spcAft>
                <a:spcPts val="0"/>
              </a:spcAft>
              <a:buSzPts val="1800"/>
              <a:buChar char="•"/>
            </a:pPr>
            <a:r>
              <a:rPr lang="en-US" sz="2400">
                <a:highlight>
                  <a:srgbClr val="FFFF00"/>
                </a:highlight>
              </a:rPr>
              <a:t>https://www.youtube.com/watch?v=SziZkY48s1</a:t>
            </a:r>
            <a:endParaRPr sz="2400">
              <a:highlight>
                <a:srgbClr val="FFFF00"/>
              </a:highlight>
            </a:endParaRPr>
          </a:p>
          <a:p>
            <a:pPr marL="457200" lvl="0" indent="-342900" algn="l" rtl="0">
              <a:lnSpc>
                <a:spcPct val="100000"/>
              </a:lnSpc>
              <a:spcBef>
                <a:spcPts val="360"/>
              </a:spcBef>
              <a:spcAft>
                <a:spcPts val="0"/>
              </a:spcAft>
              <a:buClr>
                <a:schemeClr val="dk1"/>
              </a:buClr>
              <a:buSzPts val="1800"/>
              <a:buChar char="•"/>
            </a:pPr>
            <a:r>
              <a:rPr lang="en-US"/>
              <a:t>IAncient </a:t>
            </a:r>
            <a:r>
              <a:rPr lang="en-US" sz="2800"/>
              <a:t>Oppression: The Israelites Under Egyptian Rule </a:t>
            </a:r>
            <a:endParaRPr lang="en-US" sz="2800"/>
          </a:p>
          <a:p>
            <a:pPr marL="457200" lvl="0" indent="-342900" algn="l" rtl="0">
              <a:lnSpc>
                <a:spcPct val="100000"/>
              </a:lnSpc>
              <a:spcBef>
                <a:spcPts val="360"/>
              </a:spcBef>
              <a:spcAft>
                <a:spcPts val="0"/>
              </a:spcAft>
              <a:buClr>
                <a:schemeClr val="dk1"/>
              </a:buClr>
              <a:buSzPts val="1800"/>
              <a:buChar char="•"/>
            </a:pPr>
            <a:r>
              <a:rPr lang="en-US" sz="2000"/>
              <a:t>Jul 31, 2025  </a:t>
            </a:r>
            <a:r>
              <a:rPr lang="en-US" sz="2000">
                <a:highlight>
                  <a:srgbClr val="FFFF00"/>
                </a:highlight>
              </a:rPr>
              <a:t>Time:13:44</a:t>
            </a:r>
            <a:endParaRPr sz="2000">
              <a:highlight>
                <a:srgbClr val="FFFF00"/>
              </a:highlight>
            </a:endParaRPr>
          </a:p>
          <a:p>
            <a:pPr marL="457200" lvl="0" indent="-342900" algn="l" rtl="0">
              <a:lnSpc>
                <a:spcPct val="100000"/>
              </a:lnSpc>
              <a:spcBef>
                <a:spcPts val="360"/>
              </a:spcBef>
              <a:spcAft>
                <a:spcPts val="0"/>
              </a:spcAft>
              <a:buClr>
                <a:schemeClr val="dk1"/>
              </a:buClr>
              <a:buSzPts val="1800"/>
              <a:buChar char="•"/>
            </a:pPr>
            <a:r>
              <a:rPr lang="en-US" sz="2000"/>
              <a:t>Movie Resaps (for older kids)</a:t>
            </a:r>
            <a:endParaRPr sz="2000"/>
          </a:p>
          <a:p>
            <a:pPr marL="457200" lvl="0" indent="-342900" algn="l" rtl="0">
              <a:lnSpc>
                <a:spcPct val="100000"/>
              </a:lnSpc>
              <a:spcBef>
                <a:spcPts val="360"/>
              </a:spcBef>
              <a:spcAft>
                <a:spcPts val="0"/>
              </a:spcAft>
              <a:buClr>
                <a:schemeClr val="dk1"/>
              </a:buClr>
              <a:buSzPts val="1800"/>
              <a:buChar char="•"/>
            </a:pPr>
            <a:r>
              <a:rPr lang="en-US" sz="2000"/>
              <a:t>Ancient Oppression: The Israelites Under Egyptian Rule</a:t>
            </a:r>
            <a:endParaRPr sz="2000"/>
          </a:p>
          <a:p>
            <a:pPr marL="457200" lvl="0" indent="-355600" algn="l" rtl="0">
              <a:lnSpc>
                <a:spcPct val="100000"/>
              </a:lnSpc>
              <a:spcBef>
                <a:spcPts val="360"/>
              </a:spcBef>
              <a:spcAft>
                <a:spcPts val="0"/>
              </a:spcAft>
              <a:buSzPts val="2000"/>
              <a:buChar char="•"/>
            </a:pPr>
            <a:r>
              <a:rPr lang="en-US" sz="2000"/>
              <a:t>（不知何故，這影帶突然收不到了！)</a:t>
            </a:r>
            <a:endParaRPr sz="2000"/>
          </a:p>
          <a:p>
            <a:pPr marL="457200" lvl="0" indent="-228600" algn="l" rtl="0">
              <a:lnSpc>
                <a:spcPct val="100000"/>
              </a:lnSpc>
              <a:spcBef>
                <a:spcPts val="360"/>
              </a:spcBef>
              <a:spcAft>
                <a:spcPts val="0"/>
              </a:spcAft>
              <a:buClr>
                <a:schemeClr val="dk1"/>
              </a:buClr>
              <a:buSzPts val="1800"/>
              <a:buNone/>
            </a:pPr>
          </a:p>
          <a:p>
            <a:pPr marL="457200" lvl="0" indent="-228600" algn="l" rtl="0">
              <a:lnSpc>
                <a:spcPct val="100000"/>
              </a:lnSpc>
              <a:spcBef>
                <a:spcPts val="360"/>
              </a:spcBef>
              <a:spcAft>
                <a:spcPts val="0"/>
              </a:spcAft>
              <a:buClr>
                <a:schemeClr val="dk1"/>
              </a:buClr>
              <a:buSzPts val="1800"/>
              <a:buNone/>
            </a:pPr>
          </a:p>
        </p:txBody>
      </p:sp>
      <p:pic>
        <p:nvPicPr>
          <p:cNvPr id="122" name="Google Shape;122;p4" descr="Discover the powerful story of the Israelites in Egypt in Episode 1 of our 18-part series through the Book of Exodus! Explore how Joseph’s family ended up in Egypt, the rise of Pharaoh, and the dramatic events that followed. Perfect for kids and families, this Bible story teaches important lessons about faith and trust in God. Don’t forget to share and subscribe for more amazing Bible stories every week!&#10;&#10;#BibleStoriesForKids #Exodus1 #FaithTales #KidsBibleStories #BibleLessons #PharaohAndTheIsraelites #BibleAdventure #ChristianKids #BibleTeaching" title="Exodus 1: How the Israelites Became Slaves in Egypt - Bible Stories for Kids">
            <a:hlinkClick r:id="rId1"/>
          </p:cNvPr>
          <p:cNvPicPr preferRelativeResize="0"/>
          <p:nvPr/>
        </p:nvPicPr>
        <p:blipFill>
          <a:blip r:embed="rId2"/>
          <a:stretch>
            <a:fillRect/>
          </a:stretch>
        </p:blipFill>
        <p:spPr>
          <a:xfrm>
            <a:off x="1313300" y="1525975"/>
            <a:ext cx="4453925" cy="17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055370" y="116840"/>
            <a:ext cx="1972310" cy="124333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B0F0"/>
              </a:buClr>
              <a:buSzPts val="2400"/>
              <a:buFont typeface="Arial" panose="020B0604020202020204"/>
              <a:buNone/>
            </a:pPr>
            <a:r>
              <a:rPr lang="en-US" sz="1800" b="1">
                <a:solidFill>
                  <a:srgbClr val="00B0F0"/>
                </a:solidFill>
              </a:rPr>
              <a:t>I-2.  Guidelines For Brief Interaction</a:t>
            </a:r>
            <a:br>
              <a:rPr lang="en-US" sz="1800" b="1">
                <a:solidFill>
                  <a:srgbClr val="00B0F0"/>
                </a:solidFill>
              </a:rPr>
            </a:br>
            <a:r>
              <a:rPr lang="en-US" sz="1800" b="1">
                <a:solidFill>
                  <a:srgbClr val="00B0F0"/>
                </a:solidFill>
              </a:rPr>
              <a:t>    (簡易互動原則）</a:t>
            </a:r>
            <a:endParaRPr sz="1800" b="1">
              <a:solidFill>
                <a:srgbClr val="00B0F0"/>
              </a:solidFill>
            </a:endParaRPr>
          </a:p>
        </p:txBody>
      </p:sp>
      <p:sp>
        <p:nvSpPr>
          <p:cNvPr id="129" name="Google Shape;129;p5"/>
          <p:cNvSpPr txBox="1"/>
          <p:nvPr>
            <p:ph type="body" idx="1"/>
          </p:nvPr>
        </p:nvSpPr>
        <p:spPr>
          <a:xfrm>
            <a:off x="1055370" y="1484630"/>
            <a:ext cx="1953895" cy="4568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200"/>
              <a:buFont typeface="Arial" panose="020B0604020202020204"/>
              <a:buNone/>
            </a:pPr>
            <a:r>
              <a:rPr lang="en-US" sz="1200"/>
              <a:t>Please do the following after read through the passage </a:t>
            </a:r>
            <a:endParaRPr sz="1200"/>
          </a:p>
          <a:p>
            <a:pPr marL="0" lvl="0" indent="0" algn="l" rtl="0">
              <a:lnSpc>
                <a:spcPct val="100000"/>
              </a:lnSpc>
              <a:spcBef>
                <a:spcPts val="360"/>
              </a:spcBef>
              <a:spcAft>
                <a:spcPts val="0"/>
              </a:spcAft>
              <a:buClr>
                <a:schemeClr val="dk1"/>
              </a:buClr>
              <a:buSzPts val="2200"/>
              <a:buFont typeface="Arial" panose="020B0604020202020204"/>
              <a:buNone/>
            </a:pPr>
            <a:r>
              <a:rPr lang="en-US" sz="1200"/>
              <a:t>(閲讀完經文后，請如此行)：</a:t>
            </a:r>
            <a:endParaRPr sz="1200"/>
          </a:p>
          <a:p>
            <a:pPr marL="308610" lvl="0" indent="-308610" algn="l" rtl="0">
              <a:lnSpc>
                <a:spcPct val="100000"/>
              </a:lnSpc>
              <a:spcBef>
                <a:spcPts val="360"/>
              </a:spcBef>
              <a:spcAft>
                <a:spcPts val="0"/>
              </a:spcAft>
              <a:buClr>
                <a:schemeClr val="dk1"/>
              </a:buClr>
              <a:buSzPts val="2200"/>
              <a:buFont typeface="Arial" panose="020B0604020202020204"/>
              <a:buNone/>
            </a:pPr>
            <a:r>
              <a:rPr lang="en-US" sz="1200"/>
              <a:t>1. Briefly Clarify Unclear Points </a:t>
            </a:r>
            <a:endParaRPr sz="1200"/>
          </a:p>
          <a:p>
            <a:pPr marL="308610" lvl="0" indent="-308610" algn="l" rtl="0">
              <a:lnSpc>
                <a:spcPct val="100000"/>
              </a:lnSpc>
              <a:spcBef>
                <a:spcPts val="360"/>
              </a:spcBef>
              <a:spcAft>
                <a:spcPts val="0"/>
              </a:spcAft>
              <a:buClr>
                <a:schemeClr val="dk1"/>
              </a:buClr>
              <a:buSzPts val="2200"/>
              <a:buFont typeface="Arial" panose="020B0604020202020204"/>
              <a:buNone/>
            </a:pPr>
            <a:r>
              <a:rPr lang="en-US" sz="1200"/>
              <a:t>   簡單解釋不明字詞</a:t>
            </a:r>
            <a:endParaRPr sz="1200"/>
          </a:p>
          <a:p>
            <a:pPr marL="308610" lvl="0" indent="-308610" algn="l" rtl="0">
              <a:lnSpc>
                <a:spcPct val="100000"/>
              </a:lnSpc>
              <a:spcBef>
                <a:spcPts val="360"/>
              </a:spcBef>
              <a:spcAft>
                <a:spcPts val="0"/>
              </a:spcAft>
              <a:buClr>
                <a:schemeClr val="dk1"/>
              </a:buClr>
              <a:buSzPts val="2200"/>
              <a:buFont typeface="Arial" panose="020B0604020202020204"/>
              <a:buNone/>
            </a:pPr>
            <a:r>
              <a:rPr lang="en-US" sz="1200"/>
              <a:t>2.Encourage Children Use Their Own Words To Tell The Story, the Scenario.</a:t>
            </a:r>
            <a:endParaRPr sz="1200"/>
          </a:p>
          <a:p>
            <a:pPr marL="308610" lvl="0" indent="-308610" algn="l" rtl="0">
              <a:lnSpc>
                <a:spcPct val="100000"/>
              </a:lnSpc>
              <a:spcBef>
                <a:spcPts val="360"/>
              </a:spcBef>
              <a:spcAft>
                <a:spcPts val="0"/>
              </a:spcAft>
              <a:buClr>
                <a:schemeClr val="dk1"/>
              </a:buClr>
              <a:buSzPts val="2200"/>
              <a:buFont typeface="Arial" panose="020B0604020202020204"/>
              <a:buNone/>
            </a:pPr>
            <a:r>
              <a:rPr lang="en-US" sz="1200"/>
              <a:t>    鼓勵兒女用自己的語言描述故事情境。</a:t>
            </a:r>
            <a:endParaRPr sz="1200"/>
          </a:p>
          <a:p>
            <a:pPr marL="308610" lvl="0" indent="-308610" algn="l" rtl="0">
              <a:lnSpc>
                <a:spcPct val="100000"/>
              </a:lnSpc>
              <a:spcBef>
                <a:spcPts val="360"/>
              </a:spcBef>
              <a:spcAft>
                <a:spcPts val="0"/>
              </a:spcAft>
              <a:buClr>
                <a:schemeClr val="dk1"/>
              </a:buClr>
              <a:buSzPts val="2200"/>
              <a:buFont typeface="Arial" panose="020B0604020202020204"/>
              <a:buNone/>
            </a:pPr>
            <a:r>
              <a:rPr lang="en-US" sz="1200"/>
              <a:t>3. Or To Ask Whatever Questions Come To Their Mind.     </a:t>
            </a:r>
            <a:endParaRPr sz="1200"/>
          </a:p>
          <a:p>
            <a:pPr marL="308610" lvl="0" indent="-308610" algn="l" rtl="0">
              <a:lnSpc>
                <a:spcPct val="100000"/>
              </a:lnSpc>
              <a:spcBef>
                <a:spcPts val="360"/>
              </a:spcBef>
              <a:spcAft>
                <a:spcPts val="0"/>
              </a:spcAft>
              <a:buClr>
                <a:schemeClr val="dk1"/>
              </a:buClr>
              <a:buSzPts val="2200"/>
              <a:buFont typeface="Arial" panose="020B0604020202020204"/>
              <a:buNone/>
            </a:pPr>
            <a:r>
              <a:rPr lang="en-US" sz="1200"/>
              <a:t>    或請兒女提出心中的疑問困擾; </a:t>
            </a:r>
            <a:endParaRPr sz="1200"/>
          </a:p>
          <a:p>
            <a:pPr marL="308610" lvl="0" indent="-308610" algn="l" rtl="0">
              <a:lnSpc>
                <a:spcPct val="100000"/>
              </a:lnSpc>
              <a:spcBef>
                <a:spcPts val="360"/>
              </a:spcBef>
              <a:spcAft>
                <a:spcPts val="0"/>
              </a:spcAft>
              <a:buClr>
                <a:schemeClr val="dk1"/>
              </a:buClr>
              <a:buSzPts val="2200"/>
              <a:buFont typeface="Arial" panose="020B0604020202020204"/>
              <a:buNone/>
            </a:pPr>
            <a:r>
              <a:rPr lang="en-US" sz="1200"/>
              <a:t>4. Give a brief answer &amp; follow up later.   </a:t>
            </a:r>
            <a:endParaRPr sz="1200"/>
          </a:p>
          <a:p>
            <a:pPr marL="308610" lvl="0" indent="-308610" algn="l" rtl="0">
              <a:lnSpc>
                <a:spcPct val="100000"/>
              </a:lnSpc>
              <a:spcBef>
                <a:spcPts val="360"/>
              </a:spcBef>
              <a:spcAft>
                <a:spcPts val="0"/>
              </a:spcAft>
              <a:buClr>
                <a:schemeClr val="dk1"/>
              </a:buClr>
              <a:buSzPts val="2200"/>
              <a:buFont typeface="Arial" panose="020B0604020202020204"/>
              <a:buNone/>
            </a:pPr>
            <a:r>
              <a:rPr lang="en-US" sz="1200"/>
              <a:t>    簡要回答，隨後再跟進。</a:t>
            </a:r>
            <a:endParaRPr sz="1200"/>
          </a:p>
        </p:txBody>
      </p:sp>
      <p:sp>
        <p:nvSpPr>
          <p:cNvPr id="130" name="Google Shape;130;p5"/>
          <p:cNvSpPr/>
          <p:nvPr/>
        </p:nvSpPr>
        <p:spPr>
          <a:xfrm>
            <a:off x="3503930" y="311785"/>
            <a:ext cx="7520940" cy="5988685"/>
          </a:xfrm>
          <a:prstGeom prst="rect">
            <a:avLst/>
          </a:prstGeom>
          <a:noFill/>
          <a:ln>
            <a:noFill/>
          </a:ln>
        </p:spPr>
        <p:txBody>
          <a:bodyPr spcFirstLastPara="1" wrap="square" lIns="91425" tIns="45700" rIns="91425" bIns="45700" anchor="t" anchorCtr="0">
            <a:noAutofit/>
          </a:bodyPr>
          <a:lstStyle/>
          <a:p>
            <a:pPr marL="114300" marR="0" lvl="0" indent="0" algn="ctr" rtl="0">
              <a:lnSpc>
                <a:spcPct val="100000"/>
              </a:lnSpc>
              <a:spcBef>
                <a:spcPts val="0"/>
              </a:spcBef>
              <a:spcAft>
                <a:spcPts val="0"/>
              </a:spcAft>
              <a:buClr>
                <a:schemeClr val="dk1"/>
              </a:buClr>
              <a:buSzPts val="1800"/>
              <a:buFont typeface="Arial" panose="020B0604020202020204"/>
              <a:buNone/>
            </a:pPr>
            <a:r>
              <a:rPr lang="en-US" sz="2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Verses 24 - 25 describe God's response to the cries of His people.</a:t>
            </a:r>
            <a:endParaRPr sz="2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114300" marR="0" lvl="0" indent="0" algn="l" rtl="0">
              <a:lnSpc>
                <a:spcPct val="100000"/>
              </a:lnSpc>
              <a:spcBef>
                <a:spcPts val="360"/>
              </a:spcBef>
              <a:spcAft>
                <a:spcPts val="0"/>
              </a:spcAft>
              <a:buClr>
                <a:schemeClr val="dk1"/>
              </a:buClr>
              <a:buSzPts val="1800"/>
              <a:buFont typeface="Arial" panose="020B0604020202020204"/>
              <a:buNone/>
            </a:pPr>
            <a:endParaRPr sz="24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114300" marR="0" lvl="0" indent="0" algn="l" rtl="0">
              <a:lnSpc>
                <a:spcPct val="100000"/>
              </a:lnSpc>
              <a:spcBef>
                <a:spcPts val="360"/>
              </a:spcBef>
              <a:spcAft>
                <a:spcPts val="0"/>
              </a:spcAft>
              <a:buClr>
                <a:schemeClr val="dk1"/>
              </a:buClr>
              <a:buSzPts val="1800"/>
              <a:buFont typeface="Arial" panose="020B0604020202020204"/>
              <a:buNone/>
            </a:pPr>
            <a:r>
              <a:rPr lang="en-US" sz="24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         I</a:t>
            </a: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n these two verses, </a:t>
            </a:r>
            <a:r>
              <a:rPr lang="en-US" sz="2400" b="0" i="0" u="none" strike="noStrike" cap="none">
                <a:solidFill>
                  <a:srgbClr val="FF0000"/>
                </a:solidFill>
                <a:latin typeface="Arial" panose="020B0604020202020204"/>
                <a:ea typeface="Arial" panose="020B0604020202020204"/>
                <a:cs typeface="Arial" panose="020B0604020202020204"/>
                <a:sym typeface="Arial" panose="020B0604020202020204"/>
              </a:rPr>
              <a:t>the word God (Elohim) </a:t>
            </a: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is used four times in describing His response. </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00000"/>
              </a:lnSpc>
              <a:spcBef>
                <a:spcPts val="360"/>
              </a:spcBef>
              <a:spcAft>
                <a:spcPts val="0"/>
              </a:spcAft>
              <a:buClr>
                <a:schemeClr val="dk1"/>
              </a:buClr>
              <a:buSzPts val="18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(1)  </a:t>
            </a:r>
            <a:r>
              <a:rPr lang="en-US" sz="2400" b="0" i="0" u="none" strike="noStrike" cap="none">
                <a:solidFill>
                  <a:srgbClr val="FF0000"/>
                </a:solidFill>
                <a:latin typeface="Arial" panose="020B0604020202020204"/>
                <a:ea typeface="Arial" panose="020B0604020202020204"/>
                <a:cs typeface="Arial" panose="020B0604020202020204"/>
                <a:sym typeface="Arial" panose="020B0604020202020204"/>
              </a:rPr>
              <a:t>God heard their groaning.</a:t>
            </a:r>
            <a:endParaRPr sz="24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114300" marR="0" lvl="0" indent="0" algn="l" rtl="0">
              <a:lnSpc>
                <a:spcPct val="100000"/>
              </a:lnSpc>
              <a:spcBef>
                <a:spcPts val="360"/>
              </a:spcBef>
              <a:spcAft>
                <a:spcPts val="0"/>
              </a:spcAft>
              <a:buClr>
                <a:schemeClr val="dk1"/>
              </a:buClr>
              <a:buSzPts val="1800"/>
              <a:buFont typeface="Arial" panose="020B0604020202020204"/>
              <a:buNone/>
            </a:pPr>
            <a:r>
              <a:rPr lang="en-US" sz="2400" b="0" i="0" u="none" strike="noStrike" cap="none">
                <a:solidFill>
                  <a:srgbClr val="FF0000"/>
                </a:solidFill>
                <a:latin typeface="Arial" panose="020B0604020202020204"/>
                <a:ea typeface="Arial" panose="020B0604020202020204"/>
                <a:cs typeface="Arial" panose="020B0604020202020204"/>
                <a:sym typeface="Arial" panose="020B0604020202020204"/>
              </a:rPr>
              <a:t>(2) God remembered His covenant with Abraham, Isaac, and Jacob.</a:t>
            </a:r>
            <a:endParaRPr sz="24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114300" marR="0" lvl="0" indent="0" algn="l" rtl="0">
              <a:lnSpc>
                <a:spcPct val="100000"/>
              </a:lnSpc>
              <a:spcBef>
                <a:spcPts val="360"/>
              </a:spcBef>
              <a:spcAft>
                <a:spcPts val="0"/>
              </a:spcAft>
              <a:buClr>
                <a:schemeClr val="dk1"/>
              </a:buClr>
              <a:buSzPts val="1800"/>
              <a:buFont typeface="Arial" panose="020B0604020202020204"/>
              <a:buNone/>
            </a:pPr>
            <a:r>
              <a:rPr lang="en-US" sz="2400" b="0" i="0" u="none" strike="noStrike" cap="none">
                <a:solidFill>
                  <a:srgbClr val="FF0000"/>
                </a:solidFill>
                <a:latin typeface="Arial" panose="020B0604020202020204"/>
                <a:ea typeface="Arial" panose="020B0604020202020204"/>
                <a:cs typeface="Arial" panose="020B0604020202020204"/>
                <a:sym typeface="Arial" panose="020B0604020202020204"/>
              </a:rPr>
              <a:t>(3) God saw the sons of Israel. &amp; (4)"God knew."</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00000"/>
              </a:lnSpc>
              <a:spcBef>
                <a:spcPts val="360"/>
              </a:spcBef>
              <a:spcAft>
                <a:spcPts val="0"/>
              </a:spcAft>
              <a:buClr>
                <a:schemeClr val="dk1"/>
              </a:buClr>
              <a:buSzPts val="18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          These actions of </a:t>
            </a:r>
            <a:r>
              <a:rPr lang="en-US" sz="24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God ("hear", "remember", "see", "know") ar</a:t>
            </a: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e indications of His faithfulness to His covenant people. </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 marR="0" lvl="0" indent="0" algn="l" rtl="0">
              <a:lnSpc>
                <a:spcPct val="100000"/>
              </a:lnSpc>
              <a:spcBef>
                <a:spcPts val="360"/>
              </a:spcBef>
              <a:spcAft>
                <a:spcPts val="0"/>
              </a:spcAft>
              <a:buClr>
                <a:schemeClr val="dk1"/>
              </a:buClr>
              <a:buSzPts val="1800"/>
              <a:buFont typeface="Arial" panose="020B0604020202020204"/>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24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The rest of the book of Exodus is a record of His faithful action on behalf of His people.</a:t>
            </a:r>
            <a:endParaRPr sz="24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endParaRPr>
          </a:p>
          <a:p>
            <a:pPr marL="457200" marR="0" lvl="0" indent="-342900" algn="l" rtl="0">
              <a:lnSpc>
                <a:spcPct val="100000"/>
              </a:lnSpc>
              <a:spcBef>
                <a:spcPts val="360"/>
              </a:spcBef>
              <a:spcAft>
                <a:spcPts val="0"/>
              </a:spcAft>
              <a:buClr>
                <a:schemeClr val="dk1"/>
              </a:buClr>
              <a:buSzPts val="1800"/>
              <a:buFont typeface="Arial" panose="020B0604020202020204"/>
              <a:buChar char="•"/>
            </a:pPr>
            <a:r>
              <a:rPr lang="en-US" sz="2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(h</a:t>
            </a:r>
            <a:r>
              <a:rPr lang="en-US" sz="20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ttps://thebiblesays.com/en/commentary/exo+2:24-25)</a:t>
            </a:r>
            <a:endParaRPr sz="20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457200" marR="0" lvl="0" indent="-228600" algn="l" rtl="0">
              <a:lnSpc>
                <a:spcPct val="100000"/>
              </a:lnSpc>
              <a:spcBef>
                <a:spcPts val="360"/>
              </a:spcBef>
              <a:spcAft>
                <a:spcPts val="0"/>
              </a:spcAft>
              <a:buClr>
                <a:schemeClr val="dk1"/>
              </a:buClr>
              <a:buSzPts val="1800"/>
              <a:buFont typeface="Arial" panose="020B0604020202020204"/>
              <a:buNone/>
            </a:pPr>
            <a:endParaRPr sz="28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endParaRPr>
          </a:p>
          <a:p>
            <a:pPr marL="457200" marR="0" lvl="0" indent="-228600" algn="l" rtl="0">
              <a:lnSpc>
                <a:spcPct val="100000"/>
              </a:lnSpc>
              <a:spcBef>
                <a:spcPts val="360"/>
              </a:spcBef>
              <a:spcAft>
                <a:spcPts val="0"/>
              </a:spcAft>
              <a:buClr>
                <a:schemeClr val="dk1"/>
              </a:buClr>
              <a:buSzPts val="1800"/>
              <a:buFont typeface="Arial" panose="020B0604020202020204"/>
              <a:buNone/>
            </a:pPr>
            <a:endParaRPr sz="28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6"/>
          <p:cNvSpPr/>
          <p:nvPr/>
        </p:nvSpPr>
        <p:spPr>
          <a:xfrm>
            <a:off x="1350010" y="1268730"/>
            <a:ext cx="8940165" cy="5666740"/>
          </a:xfrm>
          <a:prstGeom prst="cloudCallout">
            <a:avLst>
              <a:gd name="adj1" fmla="val -48562"/>
              <a:gd name="adj2" fmla="val -60871"/>
            </a:avLst>
          </a:prstGeom>
          <a:solidFill>
            <a:srgbClr val="F2F2F2"/>
          </a:solidFill>
          <a:ln w="5715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神始终掌管环境，祂</a:t>
            </a:r>
            <a:r>
              <a:rPr lang="en-US" sz="18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「听见」</a:t>
            </a: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「记念」</a:t>
            </a: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「看顾」</a:t>
            </a: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a:t>
            </a:r>
            <a:r>
              <a:rPr lang="en-US" sz="18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「知道」</a:t>
            </a: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一切（24-25节）; 祂一面在旷野预备执行救赎计划的器皿，一面在埃及预备环境，要把祂的百姓带到「叹息哀求」的地步，在心思上愿意离开埃及。</a:t>
            </a:r>
            <a:endParaRPr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神的工作并不是因以色列人的「叹息哀求」（23节）！神所要做的完全是根据祂的恩典、根据祂自己的救赎计划。就连「记念祂与亚伯拉罕、以撒、雅各所立的约」（24节），表面上是因着神的信实，实际上这约本身就是因着神的恩典。</a:t>
            </a:r>
            <a:endParaRPr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神一直在等着听「他们的哀声」（24节）：「耶和华必然等候，要施恩给你们」（赛三十18），所以「他们尚未求告，我就应允；正说话的时候，我就垂听」（赛六十五24）。但人不但信心是残缺的，連「叹息哀求」（23节）也常不诚心，一旦环境变化，他们又会改变主意。</a:t>
            </a:r>
            <a:endParaRPr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因此，人在救赎的过程中一点地位都没有，完全是神的恩典在那里做工。</a:t>
            </a:r>
            <a:r>
              <a:rPr lang="en-US" sz="18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人唯一能做、當作的，就是用信心来配合神的工作。 </a:t>
            </a:r>
            <a:r>
              <a:rPr lang="en-US"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rPr>
              <a:t>（摘自：</a:t>
            </a:r>
            <a:r>
              <a:rPr lang="en-US" sz="1800" b="1" i="0" u="none" strike="noStrike" cap="none">
                <a:solidFill>
                  <a:srgbClr val="0070C0"/>
                </a:solidFill>
                <a:highlight>
                  <a:srgbClr val="FFFF00"/>
                </a:highlight>
                <a:latin typeface="Arial" panose="020B0604020202020204"/>
                <a:ea typeface="Arial" panose="020B0604020202020204"/>
                <a:cs typeface="Arial" panose="020B0604020202020204"/>
                <a:sym typeface="Arial" panose="020B0604020202020204"/>
              </a:rPr>
              <a:t>https://cmcbiblereading.com/2015/03/02/出埃及记第2章逐节注解、祷读/)</a:t>
            </a:r>
            <a:endParaRPr sz="1800" b="1" i="0" u="none" strike="noStrike" cap="none">
              <a:solidFill>
                <a:srgbClr val="0070C0"/>
              </a:solidFill>
              <a:highlight>
                <a:srgbClr val="FFFF00"/>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p:txBody>
      </p:sp>
      <p:sp>
        <p:nvSpPr>
          <p:cNvPr id="136" name="Google Shape;136;p6"/>
          <p:cNvSpPr txBox="1"/>
          <p:nvPr/>
        </p:nvSpPr>
        <p:spPr>
          <a:xfrm>
            <a:off x="1199515" y="260350"/>
            <a:ext cx="10148570" cy="5835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000000"/>
                </a:solidFill>
                <a:latin typeface="Arial" panose="020B0604020202020204"/>
                <a:ea typeface="Arial" panose="020B0604020202020204"/>
                <a:cs typeface="Arial" panose="020B0604020202020204"/>
                <a:sym typeface="Arial" panose="020B0604020202020204"/>
              </a:rPr>
              <a:t>【出二25】「神</a:t>
            </a:r>
            <a:r>
              <a:rPr lang="en-US" sz="3200" b="0" i="0" u="none" strike="noStrike" cap="none">
                <a:solidFill>
                  <a:srgbClr val="FF0000"/>
                </a:solidFill>
                <a:latin typeface="Arial" panose="020B0604020202020204"/>
                <a:ea typeface="Arial" panose="020B0604020202020204"/>
                <a:cs typeface="Arial" panose="020B0604020202020204"/>
                <a:sym typeface="Arial" panose="020B0604020202020204"/>
              </a:rPr>
              <a:t>看顾</a:t>
            </a:r>
            <a:r>
              <a:rPr lang="en-US" sz="3200" b="0" i="0" u="none" strike="noStrike" cap="none">
                <a:solidFill>
                  <a:srgbClr val="000000"/>
                </a:solidFill>
                <a:latin typeface="Arial" panose="020B0604020202020204"/>
                <a:ea typeface="Arial" panose="020B0604020202020204"/>
                <a:cs typeface="Arial" panose="020B0604020202020204"/>
                <a:sym typeface="Arial" panose="020B0604020202020204"/>
              </a:rPr>
              <a:t>以色列人，也</a:t>
            </a:r>
            <a:r>
              <a:rPr lang="en-US" sz="3200" b="0" i="0" u="none" strike="noStrike" cap="none">
                <a:solidFill>
                  <a:srgbClr val="FF0000"/>
                </a:solidFill>
                <a:latin typeface="Arial" panose="020B0604020202020204"/>
                <a:ea typeface="Arial" panose="020B0604020202020204"/>
                <a:cs typeface="Arial" panose="020B0604020202020204"/>
                <a:sym typeface="Arial" panose="020B0604020202020204"/>
              </a:rPr>
              <a:t>知道</a:t>
            </a:r>
            <a:r>
              <a:rPr lang="en-US" sz="3200" b="0" i="0" u="none" strike="noStrike" cap="none">
                <a:solidFill>
                  <a:srgbClr val="000000"/>
                </a:solidFill>
                <a:latin typeface="Arial" panose="020B0604020202020204"/>
                <a:ea typeface="Arial" panose="020B0604020202020204"/>
                <a:cs typeface="Arial" panose="020B0604020202020204"/>
                <a:sym typeface="Arial" panose="020B0604020202020204"/>
              </a:rPr>
              <a:t>他们的苦情。」</a:t>
            </a:r>
            <a:endParaRPr sz="3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7"/>
          <p:cNvSpPr/>
          <p:nvPr/>
        </p:nvSpPr>
        <p:spPr>
          <a:xfrm>
            <a:off x="389255" y="1256665"/>
            <a:ext cx="8538845" cy="5223510"/>
          </a:xfrm>
          <a:prstGeom prst="heart">
            <a:avLst/>
          </a:prstGeom>
          <a:solidFill>
            <a:schemeClr val="accent1">
              <a:alpha val="25490"/>
            </a:schemeClr>
          </a:solidFill>
          <a:ln w="762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Arial" panose="020B0604020202020204"/>
              <a:buNone/>
            </a:pPr>
            <a:r>
              <a:rPr lang="en-US" sz="2400" b="1" i="0" u="none" strike="noStrike" cap="none">
                <a:solidFill>
                  <a:srgbClr val="00B050"/>
                </a:solidFill>
                <a:latin typeface="Arial" panose="020B0604020202020204"/>
                <a:ea typeface="Arial" panose="020B0604020202020204"/>
                <a:cs typeface="Arial" panose="020B0604020202020204"/>
                <a:sym typeface="Arial" panose="020B0604020202020204"/>
              </a:rPr>
              <a:t>問小可愛：如果他/她在家中與家人或在外與鄰居朋友之間，有些快樂或不快樂的事發生了，您認爲：爸媽會不會</a:t>
            </a:r>
            <a:r>
              <a:rPr lang="en-US" sz="2400" b="1" i="0" u="none" strike="noStrike" cap="none">
                <a:solidFill>
                  <a:schemeClr val="accent2"/>
                </a:solidFill>
                <a:latin typeface="Arial" panose="020B0604020202020204"/>
                <a:ea typeface="Arial" panose="020B0604020202020204"/>
                <a:cs typeface="Arial" panose="020B0604020202020204"/>
                <a:sym typeface="Arial" panose="020B0604020202020204"/>
              </a:rPr>
              <a:t>「听見」、「记念」、「看顾」、和「知道</a:t>
            </a:r>
            <a:r>
              <a:rPr lang="en-US" sz="2400" b="1" i="0" u="none" strike="noStrike" cap="none">
                <a:solidFill>
                  <a:srgbClr val="00B050"/>
                </a:solidFill>
                <a:latin typeface="Arial" panose="020B0604020202020204"/>
                <a:ea typeface="Arial" panose="020B0604020202020204"/>
                <a:cs typeface="Arial" panose="020B0604020202020204"/>
                <a:sym typeface="Arial" panose="020B0604020202020204"/>
              </a:rPr>
              <a:t>」呢？</a:t>
            </a:r>
            <a:endParaRPr sz="2400" b="1" i="0" u="none" strike="noStrike" cap="none">
              <a:solidFill>
                <a:srgbClr val="00B05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1800"/>
              <a:buFont typeface="Arial" panose="020B0604020202020204"/>
              <a:buNone/>
            </a:pPr>
            <a:r>
              <a:rPr lang="en-US" sz="2400" b="1" i="0" u="none" strike="noStrike" cap="none">
                <a:solidFill>
                  <a:srgbClr val="00B050"/>
                </a:solidFill>
                <a:latin typeface="Arial" panose="020B0604020202020204"/>
                <a:ea typeface="Arial" panose="020B0604020202020204"/>
                <a:cs typeface="Arial" panose="020B0604020202020204"/>
                <a:sym typeface="Arial" panose="020B0604020202020204"/>
              </a:rPr>
              <a:t>爸媽如果知道別人對你不好了，通常會作什麽？而如果你對別人不好、或錯了什麽事？爸媽會知道嗎？爸媽又會做什麽呢？</a:t>
            </a:r>
            <a:endParaRPr sz="2400" b="1" i="0" u="none" strike="noStrike" cap="none">
              <a:solidFill>
                <a:srgbClr val="00B05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1800"/>
              <a:buFont typeface="Arial" panose="020B0604020202020204"/>
              <a:buNone/>
            </a:pPr>
            <a:endParaRPr sz="2400" b="1" i="0" u="none" strike="noStrike" cap="none">
              <a:solidFill>
                <a:srgbClr val="00B05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1800"/>
              <a:buFont typeface="Arial" panose="020B0604020202020204"/>
              <a:buNone/>
            </a:pPr>
            <a:r>
              <a:rPr lang="en-US" sz="2400" b="1" i="0" u="none" strike="noStrike" cap="none">
                <a:solidFill>
                  <a:srgbClr val="00B050"/>
                </a:solidFill>
                <a:latin typeface="Arial" panose="020B0604020202020204"/>
                <a:ea typeface="Arial" panose="020B0604020202020204"/>
                <a:cs typeface="Arial" panose="020B0604020202020204"/>
                <a:sym typeface="Arial" panose="020B0604020202020204"/>
              </a:rPr>
              <a:t>所以，你覺得如果有什麽事發生，你可以如何幫助爸媽更快更早來照應你呢？</a:t>
            </a:r>
            <a:endParaRPr sz="2400" b="1" i="0" u="none" strike="noStrike" cap="none">
              <a:solidFill>
                <a:srgbClr val="00B050"/>
              </a:solidFill>
              <a:latin typeface="Arial" panose="020B0604020202020204"/>
              <a:ea typeface="Arial" panose="020B0604020202020204"/>
              <a:cs typeface="Arial" panose="020B0604020202020204"/>
              <a:sym typeface="Arial" panose="020B0604020202020204"/>
            </a:endParaRPr>
          </a:p>
        </p:txBody>
      </p:sp>
      <p:sp>
        <p:nvSpPr>
          <p:cNvPr id="142" name="Google Shape;142;p7"/>
          <p:cNvSpPr/>
          <p:nvPr/>
        </p:nvSpPr>
        <p:spPr>
          <a:xfrm>
            <a:off x="7446010" y="4876165"/>
            <a:ext cx="981710" cy="64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00"/>
              </a:buClr>
              <a:buSzPts val="8000"/>
              <a:buFont typeface="KaiTi" panose="02010609060101010101" charset="-122"/>
              <a:buNone/>
            </a:pPr>
            <a:r>
              <a:rPr lang="en-US" sz="8000" b="1" i="0" u="none" strike="noStrike" cap="none">
                <a:solidFill>
                  <a:srgbClr val="FFB9B9"/>
                </a:solidFill>
                <a:latin typeface="KaiTi" panose="02010609060101010101" charset="-122"/>
                <a:ea typeface="KaiTi" panose="02010609060101010101" charset="-122"/>
                <a:cs typeface="KaiTi" panose="02010609060101010101" charset="-122"/>
                <a:sym typeface="KaiTi" panose="02010609060101010101" charset="-122"/>
              </a:rPr>
              <a:t>智</a:t>
            </a:r>
            <a:endParaRPr sz="8000" b="1" i="0" u="none" strike="noStrike" cap="none">
              <a:solidFill>
                <a:srgbClr val="FFB9B9"/>
              </a:solidFill>
              <a:latin typeface="KaiTi" panose="02010609060101010101" charset="-122"/>
              <a:ea typeface="KaiTi" panose="02010609060101010101" charset="-122"/>
              <a:cs typeface="KaiTi" panose="02010609060101010101" charset="-122"/>
              <a:sym typeface="KaiTi" panose="02010609060101010101" charset="-122"/>
            </a:endParaRPr>
          </a:p>
        </p:txBody>
      </p:sp>
      <p:sp>
        <p:nvSpPr>
          <p:cNvPr id="143" name="Google Shape;143;p7"/>
          <p:cNvSpPr/>
          <p:nvPr/>
        </p:nvSpPr>
        <p:spPr>
          <a:xfrm>
            <a:off x="9426575" y="5265420"/>
            <a:ext cx="842010" cy="8528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00"/>
              </a:buClr>
              <a:buSzPts val="8000"/>
              <a:buFont typeface="KaiTi" panose="02010609060101010101" charset="-122"/>
              <a:buNone/>
            </a:pPr>
            <a:r>
              <a:rPr lang="en-US" sz="8000" b="1" i="0" u="none" strike="noStrike" cap="none">
                <a:solidFill>
                  <a:srgbClr val="FFB9B9"/>
                </a:solidFill>
                <a:latin typeface="KaiTi" panose="02010609060101010101" charset="-122"/>
                <a:ea typeface="KaiTi" panose="02010609060101010101" charset="-122"/>
                <a:cs typeface="KaiTi" panose="02010609060101010101" charset="-122"/>
                <a:sym typeface="KaiTi" panose="02010609060101010101" charset="-122"/>
              </a:rPr>
              <a:t>慧</a:t>
            </a:r>
            <a:endParaRPr sz="8000" b="1" i="0" u="none" strike="noStrike" cap="none">
              <a:solidFill>
                <a:srgbClr val="FFB9B9"/>
              </a:solidFill>
              <a:latin typeface="KaiTi" panose="02010609060101010101" charset="-122"/>
              <a:ea typeface="KaiTi" panose="02010609060101010101" charset="-122"/>
              <a:cs typeface="KaiTi" panose="02010609060101010101" charset="-122"/>
              <a:sym typeface="KaiTi" panose="02010609060101010101" charset="-122"/>
            </a:endParaRPr>
          </a:p>
        </p:txBody>
      </p:sp>
      <p:sp>
        <p:nvSpPr>
          <p:cNvPr id="144" name="Google Shape;144;p7"/>
          <p:cNvSpPr/>
          <p:nvPr/>
        </p:nvSpPr>
        <p:spPr>
          <a:xfrm rot="1140000">
            <a:off x="8489315" y="1122680"/>
            <a:ext cx="2780665" cy="843915"/>
          </a:xfrm>
          <a:prstGeom prst="rect">
            <a:avLst/>
          </a:prstGeom>
        </p:spPr>
        <p:txBody>
          <a:bodyPr>
            <a:prstTxWarp prst="textPlain">
              <a:avLst/>
            </a:prstTxWarp>
          </a:bodyPr>
          <a:lstStyle/>
          <a:p>
            <a:pPr lvl="0" algn="l"/>
            <a:r>
              <a:rPr b="1" i="0">
                <a:ln w="19050" cap="flat" cmpd="sng">
                  <a:solidFill>
                    <a:srgbClr val="FF0000"/>
                  </a:solidFill>
                  <a:prstDash val="solid"/>
                  <a:round/>
                  <a:headEnd type="none" w="sm" len="sm"/>
                  <a:tailEnd type="none" w="sm" len="sm"/>
                </a:ln>
                <a:solidFill>
                  <a:srgbClr val="FFFF00"/>
                </a:solidFill>
                <a:latin typeface="KaiTi" panose="02010609060101010101" charset="-122"/>
              </a:rPr>
              <a:t> 教  养</a:t>
            </a:r>
            <a:endParaRPr b="1" i="0">
              <a:ln w="19050" cap="flat" cmpd="sng">
                <a:solidFill>
                  <a:srgbClr val="FF0000"/>
                </a:solidFill>
                <a:prstDash val="solid"/>
                <a:round/>
                <a:headEnd type="none" w="sm" len="sm"/>
                <a:tailEnd type="none" w="sm" len="sm"/>
              </a:ln>
              <a:solidFill>
                <a:srgbClr val="FFFF00"/>
              </a:solidFill>
              <a:latin typeface="KaiTi" panose="02010609060101010101" charset="-122"/>
            </a:endParaRPr>
          </a:p>
        </p:txBody>
      </p:sp>
      <p:sp>
        <p:nvSpPr>
          <p:cNvPr id="145" name="Google Shape;145;p7"/>
          <p:cNvSpPr/>
          <p:nvPr/>
        </p:nvSpPr>
        <p:spPr>
          <a:xfrm rot="-1080000">
            <a:off x="683260" y="1465580"/>
            <a:ext cx="6919595" cy="4748530"/>
          </a:xfrm>
          <a:prstGeom prst="rect">
            <a:avLst/>
          </a:prstGeom>
          <a:noFill/>
          <a:ln w="9525" cap="flat" cmpd="sng">
            <a:solidFill>
              <a:srgbClr val="FFC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800"/>
              <a:buFont typeface="Arial" panose="020B0604020202020204"/>
              <a:buNone/>
            </a:pPr>
            <a:r>
              <a:rPr lang="en-US" sz="2800" b="1" i="0" u="none" strike="noStrike" cap="none">
                <a:solidFill>
                  <a:srgbClr val="0070C0"/>
                </a:solidFill>
                <a:latin typeface="Arial" panose="020B0604020202020204"/>
                <a:ea typeface="Arial" panose="020B0604020202020204"/>
                <a:cs typeface="Arial" panose="020B0604020202020204"/>
                <a:sym typeface="Arial" panose="020B0604020202020204"/>
              </a:rPr>
              <a:t>    </a:t>
            </a:r>
            <a:endParaRPr sz="2800" b="1" i="0" u="none" strike="noStrike" cap="none">
              <a:solidFill>
                <a:srgbClr val="00B050"/>
              </a:solidFill>
              <a:latin typeface="Arial" panose="020B0604020202020204"/>
              <a:ea typeface="Arial" panose="020B0604020202020204"/>
              <a:cs typeface="Arial" panose="020B0604020202020204"/>
              <a:sym typeface="Arial" panose="020B0604020202020204"/>
            </a:endParaRPr>
          </a:p>
        </p:txBody>
      </p:sp>
      <p:sp>
        <p:nvSpPr>
          <p:cNvPr id="146" name="Google Shape;146;p7"/>
          <p:cNvSpPr txBox="1"/>
          <p:nvPr/>
        </p:nvSpPr>
        <p:spPr>
          <a:xfrm>
            <a:off x="389255" y="367030"/>
            <a:ext cx="10819130" cy="5835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rgbClr val="0070C0"/>
                </a:solidFill>
                <a:latin typeface="Arial" panose="020B0604020202020204"/>
                <a:ea typeface="Arial" panose="020B0604020202020204"/>
                <a:cs typeface="Arial" panose="020B0604020202020204"/>
                <a:sym typeface="Arial" panose="020B0604020202020204"/>
              </a:rPr>
              <a:t>IV.  Reflections–Parenting  教養反思 -- for young kids</a:t>
            </a:r>
            <a:endParaRPr sz="32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pic>
        <p:nvPicPr>
          <p:cNvPr id="147" name="Google Shape;147;p7"/>
          <p:cNvPicPr preferRelativeResize="0"/>
          <p:nvPr/>
        </p:nvPicPr>
        <p:blipFill rotWithShape="1">
          <a:blip r:embed="rId1"/>
          <a:srcRect/>
          <a:stretch>
            <a:fillRect/>
          </a:stretch>
        </p:blipFill>
        <p:spPr>
          <a:xfrm>
            <a:off x="9040495" y="2479675"/>
            <a:ext cx="2665730" cy="1959610"/>
          </a:xfrm>
          <a:prstGeom prst="rect">
            <a:avLst/>
          </a:prstGeom>
          <a:noFill/>
          <a:ln>
            <a:noFill/>
          </a:ln>
        </p:spPr>
      </p:pic>
      <p:sp>
        <p:nvSpPr>
          <p:cNvPr id="148" name="Google Shape;148;p7"/>
          <p:cNvSpPr txBox="1"/>
          <p:nvPr/>
        </p:nvSpPr>
        <p:spPr>
          <a:xfrm>
            <a:off x="9133840" y="4439285"/>
            <a:ext cx="2448560" cy="6451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https://img.tukuppt.com/photo-big/09/32/86/3464e30470d467b3181.jpg</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8"/>
          <p:cNvSpPr/>
          <p:nvPr/>
        </p:nvSpPr>
        <p:spPr>
          <a:xfrm rot="1260000">
            <a:off x="3230245" y="1582420"/>
            <a:ext cx="5829300" cy="5382260"/>
          </a:xfrm>
          <a:prstGeom prst="heart">
            <a:avLst/>
          </a:prstGeom>
          <a:solidFill>
            <a:schemeClr val="accent1">
              <a:alpha val="25490"/>
            </a:schemeClr>
          </a:solidFill>
          <a:ln w="762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4" name="Google Shape;154;p8"/>
          <p:cNvSpPr/>
          <p:nvPr/>
        </p:nvSpPr>
        <p:spPr>
          <a:xfrm>
            <a:off x="1878965" y="849630"/>
            <a:ext cx="981710" cy="6019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00"/>
              </a:buClr>
              <a:buSzPts val="8000"/>
              <a:buFont typeface="KaiTi" panose="02010609060101010101" charset="-122"/>
              <a:buNone/>
            </a:pPr>
            <a:r>
              <a:rPr lang="en-US" sz="8000" b="1" i="0" u="none" strike="noStrike" cap="none">
                <a:solidFill>
                  <a:srgbClr val="FFB9B9"/>
                </a:solidFill>
                <a:latin typeface="KaiTi" panose="02010609060101010101" charset="-122"/>
                <a:ea typeface="KaiTi" panose="02010609060101010101" charset="-122"/>
                <a:cs typeface="KaiTi" panose="02010609060101010101" charset="-122"/>
                <a:sym typeface="KaiTi" panose="02010609060101010101" charset="-122"/>
              </a:rPr>
              <a:t>智</a:t>
            </a:r>
            <a:endParaRPr sz="8000" b="1" i="0" u="none" strike="noStrike" cap="none">
              <a:solidFill>
                <a:srgbClr val="FFB9B9"/>
              </a:solidFill>
              <a:latin typeface="KaiTi" panose="02010609060101010101" charset="-122"/>
              <a:ea typeface="KaiTi" panose="02010609060101010101" charset="-122"/>
              <a:cs typeface="KaiTi" panose="02010609060101010101" charset="-122"/>
              <a:sym typeface="KaiTi" panose="02010609060101010101" charset="-122"/>
            </a:endParaRPr>
          </a:p>
        </p:txBody>
      </p:sp>
      <p:sp>
        <p:nvSpPr>
          <p:cNvPr id="155" name="Google Shape;155;p8"/>
          <p:cNvSpPr/>
          <p:nvPr/>
        </p:nvSpPr>
        <p:spPr>
          <a:xfrm rot="840000">
            <a:off x="563245" y="1549400"/>
            <a:ext cx="842010" cy="3575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00"/>
              </a:buClr>
              <a:buSzPts val="8000"/>
              <a:buFont typeface="KaiTi" panose="02010609060101010101" charset="-122"/>
              <a:buNone/>
            </a:pPr>
            <a:r>
              <a:rPr lang="en-US" sz="8000" b="1" i="0" u="none" strike="noStrike" cap="none">
                <a:solidFill>
                  <a:srgbClr val="FFB9B9"/>
                </a:solidFill>
                <a:latin typeface="KaiTi" panose="02010609060101010101" charset="-122"/>
                <a:ea typeface="KaiTi" panose="02010609060101010101" charset="-122"/>
                <a:cs typeface="KaiTi" panose="02010609060101010101" charset="-122"/>
                <a:sym typeface="KaiTi" panose="02010609060101010101" charset="-122"/>
              </a:rPr>
              <a:t>慧</a:t>
            </a:r>
            <a:endParaRPr sz="8000" b="1" i="0" u="none" strike="noStrike" cap="none">
              <a:solidFill>
                <a:srgbClr val="FFB9B9"/>
              </a:solidFill>
              <a:latin typeface="KaiTi" panose="02010609060101010101" charset="-122"/>
              <a:ea typeface="KaiTi" panose="02010609060101010101" charset="-122"/>
              <a:cs typeface="KaiTi" panose="02010609060101010101" charset="-122"/>
              <a:sym typeface="KaiTi" panose="02010609060101010101" charset="-122"/>
            </a:endParaRPr>
          </a:p>
        </p:txBody>
      </p:sp>
      <p:sp>
        <p:nvSpPr>
          <p:cNvPr id="156" name="Google Shape;156;p8"/>
          <p:cNvSpPr/>
          <p:nvPr/>
        </p:nvSpPr>
        <p:spPr>
          <a:xfrm rot="1140000">
            <a:off x="8703945" y="728980"/>
            <a:ext cx="2780665" cy="843915"/>
          </a:xfrm>
          <a:prstGeom prst="rect">
            <a:avLst/>
          </a:prstGeom>
        </p:spPr>
        <p:txBody>
          <a:bodyPr>
            <a:prstTxWarp prst="textPlain">
              <a:avLst/>
            </a:prstTxWarp>
          </a:bodyPr>
          <a:lstStyle/>
          <a:p>
            <a:pPr lvl="0" algn="l"/>
            <a:r>
              <a:rPr b="1" i="0">
                <a:ln w="19050" cap="flat" cmpd="sng">
                  <a:solidFill>
                    <a:srgbClr val="FF0000"/>
                  </a:solidFill>
                  <a:prstDash val="solid"/>
                  <a:round/>
                  <a:headEnd type="none" w="sm" len="sm"/>
                  <a:tailEnd type="none" w="sm" len="sm"/>
                </a:ln>
                <a:solidFill>
                  <a:srgbClr val="FFFF00"/>
                </a:solidFill>
                <a:latin typeface="KaiTi" panose="02010609060101010101" charset="-122"/>
              </a:rPr>
              <a:t> 教  养</a:t>
            </a:r>
            <a:endParaRPr b="1" i="0">
              <a:ln w="19050" cap="flat" cmpd="sng">
                <a:solidFill>
                  <a:srgbClr val="FF0000"/>
                </a:solidFill>
                <a:prstDash val="solid"/>
                <a:round/>
                <a:headEnd type="none" w="sm" len="sm"/>
                <a:tailEnd type="none" w="sm" len="sm"/>
              </a:ln>
              <a:solidFill>
                <a:srgbClr val="FFFF00"/>
              </a:solidFill>
              <a:latin typeface="KaiTi" panose="02010609060101010101" charset="-122"/>
            </a:endParaRPr>
          </a:p>
        </p:txBody>
      </p:sp>
      <p:sp>
        <p:nvSpPr>
          <p:cNvPr id="157" name="Google Shape;157;p8"/>
          <p:cNvSpPr/>
          <p:nvPr/>
        </p:nvSpPr>
        <p:spPr>
          <a:xfrm>
            <a:off x="3287395" y="1646555"/>
            <a:ext cx="6553835" cy="441198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200"/>
              <a:buFont typeface="Arial" panose="020B0604020202020204"/>
              <a:buNone/>
            </a:pPr>
            <a:endParaRPr sz="22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158" name="Google Shape;158;p8"/>
          <p:cNvSpPr txBox="1"/>
          <p:nvPr/>
        </p:nvSpPr>
        <p:spPr>
          <a:xfrm>
            <a:off x="426720" y="266065"/>
            <a:ext cx="10206990" cy="5835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rgbClr val="0070C0"/>
                </a:solidFill>
                <a:latin typeface="Arial" panose="020B0604020202020204"/>
                <a:ea typeface="Arial" panose="020B0604020202020204"/>
                <a:cs typeface="Arial" panose="020B0604020202020204"/>
                <a:sym typeface="Arial" panose="020B0604020202020204"/>
              </a:rPr>
              <a:t>IV.  Reflections–Parenting 教養反思--for older kids</a:t>
            </a:r>
            <a:endParaRPr sz="32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pic>
        <p:nvPicPr>
          <p:cNvPr id="159" name="Google Shape;159;p8"/>
          <p:cNvPicPr preferRelativeResize="0"/>
          <p:nvPr/>
        </p:nvPicPr>
        <p:blipFill rotWithShape="1">
          <a:blip r:embed="rId1"/>
          <a:srcRect/>
          <a:stretch>
            <a:fillRect/>
          </a:stretch>
        </p:blipFill>
        <p:spPr>
          <a:xfrm>
            <a:off x="183515" y="3429000"/>
            <a:ext cx="2799080" cy="2378075"/>
          </a:xfrm>
          <a:prstGeom prst="rect">
            <a:avLst/>
          </a:prstGeom>
          <a:noFill/>
          <a:ln>
            <a:noFill/>
          </a:ln>
        </p:spPr>
      </p:pic>
      <p:sp>
        <p:nvSpPr>
          <p:cNvPr id="160" name="Google Shape;160;p8"/>
          <p:cNvSpPr txBox="1"/>
          <p:nvPr/>
        </p:nvSpPr>
        <p:spPr>
          <a:xfrm>
            <a:off x="354330" y="5935980"/>
            <a:ext cx="2506345" cy="5854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https://img.lovepik.com/photo/50772/0271.jpg_wh860.jpg</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1" name="Google Shape;161;p8"/>
          <p:cNvSpPr txBox="1"/>
          <p:nvPr/>
        </p:nvSpPr>
        <p:spPr>
          <a:xfrm rot="540000">
            <a:off x="3246120" y="1736090"/>
            <a:ext cx="7292340" cy="49777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70C0"/>
                </a:solidFill>
                <a:latin typeface="Arial" panose="020B0604020202020204"/>
                <a:ea typeface="Arial" panose="020B0604020202020204"/>
                <a:cs typeface="Arial" panose="020B0604020202020204"/>
                <a:sym typeface="Arial" panose="020B0604020202020204"/>
              </a:rPr>
              <a:t>（</a:t>
            </a:r>
            <a:r>
              <a:rPr lang="en-US" sz="2500" b="1" i="0" u="none" strike="noStrike" cap="none">
                <a:solidFill>
                  <a:srgbClr val="0070C0"/>
                </a:solidFill>
                <a:latin typeface="Arial" panose="020B0604020202020204"/>
                <a:ea typeface="Arial" panose="020B0604020202020204"/>
                <a:cs typeface="Arial" panose="020B0604020202020204"/>
                <a:sym typeface="Arial" panose="020B0604020202020204"/>
              </a:rPr>
              <a:t>1）請您愛子分享，一個他/她記憶深刻：爸媽如何</a:t>
            </a:r>
            <a:r>
              <a:rPr lang="en-US" sz="25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「听见」</a:t>
            </a:r>
            <a:r>
              <a:rPr lang="en-US" sz="25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a:t>
            </a:r>
            <a:r>
              <a:rPr lang="en-US" sz="25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「记念」</a:t>
            </a:r>
            <a:r>
              <a:rPr lang="en-US" sz="25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a:t>
            </a:r>
            <a:r>
              <a:rPr lang="en-US" sz="25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「看顾」</a:t>
            </a:r>
            <a:r>
              <a:rPr lang="en-US" sz="2500" b="0" i="0"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a:t>
            </a:r>
            <a:r>
              <a:rPr lang="en-US" sz="2500" b="0" i="0" u="none" strike="noStrike" cap="none">
                <a:solidFill>
                  <a:srgbClr val="FF0000"/>
                </a:solidFill>
                <a:highlight>
                  <a:srgbClr val="FFFF00"/>
                </a:highlight>
                <a:latin typeface="Arial" panose="020B0604020202020204"/>
                <a:ea typeface="Arial" panose="020B0604020202020204"/>
                <a:cs typeface="Arial" panose="020B0604020202020204"/>
                <a:sym typeface="Arial" panose="020B0604020202020204"/>
              </a:rPr>
              <a:t>「知道」他或她在家或在外曾作的一件好事，或一件錯事</a:t>
            </a:r>
            <a:r>
              <a:rPr lang="en-US" sz="2500" b="0" i="0" u="none" strike="noStrike" cap="none">
                <a:solidFill>
                  <a:srgbClr val="FF0000"/>
                </a:solidFill>
                <a:highlight>
                  <a:srgbClr val="000000"/>
                </a:highlight>
                <a:latin typeface="Arial" panose="020B0604020202020204"/>
                <a:ea typeface="Arial" panose="020B0604020202020204"/>
                <a:cs typeface="Arial" panose="020B0604020202020204"/>
                <a:sym typeface="Arial" panose="020B0604020202020204"/>
              </a:rPr>
              <a:t>。  </a:t>
            </a:r>
            <a:r>
              <a:rPr lang="en-US" sz="2500" b="1" i="0" u="none" strike="noStrike" cap="none">
                <a:solidFill>
                  <a:srgbClr val="0070C0"/>
                </a:solidFill>
                <a:latin typeface="Arial" panose="020B0604020202020204"/>
                <a:ea typeface="Arial" panose="020B0604020202020204"/>
                <a:cs typeface="Arial" panose="020B0604020202020204"/>
                <a:sym typeface="Arial" panose="020B0604020202020204"/>
              </a:rPr>
              <a:t>而他/她可記得爸媽如何關心與處理那事嗎？爸媽所作的，帶給他/她什麽影響呢？</a:t>
            </a:r>
            <a:endParaRPr sz="25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endParaRPr sz="25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0070C0"/>
                </a:solidFill>
                <a:latin typeface="Arial" panose="020B0604020202020204"/>
                <a:ea typeface="Arial" panose="020B0604020202020204"/>
                <a:cs typeface="Arial" panose="020B0604020202020204"/>
                <a:sym typeface="Arial" panose="020B0604020202020204"/>
              </a:rPr>
              <a:t>（2）鼓勵孩子思想：他/她現在手邊有沒有什麽自己無法解決的事情或人際關係？他/她可不可以告訴上帝，愛他/她的天父爸爸呢？他/她認爲，天父爸爸聽了以後會不會“紀念”、“看顧”、“幫助”呢？</a:t>
            </a:r>
            <a:endParaRPr sz="25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0070C0"/>
                </a:solidFill>
                <a:latin typeface="Arial" panose="020B0604020202020204"/>
                <a:ea typeface="Arial" panose="020B0604020202020204"/>
                <a:cs typeface="Arial" panose="020B0604020202020204"/>
                <a:sym typeface="Arial" panose="020B0604020202020204"/>
              </a:rPr>
              <a:t>（聆聽他/她分享、並與他/她一起禱告求告主！）</a:t>
            </a:r>
            <a:endParaRPr sz="25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9"/>
          <p:cNvSpPr/>
          <p:nvPr/>
        </p:nvSpPr>
        <p:spPr>
          <a:xfrm rot="-1320000">
            <a:off x="200660" y="1325245"/>
            <a:ext cx="2689225" cy="1990725"/>
          </a:xfrm>
          <a:prstGeom prst="irregularSeal1">
            <a:avLst/>
          </a:prstGeom>
          <a:solidFill>
            <a:srgbClr val="0070C0"/>
          </a:solidFill>
          <a:ln w="127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67" name="Google Shape;167;p9"/>
          <p:cNvSpPr/>
          <p:nvPr/>
        </p:nvSpPr>
        <p:spPr>
          <a:xfrm rot="-1920000">
            <a:off x="460375" y="2017395"/>
            <a:ext cx="1952625" cy="6064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2800"/>
              <a:buFont typeface="Arial" panose="020B0604020202020204"/>
              <a:buNone/>
            </a:pPr>
            <a:r>
              <a:rPr lang="en-US" sz="2800" b="1" i="0" u="none" strike="noStrike" cap="none">
                <a:solidFill>
                  <a:srgbClr val="FFFFFF"/>
                </a:solidFill>
                <a:latin typeface="Arial" panose="020B0604020202020204"/>
                <a:ea typeface="Arial" panose="020B0604020202020204"/>
                <a:cs typeface="Arial" panose="020B0604020202020204"/>
                <a:sym typeface="Arial" panose="020B0604020202020204"/>
              </a:rPr>
              <a:t>个 人 反 思</a:t>
            </a:r>
            <a:endParaRPr sz="36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chemeClr val="dk1"/>
              </a:buClr>
              <a:buSzPts val="3600"/>
              <a:buFont typeface="Arial" panose="020B0604020202020204"/>
              <a:buNone/>
            </a:pPr>
            <a:endParaRPr sz="3600" b="1"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Google Shape;168;p9"/>
          <p:cNvSpPr/>
          <p:nvPr/>
        </p:nvSpPr>
        <p:spPr>
          <a:xfrm>
            <a:off x="2423795" y="1484630"/>
            <a:ext cx="8462645" cy="4553585"/>
          </a:xfrm>
          <a:prstGeom prst="roundRect">
            <a:avLst>
              <a:gd name="adj" fmla="val 16667"/>
            </a:avLst>
          </a:prstGeom>
          <a:solidFill>
            <a:schemeClr val="lt1"/>
          </a:solidFill>
          <a:ln w="762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請思想：</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1）</a:t>
            </a:r>
            <a:r>
              <a:rPr lang="en-US" sz="3000">
                <a:solidFill>
                  <a:schemeClr val="dk1"/>
                </a:solidFill>
              </a:rPr>
              <a:t>您</a:t>
            </a: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可曾經歷生命中一些患難、困苦、沮喪、傷心或絕望嗎？那時候，您可曾到主的面前，尋求祂的安慰、支持與引領呢？祂曾如何垂聼並搭救</a:t>
            </a:r>
            <a:r>
              <a:rPr lang="en-US" sz="3000">
                <a:solidFill>
                  <a:schemeClr val="dk1"/>
                </a:solidFill>
              </a:rPr>
              <a:t>您</a:t>
            </a: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嗎？</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3000"/>
              <a:buFont typeface="Arial" panose="020B0604020202020204"/>
              <a:buNone/>
            </a:pP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2）思想：神伸手搭救的原因是什麽呢？是您的哭聲巨大？您</a:t>
            </a:r>
            <a:r>
              <a:rPr lang="en-US" sz="3000">
                <a:solidFill>
                  <a:schemeClr val="dk1"/>
                </a:solidFill>
              </a:rPr>
              <a:t>的</a:t>
            </a: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性情討喜？您所作感動</a:t>
            </a:r>
            <a:r>
              <a:rPr lang="en-US" sz="3000">
                <a:solidFill>
                  <a:schemeClr val="dk1"/>
                </a:solidFill>
              </a:rPr>
              <a:t>了神</a:t>
            </a: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a:t>
            </a:r>
            <a:r>
              <a:rPr lang="en-US" sz="3000" b="0" i="0" u="none" strike="noStrike" cap="none">
                <a:solidFill>
                  <a:srgbClr val="FF0000"/>
                </a:solidFill>
                <a:latin typeface="Arial" panose="020B0604020202020204"/>
                <a:ea typeface="Arial" panose="020B0604020202020204"/>
                <a:cs typeface="Arial" panose="020B0604020202020204"/>
                <a:sym typeface="Arial" panose="020B0604020202020204"/>
              </a:rPr>
              <a:t>還是</a:t>
            </a:r>
            <a:r>
              <a:rPr lang="en-US" sz="3000">
                <a:solidFill>
                  <a:srgbClr val="FF0000"/>
                </a:solidFill>
              </a:rPr>
              <a:t>天父</a:t>
            </a:r>
            <a:r>
              <a:rPr lang="en-US" sz="3000" b="0" i="0" u="none" strike="noStrike" cap="none">
                <a:solidFill>
                  <a:srgbClr val="FF0000"/>
                </a:solidFill>
                <a:latin typeface="Arial" panose="020B0604020202020204"/>
                <a:ea typeface="Arial" panose="020B0604020202020204"/>
                <a:cs typeface="Arial" panose="020B0604020202020204"/>
                <a:sym typeface="Arial" panose="020B0604020202020204"/>
              </a:rPr>
              <a:t>原本就深愛我們，且對您我滿了恩惠、慈愛與憐憫</a:t>
            </a:r>
            <a:r>
              <a:rPr lang="en-US" sz="3000">
                <a:solidFill>
                  <a:srgbClr val="FF0000"/>
                </a:solidFill>
              </a:rPr>
              <a:t>？？！！</a:t>
            </a:r>
            <a:endParaRPr sz="3000" b="0" i="0" u="none" strike="noStrike" cap="none">
              <a:solidFill>
                <a:srgbClr val="FF0000"/>
              </a:solidFill>
              <a:latin typeface="Arial" panose="020B0604020202020204"/>
              <a:ea typeface="Arial" panose="020B0604020202020204"/>
              <a:cs typeface="Arial" panose="020B0604020202020204"/>
              <a:sym typeface="Arial" panose="020B0604020202020204"/>
            </a:endParaRPr>
          </a:p>
        </p:txBody>
      </p:sp>
      <p:sp>
        <p:nvSpPr>
          <p:cNvPr id="169" name="Google Shape;169;p9"/>
          <p:cNvSpPr/>
          <p:nvPr/>
        </p:nvSpPr>
        <p:spPr>
          <a:xfrm>
            <a:off x="1411605" y="2921635"/>
            <a:ext cx="1209675" cy="1149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0"/>
              <a:buFont typeface="Arial" panose="020B0604020202020204"/>
              <a:buNone/>
            </a:pPr>
            <a:endParaRPr sz="8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0" name="Google Shape;170;p9"/>
          <p:cNvSpPr txBox="1"/>
          <p:nvPr/>
        </p:nvSpPr>
        <p:spPr>
          <a:xfrm>
            <a:off x="556260" y="368300"/>
            <a:ext cx="7793990" cy="5835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rgbClr val="0070C0"/>
                </a:solidFill>
                <a:latin typeface="Arial" panose="020B0604020202020204"/>
                <a:ea typeface="Arial" panose="020B0604020202020204"/>
                <a:cs typeface="Arial" panose="020B0604020202020204"/>
                <a:sym typeface="Arial" panose="020B0604020202020204"/>
              </a:rPr>
              <a:t>IV.  Reflections–Personal 個人反思</a:t>
            </a:r>
            <a:endParaRPr sz="3200" b="1"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8100</Words>
  <Application>WPS Presentation</Application>
  <PresentationFormat/>
  <Paragraphs>267</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Calibri</vt:lpstr>
      <vt:lpstr>DFKai-SB</vt:lpstr>
      <vt:lpstr>Segoe Print</vt:lpstr>
      <vt:lpstr>KaiTi</vt:lpstr>
      <vt:lpstr>Times New Roman</vt:lpstr>
      <vt:lpstr>Roboto</vt:lpstr>
      <vt:lpstr>Microsoft YaHei</vt:lpstr>
      <vt:lpstr>Arial Unicode MS</vt:lpstr>
      <vt:lpstr>Orange Waves</vt:lpstr>
      <vt:lpstr> Exodus  2:23-25 出埃及記  二章23-25節</vt:lpstr>
      <vt:lpstr>PowerPoint 演示文稿</vt:lpstr>
      <vt:lpstr>PowerPoint 演示文稿</vt:lpstr>
      <vt:lpstr>II. Film Watching Together– The Isralites --Slaves in Egypte     親子同賞影帶-- 以色列民 --在埃及為奴</vt:lpstr>
      <vt:lpstr>I-2.  Guidelines For Brief Interaction     (簡易互動原則）</vt:lpstr>
      <vt:lpstr>PowerPoint 演示文稿</vt:lpstr>
      <vt:lpstr>PowerPoint 演示文稿</vt:lpstr>
      <vt:lpstr>PowerPoint 演示文稿</vt:lpstr>
      <vt:lpstr>PowerPoint 演示文稿</vt:lpstr>
      <vt:lpstr>V-1.  Closing Prayer  結束禱告</vt:lpstr>
      <vt:lpstr>PowerPoint 演示文稿</vt:lpstr>
      <vt:lpstr>PowerPoint 演示文稿</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Exodus  2:23-25 出埃及記  二章23-25節</dc:title>
  <dc:creator>STEVE LIN</dc:creator>
  <cp:lastModifiedBy>Betty Lu</cp:lastModifiedBy>
  <cp:revision>1</cp:revision>
  <dcterms:created xsi:type="dcterms:W3CDTF">2025-08-09T20:30:39Z</dcterms:created>
  <dcterms:modified xsi:type="dcterms:W3CDTF">2025-08-09T20:30:40Z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A504DFADF78C44E7B18A54120F89F184_13</vt:lpwstr>
  </property>
  <property fmtid="{D5CDD505-2E9C-101B-9397-08002B2CF9AE}" pid="3" name="KSOProductBuildVer">
    <vt:lpwstr>1033-12.2.0.21931</vt:lpwstr>
  </property>
</Properties>
</file>