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comments/comment1.xml" ContentType="application/vnd.openxmlformats-officedocument.presentationml.comments+xml"/>
  <Override PartName="/ppt/tags/tag5.xml" ContentType="application/vnd.openxmlformats-officedocument.presentationml.tags+xml"/>
  <Override PartName="/ppt/notesSlides/notesSlide1.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tags/tag6.xml" ContentType="application/vnd.openxmlformats-officedocument.presentationml.tags+xml"/>
  <Override PartName="/ppt/comments/comment4.xml" ContentType="application/vnd.openxmlformats-officedocument.presentationml.comments+xml"/>
  <Override PartName="/ppt/comments/comment5.xml" ContentType="application/vnd.openxmlformats-officedocument.presentationml.comment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1414" r:id="rId2"/>
    <p:sldId id="1442" r:id="rId3"/>
    <p:sldId id="1451" r:id="rId4"/>
    <p:sldId id="1462" r:id="rId5"/>
    <p:sldId id="1466" r:id="rId6"/>
    <p:sldId id="1467" r:id="rId7"/>
    <p:sldId id="1463" r:id="rId8"/>
    <p:sldId id="1443" r:id="rId9"/>
    <p:sldId id="1459" r:id="rId10"/>
    <p:sldId id="145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D" initials="CD" lastIdx="10" clrIdx="0">
    <p:extLst>
      <p:ext uri="{19B8F6BF-5375-455C-9EA6-DF929625EA0E}">
        <p15:presenceInfo xmlns:p15="http://schemas.microsoft.com/office/powerpoint/2012/main" userId="7aa6f9c3fd0dda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E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348" autoAdjust="0"/>
    <p:restoredTop sz="94660"/>
  </p:normalViewPr>
  <p:slideViewPr>
    <p:cSldViewPr snapToGrid="0">
      <p:cViewPr varScale="1">
        <p:scale>
          <a:sx n="55" d="100"/>
          <a:sy n="55" d="100"/>
        </p:scale>
        <p:origin x="208" y="1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8-03T23:06:39.012" idx="3">
    <p:pos x="10" y="10"/>
    <p:text>Here Iam</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8-03T23:06:39.012" idx="5">
    <p:pos x="10" y="10"/>
    <p:text>Here Iam</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8-03T23:06:39.012" idx="8">
    <p:pos x="10" y="10"/>
    <p:text>Here Iam</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5-08-03T23:06:39.012" idx="9">
    <p:pos x="10" y="10"/>
    <p:text>Here Iam</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5-08-03T23:06:39.012" idx="6">
    <p:pos x="10" y="10"/>
    <p:text>Here Iam</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8/19/25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8/19/25</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wrap="square" lIns="0" tIns="0" rIns="0" bIns="0">
            <a:normAutofit/>
          </a:bodyPr>
          <a:lstStyle>
            <a:lvl1pPr algn="l" fontAlgn="base">
              <a:defRPr sz="3200">
                <a:solidFill>
                  <a:schemeClr val="tx1">
                    <a:lumMod val="85000"/>
                    <a:lumOff val="15000"/>
                  </a:schemeClr>
                </a:solidFill>
                <a:latin typeface="Arial" panose="020B0604020202020204" pitchFamily="34" charset="0"/>
                <a:sym typeface="Arial" panose="020B0604020202020204" pitchFamily="34" charset="0"/>
              </a:defRPr>
            </a:lvl1pPr>
          </a:lstStyle>
          <a:p>
            <a:r>
              <a:rPr lang="en-US"/>
              <a:t>Click to add title</a:t>
            </a:r>
          </a:p>
        </p:txBody>
      </p:sp>
      <p:sp>
        <p:nvSpPr>
          <p:cNvPr id="3" name="日期占位符 2"/>
          <p:cNvSpPr>
            <a:spLocks noGrp="1"/>
          </p:cNvSpPr>
          <p:nvPr>
            <p:ph type="dt" sz="half" idx="10"/>
            <p:custDataLst>
              <p:tags r:id="rId2"/>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8/19/25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8/19/25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8/19/25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8/19/25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4"/>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8/19/25</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yNtid3wdDWA&amp;list=RDyNtid3wdDWA&amp;start_radio=1&amp;ab_channel=GaiseBaba" TargetMode="External"/><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hyperlink" Target="https://www.youtube.com/watch?v=a-wWKL-7M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dingbox.github.io/accc_2025_pp/ppt/Exodus/exo10_16_29.htm" TargetMode="Externa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47459" y="402590"/>
            <a:ext cx="5517515" cy="2423795"/>
          </a:xfrm>
        </p:spPr>
        <p:txBody>
          <a:bodyPr/>
          <a:lstStyle/>
          <a:p>
            <a:pPr algn="ctr"/>
            <a:r>
              <a:rPr lang="en-US" altLang="zh-CN" sz="4600" b="1" dirty="0">
                <a:solidFill>
                  <a:srgbClr val="FF0000"/>
                </a:solidFill>
                <a:latin typeface="DFKai-SB" panose="03000509000000000000" pitchFamily="65" charset="-120"/>
                <a:ea typeface="DFKai-SB" panose="03000509000000000000" pitchFamily="65" charset="-120"/>
              </a:rPr>
              <a:t>Exodus </a:t>
            </a:r>
            <a:r>
              <a:rPr lang="zh-CN" altLang="en-US" sz="4600" b="1" dirty="0">
                <a:solidFill>
                  <a:srgbClr val="FF0000"/>
                </a:solidFill>
                <a:latin typeface="DFKai-SB" panose="03000509000000000000" pitchFamily="65" charset="-120"/>
                <a:ea typeface="DFKai-SB" panose="03000509000000000000" pitchFamily="65" charset="-120"/>
              </a:rPr>
              <a:t>出埃及記</a:t>
            </a:r>
            <a:r>
              <a:rPr lang="en-US" altLang="zh-CN" sz="4600" b="1" dirty="0">
                <a:solidFill>
                  <a:srgbClr val="FF0000"/>
                </a:solidFill>
                <a:latin typeface="DFKai-SB" panose="03000509000000000000" pitchFamily="65" charset="-120"/>
                <a:ea typeface="DFKai-SB" panose="03000509000000000000" pitchFamily="65" charset="-120"/>
              </a:rPr>
              <a:t> 10:16-29</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r>
              <a:rPr lang="en-US" sz="3200" b="1" dirty="0">
                <a:solidFill>
                  <a:srgbClr val="3366FF"/>
                </a:solidFill>
              </a:rPr>
              <a:t>Moses and Parenting</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endParaRPr lang="zh-CN" altLang="en-US" sz="4600" b="1" dirty="0">
              <a:solidFill>
                <a:srgbClr val="FF0000"/>
              </a:solidFill>
              <a:latin typeface="DFKai-SB" panose="03000509000000000000" pitchFamily="65" charset="-120"/>
              <a:ea typeface="DFKai-SB" panose="03000509000000000000" pitchFamily="65" charset="-120"/>
            </a:endParaRPr>
          </a:p>
        </p:txBody>
      </p:sp>
      <p:sp>
        <p:nvSpPr>
          <p:cNvPr id="3" name="Subtitle 2"/>
          <p:cNvSpPr>
            <a:spLocks noGrp="1"/>
          </p:cNvSpPr>
          <p:nvPr>
            <p:ph type="subTitle" idx="1"/>
          </p:nvPr>
        </p:nvSpPr>
        <p:spPr>
          <a:xfrm>
            <a:off x="7016750" y="4569460"/>
            <a:ext cx="4178935" cy="2220595"/>
          </a:xfrm>
          <a:scene3d>
            <a:camera prst="obliqueTopRight"/>
            <a:lightRig rig="threePt" dir="t"/>
          </a:scene3d>
        </p:spPr>
        <p:txBody>
          <a:bodyPr>
            <a:scene3d>
              <a:camera prst="isometricTopUp"/>
              <a:lightRig rig="threePt" dir="t"/>
            </a:scene3d>
          </a:bodyPr>
          <a:lstStyle/>
          <a:p>
            <a:pPr algn="ctr"/>
            <a:r>
              <a:rPr lang="zh-CN" altLang="en-US" sz="4400" b="1" dirty="0">
                <a:solidFill>
                  <a:srgbClr val="FFC000"/>
                </a:solidFill>
                <a:latin typeface="DFKai-SB" panose="03000509000000000000" pitchFamily="65" charset="-120"/>
                <a:ea typeface="DFKai-SB" panose="03000509000000000000" pitchFamily="65" charset="-120"/>
                <a:sym typeface="+mn-ea"/>
              </a:rPr>
              <a:t>親子靈修</a:t>
            </a:r>
            <a:br>
              <a:rPr lang="zh-CN" altLang="en-US" sz="4400" b="1" dirty="0">
                <a:solidFill>
                  <a:srgbClr val="FFC000"/>
                </a:solidFill>
                <a:latin typeface="DFKai-SB" panose="03000509000000000000" pitchFamily="65" charset="-120"/>
                <a:ea typeface="DFKai-SB" panose="03000509000000000000" pitchFamily="65" charset="-120"/>
                <a:sym typeface="+mn-ea"/>
              </a:rPr>
            </a:br>
            <a:r>
              <a:rPr lang="en-US" altLang="zh-CN" sz="4400" b="1" dirty="0">
                <a:solidFill>
                  <a:srgbClr val="FFC000"/>
                </a:solidFill>
                <a:latin typeface="DFKai-SB" panose="03000509000000000000" pitchFamily="65" charset="-120"/>
                <a:ea typeface="DFKai-SB" panose="03000509000000000000" pitchFamily="65" charset="-120"/>
                <a:sym typeface="+mn-ea"/>
              </a:rPr>
              <a:t>William</a:t>
            </a:r>
            <a:r>
              <a:rPr lang="zh-CN" altLang="en-US" sz="4400" b="1" dirty="0">
                <a:solidFill>
                  <a:srgbClr val="FFC000"/>
                </a:solidFill>
                <a:latin typeface="DFKai-SB" panose="03000509000000000000" pitchFamily="65" charset="-120"/>
                <a:ea typeface="DFKai-SB" panose="03000509000000000000" pitchFamily="65" charset="-120"/>
                <a:sym typeface="+mn-ea"/>
              </a:rPr>
              <a:t>分享</a:t>
            </a:r>
            <a:endParaRPr lang="en-US" sz="4400" b="1" dirty="0">
              <a:solidFill>
                <a:srgbClr val="FFC000"/>
              </a:solidFill>
              <a:latin typeface="DFKai-SB" panose="03000509000000000000" pitchFamily="65" charset="-120"/>
              <a:ea typeface="DFKai-SB" panose="03000509000000000000" pitchFamily="65" charset="-120"/>
            </a:endParaRPr>
          </a:p>
          <a:p>
            <a:pPr algn="ctr"/>
            <a:r>
              <a:rPr lang="en-US" sz="4400" b="1" dirty="0">
                <a:solidFill>
                  <a:srgbClr val="FFC000"/>
                </a:solidFill>
                <a:latin typeface="DFKai-SB" panose="03000509000000000000" pitchFamily="65" charset="-120"/>
                <a:ea typeface="DFKai-SB" panose="03000509000000000000" pitchFamily="65" charset="-120"/>
              </a:rPr>
              <a:t>08-01-2025</a:t>
            </a:r>
          </a:p>
        </p:txBody>
      </p:sp>
      <p:sp>
        <p:nvSpPr>
          <p:cNvPr id="8" name="Text Box 7"/>
          <p:cNvSpPr txBox="1"/>
          <p:nvPr/>
        </p:nvSpPr>
        <p:spPr>
          <a:xfrm>
            <a:off x="876300" y="2642235"/>
            <a:ext cx="4064000" cy="368300"/>
          </a:xfrm>
          <a:prstGeom prst="rect">
            <a:avLst/>
          </a:prstGeom>
          <a:noFill/>
        </p:spPr>
        <p:txBody>
          <a:bodyPr wrap="square" rtlCol="0">
            <a:spAutoFit/>
          </a:bodyPr>
          <a:lstStyle/>
          <a:p>
            <a:endParaRPr lang="en-US"/>
          </a:p>
        </p:txBody>
      </p:sp>
      <p:sp>
        <p:nvSpPr>
          <p:cNvPr id="4" name="Text Box 3"/>
          <p:cNvSpPr txBox="1"/>
          <p:nvPr/>
        </p:nvSpPr>
        <p:spPr>
          <a:xfrm>
            <a:off x="138431" y="4010066"/>
            <a:ext cx="5036820" cy="368300"/>
          </a:xfrm>
          <a:prstGeom prst="rect">
            <a:avLst/>
          </a:prstGeom>
          <a:noFill/>
        </p:spPr>
        <p:txBody>
          <a:bodyPr wrap="square" rtlCol="0" anchor="t">
            <a:noAutofit/>
          </a:bodyPr>
          <a:lstStyle/>
          <a:p>
            <a:pPr algn="ctr"/>
            <a:r>
              <a:rPr lang="en-US" altLang="en-US" dirty="0"/>
              <a:t>https://</a:t>
            </a:r>
            <a:r>
              <a:rPr lang="en-US" altLang="en-US" dirty="0" err="1"/>
              <a:t>www.cclifefl.org</a:t>
            </a:r>
            <a:r>
              <a:rPr lang="en-US" altLang="en-US" dirty="0"/>
              <a:t>/View/Article/8730</a:t>
            </a:r>
          </a:p>
        </p:txBody>
      </p:sp>
      <p:pic>
        <p:nvPicPr>
          <p:cNvPr id="7" name="Picture 6">
            <a:extLst>
              <a:ext uri="{FF2B5EF4-FFF2-40B4-BE49-F238E27FC236}">
                <a16:creationId xmlns:a16="http://schemas.microsoft.com/office/drawing/2014/main" id="{C979FFA0-427D-F7C5-858B-929C1A041651}"/>
              </a:ext>
            </a:extLst>
          </p:cNvPr>
          <p:cNvPicPr>
            <a:picLocks noChangeAspect="1"/>
          </p:cNvPicPr>
          <p:nvPr/>
        </p:nvPicPr>
        <p:blipFill>
          <a:blip r:embed="rId2"/>
          <a:stretch>
            <a:fillRect/>
          </a:stretch>
        </p:blipFill>
        <p:spPr>
          <a:xfrm>
            <a:off x="527049" y="402590"/>
            <a:ext cx="6032271" cy="33941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Screenshot 2025-07-31 213648"/>
          <p:cNvPicPr>
            <a:picLocks noGrp="1" noChangeAspect="1"/>
          </p:cNvPicPr>
          <p:nvPr>
            <p:ph sz="half" idx="2"/>
          </p:nvPr>
        </p:nvPicPr>
        <p:blipFill>
          <a:blip r:embed="rId2"/>
          <a:srcRect r="15739" b="9740"/>
          <a:stretch>
            <a:fillRect/>
          </a:stretch>
        </p:blipFill>
        <p:spPr>
          <a:xfrm>
            <a:off x="6443980" y="633095"/>
            <a:ext cx="5289550" cy="3101975"/>
          </a:xfrm>
          <a:prstGeom prst="rect">
            <a:avLst/>
          </a:prstGeom>
        </p:spPr>
      </p:pic>
      <p:sp>
        <p:nvSpPr>
          <p:cNvPr id="6" name="Text Box 5"/>
          <p:cNvSpPr txBox="1"/>
          <p:nvPr/>
        </p:nvSpPr>
        <p:spPr>
          <a:xfrm>
            <a:off x="458470" y="2784108"/>
            <a:ext cx="5203191" cy="2308324"/>
          </a:xfrm>
          <a:prstGeom prst="rect">
            <a:avLst/>
          </a:prstGeom>
          <a:noFill/>
        </p:spPr>
        <p:txBody>
          <a:bodyPr wrap="square" rtlCol="0" anchor="t">
            <a:spAutoFit/>
          </a:bodyPr>
          <a:lstStyle/>
          <a:p>
            <a:pPr marL="635" indent="-635">
              <a:buNone/>
            </a:pPr>
            <a:r>
              <a:rPr lang="en-US" altLang="en-US" sz="2400" dirty="0">
                <a:sym typeface="+mn-ea"/>
              </a:rPr>
              <a:t>1.No Turning Back</a:t>
            </a:r>
          </a:p>
          <a:p>
            <a:pPr marL="635" indent="-635">
              <a:buNone/>
            </a:pPr>
            <a:r>
              <a:rPr lang="en-US" altLang="en-US" sz="2400" dirty="0">
                <a:solidFill>
                  <a:srgbClr val="FF0000"/>
                </a:solidFill>
                <a:sym typeface="+mn-ea"/>
                <a:hlinkClick r:id="rId3"/>
              </a:rPr>
              <a:t>https://</a:t>
            </a:r>
            <a:r>
              <a:rPr lang="en-US" altLang="en-US" sz="2400" dirty="0" err="1">
                <a:solidFill>
                  <a:srgbClr val="FF0000"/>
                </a:solidFill>
                <a:sym typeface="+mn-ea"/>
                <a:hlinkClick r:id="rId3"/>
              </a:rPr>
              <a:t>www.youtube.com</a:t>
            </a:r>
            <a:r>
              <a:rPr lang="en-US" altLang="en-US" sz="2400" dirty="0">
                <a:solidFill>
                  <a:srgbClr val="FF0000"/>
                </a:solidFill>
                <a:sym typeface="+mn-ea"/>
                <a:hlinkClick r:id="rId3"/>
              </a:rPr>
              <a:t>/</a:t>
            </a:r>
            <a:r>
              <a:rPr lang="en-US" altLang="en-US" sz="2400" dirty="0" err="1">
                <a:solidFill>
                  <a:srgbClr val="FF0000"/>
                </a:solidFill>
                <a:sym typeface="+mn-ea"/>
                <a:hlinkClick r:id="rId3"/>
              </a:rPr>
              <a:t>watch?v</a:t>
            </a:r>
            <a:r>
              <a:rPr lang="en-US" altLang="en-US" sz="2400" dirty="0">
                <a:solidFill>
                  <a:srgbClr val="FF0000"/>
                </a:solidFill>
                <a:sym typeface="+mn-ea"/>
                <a:hlinkClick r:id="rId3"/>
              </a:rPr>
              <a:t>=yNtid3wdDWA&amp;list=RDyNtid3wdDWA&amp;start_radio=1&amp;ab_channel=</a:t>
            </a:r>
            <a:r>
              <a:rPr lang="en-US" altLang="en-US" sz="2400" dirty="0" err="1">
                <a:solidFill>
                  <a:srgbClr val="FF0000"/>
                </a:solidFill>
                <a:sym typeface="+mn-ea"/>
                <a:hlinkClick r:id="rId3"/>
              </a:rPr>
              <a:t>GaiseBaba</a:t>
            </a:r>
            <a:r>
              <a:rPr lang="en-US" altLang="en-US" sz="2400" dirty="0">
                <a:sym typeface="+mn-ea"/>
                <a:hlinkClick r:id="rId3"/>
              </a:rPr>
              <a:t>         </a:t>
            </a:r>
            <a:endParaRPr lang="en-US" altLang="en-US" sz="2400" dirty="0">
              <a:sym typeface="+mn-ea"/>
            </a:endParaRPr>
          </a:p>
          <a:p>
            <a:pPr marL="635" indent="-635">
              <a:buNone/>
            </a:pPr>
            <a:r>
              <a:rPr lang="en-US" altLang="en-US" sz="2400" dirty="0">
                <a:sym typeface="+mn-ea"/>
              </a:rPr>
              <a:t>Christian Kids</a:t>
            </a:r>
          </a:p>
        </p:txBody>
      </p:sp>
      <p:sp>
        <p:nvSpPr>
          <p:cNvPr id="8" name="Text Box 7"/>
          <p:cNvSpPr txBox="1"/>
          <p:nvPr/>
        </p:nvSpPr>
        <p:spPr>
          <a:xfrm>
            <a:off x="6443980" y="3938270"/>
            <a:ext cx="5399405" cy="2308324"/>
          </a:xfrm>
          <a:prstGeom prst="rect">
            <a:avLst/>
          </a:prstGeom>
          <a:noFill/>
        </p:spPr>
        <p:txBody>
          <a:bodyPr wrap="square" rtlCol="0" anchor="t">
            <a:spAutoFit/>
          </a:bodyPr>
          <a:lstStyle/>
          <a:p>
            <a:pPr marL="0" indent="0" algn="l">
              <a:buNone/>
            </a:pPr>
            <a:r>
              <a:rPr lang="en-US" altLang="en-US" sz="2000" dirty="0">
                <a:sym typeface="+mn-ea"/>
              </a:rPr>
              <a:t>2</a:t>
            </a:r>
            <a:r>
              <a:rPr lang="en-US" altLang="en-US" sz="2400" dirty="0">
                <a:sym typeface="+mn-ea"/>
              </a:rPr>
              <a:t>.</a:t>
            </a:r>
            <a:r>
              <a:rPr lang="en-US" altLang="en-US" sz="2400" dirty="0">
                <a:solidFill>
                  <a:srgbClr val="FF0000"/>
                </a:solidFill>
                <a:sym typeface="+mn-ea"/>
              </a:rPr>
              <a:t> The Song of Moses </a:t>
            </a:r>
            <a:r>
              <a:rPr lang="en-US" altLang="en-US" sz="2400" dirty="0">
                <a:solidFill>
                  <a:srgbClr val="00B050"/>
                </a:solidFill>
                <a:sym typeface="+mn-ea"/>
                <a:hlinkClick r:id="rId4"/>
              </a:rPr>
              <a:t>https://www.youtube.com/watch?v=a-wWKL-7Mrg</a:t>
            </a:r>
            <a:endParaRPr lang="en-US" altLang="en-US" sz="2400" dirty="0">
              <a:solidFill>
                <a:srgbClr val="00B050"/>
              </a:solidFill>
              <a:sym typeface="+mn-ea"/>
            </a:endParaRPr>
          </a:p>
          <a:p>
            <a:pPr marL="0" indent="0" algn="l">
              <a:buNone/>
            </a:pPr>
            <a:r>
              <a:rPr lang="en-US" altLang="en-US" sz="2400" dirty="0">
                <a:sym typeface="+mn-ea"/>
              </a:rPr>
              <a:t>The Song of Moses Like You've Never Heard Before | Christian Worship Song/  World Wide Worship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7000E64E-CF1C-295C-23A4-8273F1B03026}"/>
              </a:ext>
            </a:extLst>
          </p:cNvPr>
          <p:cNvSpPr>
            <a:spLocks noGrp="1"/>
          </p:cNvSpPr>
          <p:nvPr>
            <p:ph idx="1"/>
          </p:nvPr>
        </p:nvSpPr>
        <p:spPr>
          <a:xfrm>
            <a:off x="2722217" y="4231584"/>
            <a:ext cx="8297476" cy="1896166"/>
          </a:xfrm>
        </p:spPr>
        <p:txBody>
          <a:bodyPr/>
          <a:lstStyle/>
          <a:p>
            <a:endParaRPr lang="en-US" dirty="0"/>
          </a:p>
          <a:p>
            <a:r>
              <a:rPr lang="en-US" dirty="0"/>
              <a:t>English Version Video: Exodus 10:16-29.</a:t>
            </a:r>
          </a:p>
        </p:txBody>
      </p:sp>
      <p:pic>
        <p:nvPicPr>
          <p:cNvPr id="15" name="Picture 14">
            <a:hlinkClick r:id="rId2"/>
            <a:extLst>
              <a:ext uri="{FF2B5EF4-FFF2-40B4-BE49-F238E27FC236}">
                <a16:creationId xmlns:a16="http://schemas.microsoft.com/office/drawing/2014/main" id="{6A08A87A-AB97-1592-5D63-4D31A662CDEE}"/>
              </a:ext>
            </a:extLst>
          </p:cNvPr>
          <p:cNvPicPr>
            <a:picLocks noChangeAspect="1"/>
          </p:cNvPicPr>
          <p:nvPr/>
        </p:nvPicPr>
        <p:blipFill>
          <a:blip r:embed="rId3"/>
          <a:stretch>
            <a:fillRect/>
          </a:stretch>
        </p:blipFill>
        <p:spPr>
          <a:xfrm>
            <a:off x="2722217" y="916884"/>
            <a:ext cx="6350000" cy="33147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582613"/>
          </a:xfrm>
        </p:spPr>
        <p:txBody>
          <a:bodyPr/>
          <a:lstStyle/>
          <a:p>
            <a:pPr algn="ctr"/>
            <a:r>
              <a:rPr lang="zh-CN" altLang="en-US" dirty="0"/>
              <a:t>出埃及記</a:t>
            </a:r>
            <a:r>
              <a:rPr lang="en-US" altLang="zh-CN" dirty="0"/>
              <a:t>(Exodus) 10:16-29</a:t>
            </a:r>
            <a:endParaRPr lang="zh-CN" altLang="en-US" dirty="0"/>
          </a:p>
        </p:txBody>
      </p:sp>
      <p:graphicFrame>
        <p:nvGraphicFramePr>
          <p:cNvPr id="4" name="Content Placeholder 3"/>
          <p:cNvGraphicFramePr>
            <a:graphicFrameLocks noGrp="1"/>
          </p:cNvGraphicFramePr>
          <p:nvPr>
            <p:ph idx="1"/>
            <p:custDataLst>
              <p:tags r:id="rId1"/>
            </p:custDataLst>
            <p:extLst>
              <p:ext uri="{D42A27DB-BD31-4B8C-83A1-F6EECF244321}">
                <p14:modId xmlns:p14="http://schemas.microsoft.com/office/powerpoint/2010/main" val="1494423965"/>
              </p:ext>
            </p:extLst>
          </p:nvPr>
        </p:nvGraphicFramePr>
        <p:xfrm>
          <a:off x="475615" y="1361440"/>
          <a:ext cx="11317800" cy="5212080"/>
        </p:xfrm>
        <a:graphic>
          <a:graphicData uri="http://schemas.openxmlformats.org/drawingml/2006/table">
            <a:tbl>
              <a:tblPr firstRow="1" bandRow="1">
                <a:tableStyleId>{5C22544A-7EE6-4342-B048-85BDC9FD1C3A}</a:tableStyleId>
              </a:tblPr>
              <a:tblGrid>
                <a:gridCol w="11317800">
                  <a:extLst>
                    <a:ext uri="{9D8B030D-6E8A-4147-A177-3AD203B41FA5}">
                      <a16:colId xmlns:a16="http://schemas.microsoft.com/office/drawing/2014/main" val="20001"/>
                    </a:ext>
                  </a:extLst>
                </a:gridCol>
              </a:tblGrid>
              <a:tr h="2658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600" dirty="0">
                          <a:sym typeface="+mn-ea"/>
                        </a:rPr>
                        <a:t>Golden Verses Exo 10:2</a:t>
                      </a:r>
                      <a:endParaRPr lang="zh-CN" altLang="en-US" sz="3600" dirty="0">
                        <a:sym typeface="+mn-ea"/>
                      </a:endParaRPr>
                    </a:p>
                  </a:txBody>
                  <a:tcPr/>
                </a:tc>
                <a:extLst>
                  <a:ext uri="{0D108BD9-81ED-4DB2-BD59-A6C34878D82A}">
                    <a16:rowId xmlns:a16="http://schemas.microsoft.com/office/drawing/2014/main" val="10000"/>
                  </a:ext>
                </a:extLst>
              </a:tr>
              <a:tr h="286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3600"/>
                        <a:t>我们的牲畜也要带去，连一蹄也不留下，因为我们要从其中取出来，事奉耶和华我们的神。我们未到那里，还不知道用什么事奉耶和华。</a:t>
                      </a:r>
                      <a:r>
                        <a:rPr lang="en-US" altLang="ja-JP" sz="3600" dirty="0"/>
                        <a:t>(Exo10:26 CUVS)</a:t>
                      </a:r>
                      <a:endParaRPr lang="en-US" altLang="en-US" sz="3600" b="1" dirty="0"/>
                    </a:p>
                  </a:txBody>
                  <a:tcPr/>
                </a:tc>
                <a:extLst>
                  <a:ext uri="{0D108BD9-81ED-4DB2-BD59-A6C34878D82A}">
                    <a16:rowId xmlns:a16="http://schemas.microsoft.com/office/drawing/2014/main" val="10001"/>
                  </a:ext>
                </a:extLst>
              </a:tr>
              <a:tr h="557765">
                <a:tc>
                  <a:txBody>
                    <a:bodyPr/>
                    <a:lstStyle/>
                    <a:p>
                      <a:pPr>
                        <a:buNone/>
                      </a:pPr>
                      <a:r>
                        <a:rPr lang="en-US" altLang="zh-CN" sz="3600" dirty="0">
                          <a:solidFill>
                            <a:srgbClr val="FF0000"/>
                          </a:solidFill>
                        </a:rPr>
                        <a:t>Our livestock too must go with us; not a hoof is to be left behind. We have to use some of them in worshiping the Lord our God,</a:t>
                      </a:r>
                      <a:r>
                        <a:rPr lang="en-US" altLang="zh-CN" sz="3600" dirty="0"/>
                        <a:t> and until we get there we will not know what we are to use to worship the Lord .(Exo10:26 NIV)</a:t>
                      </a:r>
                    </a:p>
                  </a:txBody>
                  <a:tcPr/>
                </a:tc>
                <a:extLst>
                  <a:ext uri="{0D108BD9-81ED-4DB2-BD59-A6C34878D82A}">
                    <a16:rowId xmlns:a16="http://schemas.microsoft.com/office/drawing/2014/main" val="10002"/>
                  </a:ext>
                </a:extLst>
              </a:tr>
            </a:tbl>
          </a:graphicData>
        </a:graphic>
      </p:graphicFrame>
      <p:sp>
        <p:nvSpPr>
          <p:cNvPr id="5" name="Text Box 4"/>
          <p:cNvSpPr txBox="1"/>
          <p:nvPr/>
        </p:nvSpPr>
        <p:spPr>
          <a:xfrm>
            <a:off x="2227580" y="773430"/>
            <a:ext cx="7983855" cy="337185"/>
          </a:xfrm>
          <a:prstGeom prst="rect">
            <a:avLst/>
          </a:prstGeom>
        </p:spPr>
        <p:txBody>
          <a:bodyPr wrap="square">
            <a:spAutoFit/>
          </a:bodyPr>
          <a:lstStyle/>
          <a:p>
            <a:r>
              <a:rPr lang="ja-JP" altLang="en-US" sz="1600" b="1">
                <a:solidFill>
                  <a:srgbClr val="000000"/>
                </a:solidFill>
                <a:latin typeface="PMingLiU"/>
                <a:ea typeface="PMingLiU"/>
              </a:rPr>
              <a:t>經</a:t>
            </a:r>
            <a:r>
              <a:rPr lang="zh-CN" sz="1600" dirty="0"/>
              <a:t>文</a:t>
            </a:r>
            <a:r>
              <a:rPr sz="1600" b="1" dirty="0" err="1">
                <a:solidFill>
                  <a:srgbClr val="000000"/>
                </a:solidFill>
                <a:latin typeface="PMingLiU"/>
                <a:ea typeface="PMingLiU"/>
              </a:rPr>
              <a:t>取自《聖經和合本</a:t>
            </a:r>
            <a:r>
              <a:rPr lang="en-US" sz="1600" b="1" dirty="0" err="1">
                <a:solidFill>
                  <a:srgbClr val="000000"/>
                </a:solidFill>
                <a:latin typeface="PMingLiU"/>
                <a:ea typeface="PMingLiU"/>
              </a:rPr>
              <a:t>NIV</a:t>
            </a:r>
            <a:r>
              <a:rPr sz="1600" b="1" dirty="0">
                <a:solidFill>
                  <a:srgbClr val="000000"/>
                </a:solidFill>
                <a:latin typeface="PMingLiU"/>
                <a:ea typeface="PMingLiU"/>
              </a:rPr>
              <a:t>》— </a:t>
            </a:r>
            <a:r>
              <a:rPr sz="1600" b="1" dirty="0" err="1">
                <a:solidFill>
                  <a:srgbClr val="000000"/>
                </a:solidFill>
                <a:latin typeface="PMingLiU"/>
                <a:ea typeface="PMingLiU"/>
              </a:rPr>
              <a:t>漢語聖經協會出版，承蒙允准使用</a:t>
            </a:r>
            <a:r>
              <a:rPr sz="1600" b="1" dirty="0">
                <a:solidFill>
                  <a:srgbClr val="000000"/>
                </a:solidFill>
                <a:latin typeface="PMingLiU"/>
                <a:ea typeface="PMingLiU"/>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F5D2A91-5372-35E1-F7C1-31EA8721CF5D}"/>
              </a:ext>
            </a:extLst>
          </p:cNvPr>
          <p:cNvSpPr>
            <a:spLocks noGrp="1"/>
          </p:cNvSpPr>
          <p:nvPr>
            <p:ph idx="1"/>
          </p:nvPr>
        </p:nvSpPr>
        <p:spPr/>
        <p:txBody>
          <a:bodyPr/>
          <a:lstStyle/>
          <a:p>
            <a:r>
              <a:rPr lang="en-US" sz="3600" dirty="0">
                <a:solidFill>
                  <a:srgbClr val="FF0000"/>
                </a:solidFill>
              </a:rPr>
              <a:t>What do you want to bring with you when you plan to travel to a new place?</a:t>
            </a:r>
          </a:p>
          <a:p>
            <a:endParaRPr lang="en-US" dirty="0"/>
          </a:p>
          <a:p>
            <a:r>
              <a:rPr lang="en-US" dirty="0"/>
              <a:t>Bring money, credit cards, </a:t>
            </a:r>
          </a:p>
          <a:p>
            <a:r>
              <a:rPr lang="en-US" dirty="0"/>
              <a:t>Bring clothes, drink, and food.</a:t>
            </a:r>
          </a:p>
          <a:p>
            <a:r>
              <a:rPr lang="en-US" dirty="0"/>
              <a:t>Bring an umbrella, sunglasses.</a:t>
            </a:r>
          </a:p>
          <a:p>
            <a:r>
              <a:rPr lang="en-US" dirty="0"/>
              <a:t>Bring my favorite toy.</a:t>
            </a:r>
          </a:p>
          <a:p>
            <a:r>
              <a:rPr lang="en-US" dirty="0"/>
              <a:t>…</a:t>
            </a:r>
          </a:p>
          <a:p>
            <a:endParaRPr lang="en-US" dirty="0"/>
          </a:p>
        </p:txBody>
      </p:sp>
      <p:sp>
        <p:nvSpPr>
          <p:cNvPr id="2" name="Title 1">
            <a:extLst>
              <a:ext uri="{FF2B5EF4-FFF2-40B4-BE49-F238E27FC236}">
                <a16:creationId xmlns:a16="http://schemas.microsoft.com/office/drawing/2014/main" id="{DBE4C87A-8FE5-DE0D-7D39-9F058872CF09}"/>
              </a:ext>
            </a:extLst>
          </p:cNvPr>
          <p:cNvSpPr>
            <a:spLocks noGrp="1"/>
          </p:cNvSpPr>
          <p:nvPr>
            <p:ph type="title"/>
          </p:nvPr>
        </p:nvSpPr>
        <p:spPr>
          <a:xfrm>
            <a:off x="609600" y="147637"/>
            <a:ext cx="10972800" cy="582613"/>
          </a:xfrm>
        </p:spPr>
        <p:txBody>
          <a:bodyPr/>
          <a:lstStyle/>
          <a:p>
            <a:pPr algn="ctr"/>
            <a:r>
              <a:rPr lang="en-US" altLang="zh-CN" dirty="0"/>
              <a:t>To Parents and Children</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F5D2A91-5372-35E1-F7C1-31EA8721CF5D}"/>
              </a:ext>
            </a:extLst>
          </p:cNvPr>
          <p:cNvSpPr>
            <a:spLocks noGrp="1"/>
          </p:cNvSpPr>
          <p:nvPr>
            <p:ph idx="1"/>
          </p:nvPr>
        </p:nvSpPr>
        <p:spPr/>
        <p:txBody>
          <a:bodyPr/>
          <a:lstStyle/>
          <a:p>
            <a:r>
              <a:rPr lang="en-US" dirty="0">
                <a:solidFill>
                  <a:srgbClr val="FF0000"/>
                </a:solidFill>
              </a:rPr>
              <a:t>What is your purpose in bringing those with you?</a:t>
            </a:r>
          </a:p>
          <a:p>
            <a:endParaRPr lang="en-US" dirty="0"/>
          </a:p>
          <a:p>
            <a:r>
              <a:rPr lang="en-US" dirty="0"/>
              <a:t>Buy anything I want.</a:t>
            </a:r>
          </a:p>
          <a:p>
            <a:r>
              <a:rPr lang="en-US" dirty="0"/>
              <a:t>Enjoy the meals and sleep.</a:t>
            </a:r>
          </a:p>
          <a:p>
            <a:r>
              <a:rPr lang="en-US" dirty="0"/>
              <a:t>Self-protection.</a:t>
            </a:r>
          </a:p>
          <a:p>
            <a:r>
              <a:rPr lang="en-US" dirty="0"/>
              <a:t>Enjoy worldly life.</a:t>
            </a:r>
          </a:p>
          <a:p>
            <a:r>
              <a:rPr lang="en-US" dirty="0"/>
              <a:t>…</a:t>
            </a:r>
          </a:p>
          <a:p>
            <a:endParaRPr lang="en-US" dirty="0"/>
          </a:p>
        </p:txBody>
      </p:sp>
      <p:sp>
        <p:nvSpPr>
          <p:cNvPr id="2" name="Title 1">
            <a:extLst>
              <a:ext uri="{FF2B5EF4-FFF2-40B4-BE49-F238E27FC236}">
                <a16:creationId xmlns:a16="http://schemas.microsoft.com/office/drawing/2014/main" id="{BFD4BE05-01B5-9680-045A-88CACCFD1D3E}"/>
              </a:ext>
            </a:extLst>
          </p:cNvPr>
          <p:cNvSpPr>
            <a:spLocks noGrp="1"/>
          </p:cNvSpPr>
          <p:nvPr>
            <p:ph type="title"/>
          </p:nvPr>
        </p:nvSpPr>
        <p:spPr>
          <a:xfrm>
            <a:off x="609600" y="147637"/>
            <a:ext cx="10972800" cy="582613"/>
          </a:xfrm>
        </p:spPr>
        <p:txBody>
          <a:bodyPr/>
          <a:lstStyle/>
          <a:p>
            <a:pPr algn="ctr"/>
            <a:r>
              <a:rPr lang="en-US" altLang="zh-CN" dirty="0"/>
              <a:t>To Parents and Children</a:t>
            </a:r>
            <a:endParaRPr lang="zh-CN" altLang="en-US" dirty="0"/>
          </a:p>
        </p:txBody>
      </p:sp>
    </p:spTree>
    <p:extLst>
      <p:ext uri="{BB962C8B-B14F-4D97-AF65-F5344CB8AC3E}">
        <p14:creationId xmlns:p14="http://schemas.microsoft.com/office/powerpoint/2010/main" val="3387014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4BE05-01B5-9680-045A-88CACCFD1D3E}"/>
              </a:ext>
            </a:extLst>
          </p:cNvPr>
          <p:cNvSpPr>
            <a:spLocks noGrp="1"/>
          </p:cNvSpPr>
          <p:nvPr>
            <p:ph type="title"/>
          </p:nvPr>
        </p:nvSpPr>
        <p:spPr>
          <a:xfrm>
            <a:off x="609600" y="147637"/>
            <a:ext cx="10972800" cy="582613"/>
          </a:xfrm>
        </p:spPr>
        <p:txBody>
          <a:bodyPr/>
          <a:lstStyle/>
          <a:p>
            <a:pPr algn="ctr"/>
            <a:r>
              <a:rPr lang="en-US" altLang="zh-CN" dirty="0"/>
              <a:t>What did Moses say to Pharaoh?</a:t>
            </a:r>
            <a:endParaRPr lang="zh-CN" altLang="en-US" dirty="0"/>
          </a:p>
        </p:txBody>
      </p:sp>
      <p:graphicFrame>
        <p:nvGraphicFramePr>
          <p:cNvPr id="6" name="Content Placeholder 3">
            <a:extLst>
              <a:ext uri="{FF2B5EF4-FFF2-40B4-BE49-F238E27FC236}">
                <a16:creationId xmlns:a16="http://schemas.microsoft.com/office/drawing/2014/main" id="{6941AAB0-2D4A-E832-75DC-D0CA7EADA408}"/>
              </a:ext>
            </a:extLst>
          </p:cNvPr>
          <p:cNvGraphicFramePr>
            <a:graphicFrameLocks noGrp="1"/>
          </p:cNvGraphicFramePr>
          <p:nvPr>
            <p:ph idx="1"/>
            <p:custDataLst>
              <p:tags r:id="rId1"/>
            </p:custDataLst>
            <p:extLst>
              <p:ext uri="{D42A27DB-BD31-4B8C-83A1-F6EECF244321}">
                <p14:modId xmlns:p14="http://schemas.microsoft.com/office/powerpoint/2010/main" val="2194085636"/>
              </p:ext>
            </p:extLst>
          </p:nvPr>
        </p:nvGraphicFramePr>
        <p:xfrm>
          <a:off x="475615" y="1361440"/>
          <a:ext cx="11317800" cy="5212080"/>
        </p:xfrm>
        <a:graphic>
          <a:graphicData uri="http://schemas.openxmlformats.org/drawingml/2006/table">
            <a:tbl>
              <a:tblPr firstRow="1" bandRow="1">
                <a:tableStyleId>{5C22544A-7EE6-4342-B048-85BDC9FD1C3A}</a:tableStyleId>
              </a:tblPr>
              <a:tblGrid>
                <a:gridCol w="11317800">
                  <a:extLst>
                    <a:ext uri="{9D8B030D-6E8A-4147-A177-3AD203B41FA5}">
                      <a16:colId xmlns:a16="http://schemas.microsoft.com/office/drawing/2014/main" val="20001"/>
                    </a:ext>
                  </a:extLst>
                </a:gridCol>
              </a:tblGrid>
              <a:tr h="2658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600" dirty="0">
                          <a:sym typeface="+mn-ea"/>
                        </a:rPr>
                        <a:t>Golden Verses Exo 10:26</a:t>
                      </a:r>
                      <a:endParaRPr lang="zh-CN" altLang="en-US" sz="3600" dirty="0">
                        <a:sym typeface="+mn-ea"/>
                      </a:endParaRPr>
                    </a:p>
                  </a:txBody>
                  <a:tcPr/>
                </a:tc>
                <a:extLst>
                  <a:ext uri="{0D108BD9-81ED-4DB2-BD59-A6C34878D82A}">
                    <a16:rowId xmlns:a16="http://schemas.microsoft.com/office/drawing/2014/main" val="10000"/>
                  </a:ext>
                </a:extLst>
              </a:tr>
              <a:tr h="286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3600"/>
                        <a:t>我们的牲畜也要带去，连一蹄也不留下，因为我们要从其中取出来，事奉耶和华我们的神。我们未到那里，还不知道用什么事奉耶和华。</a:t>
                      </a:r>
                      <a:r>
                        <a:rPr lang="en-US" altLang="ja-JP" sz="3600" dirty="0"/>
                        <a:t>(Exo10:26 CUVS)</a:t>
                      </a:r>
                      <a:endParaRPr lang="en-US" altLang="en-US" sz="3600" b="1" dirty="0"/>
                    </a:p>
                  </a:txBody>
                  <a:tcPr/>
                </a:tc>
                <a:extLst>
                  <a:ext uri="{0D108BD9-81ED-4DB2-BD59-A6C34878D82A}">
                    <a16:rowId xmlns:a16="http://schemas.microsoft.com/office/drawing/2014/main" val="10001"/>
                  </a:ext>
                </a:extLst>
              </a:tr>
              <a:tr h="557765">
                <a:tc>
                  <a:txBody>
                    <a:bodyPr/>
                    <a:lstStyle/>
                    <a:p>
                      <a:pPr>
                        <a:buNone/>
                      </a:pPr>
                      <a:r>
                        <a:rPr lang="en-US" altLang="zh-CN" sz="3600" dirty="0">
                          <a:solidFill>
                            <a:srgbClr val="FF0000"/>
                          </a:solidFill>
                        </a:rPr>
                        <a:t>Our livestock too must go with us; not a hoof is to be left behind. We have to use some of them in worshiping the Lord our God,</a:t>
                      </a:r>
                      <a:r>
                        <a:rPr lang="en-US" altLang="zh-CN" sz="3600" dirty="0"/>
                        <a:t> and until we get there we will not know what we are to use to worship the Lord .(Exo10:26 NIV)</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4388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064387"/>
            <a:ext cx="1617980" cy="1459523"/>
          </a:xfrm>
          <a:solidFill>
            <a:srgbClr val="FFFF00"/>
          </a:solidFill>
          <a:effectLst>
            <a:softEdge rad="123960"/>
          </a:effectLst>
        </p:spPr>
        <p:txBody>
          <a:bodyPr lIns="91440" tIns="274320"/>
          <a:lstStyle/>
          <a:p>
            <a:pPr marL="0" indent="0" algn="ctr">
              <a:buNone/>
            </a:pPr>
            <a:r>
              <a:rPr lang="en-US" altLang="zh-CN" sz="2600" dirty="0"/>
              <a:t> Parents</a:t>
            </a:r>
          </a:p>
          <a:p>
            <a:pPr marL="0" indent="0" algn="ctr">
              <a:buNone/>
            </a:pPr>
            <a:r>
              <a:rPr lang="ja-JP" altLang="en-US" sz="2600"/>
              <a:t>父母</a:t>
            </a:r>
            <a:endParaRPr lang="en-US" altLang="zh-CN" sz="2800" dirty="0">
              <a:sym typeface="+mn-ea"/>
            </a:endParaRPr>
          </a:p>
        </p:txBody>
      </p:sp>
      <p:sp>
        <p:nvSpPr>
          <p:cNvPr id="6" name="Text Box 4">
            <a:extLst>
              <a:ext uri="{FF2B5EF4-FFF2-40B4-BE49-F238E27FC236}">
                <a16:creationId xmlns:a16="http://schemas.microsoft.com/office/drawing/2014/main" id="{B6655BF6-D255-AABC-17CC-BC1DA1367253}"/>
              </a:ext>
            </a:extLst>
          </p:cNvPr>
          <p:cNvSpPr txBox="1"/>
          <p:nvPr/>
        </p:nvSpPr>
        <p:spPr>
          <a:xfrm>
            <a:off x="5043557" y="1898862"/>
            <a:ext cx="1412435" cy="646331"/>
          </a:xfrm>
          <a:prstGeom prst="rect">
            <a:avLst/>
          </a:prstGeom>
          <a:solidFill>
            <a:schemeClr val="accent1"/>
          </a:solidFill>
          <a:ln>
            <a:solidFill>
              <a:schemeClr val="tx1"/>
            </a:solidFill>
          </a:ln>
          <a:effectLst>
            <a:softEdge rad="65871"/>
          </a:effectLst>
          <a:scene3d>
            <a:camera prst="orthographicFront"/>
            <a:lightRig rig="threePt" dir="t"/>
          </a:scene3d>
          <a:sp3d>
            <a:bevelT h="31750"/>
          </a:sp3d>
        </p:spPr>
        <p:txBody>
          <a:bodyPr wrap="square" anchor="ctr" anchorCtr="0">
            <a:spAutoFit/>
          </a:bodyPr>
          <a:lstStyle/>
          <a:p>
            <a:pPr algn="ctr"/>
            <a:r>
              <a:rPr lang="en-US" sz="3600" b="1" dirty="0">
                <a:solidFill>
                  <a:srgbClr val="000000"/>
                </a:solidFill>
                <a:latin typeface="PMingLiU"/>
                <a:ea typeface="PMingLiU"/>
              </a:rPr>
              <a:t>God</a:t>
            </a:r>
            <a:endParaRPr sz="3600" b="1" dirty="0">
              <a:solidFill>
                <a:srgbClr val="000000"/>
              </a:solidFill>
              <a:latin typeface="PMingLiU"/>
              <a:ea typeface="PMingLiU"/>
            </a:endParaRPr>
          </a:p>
        </p:txBody>
      </p:sp>
      <p:sp>
        <p:nvSpPr>
          <p:cNvPr id="8" name="Content Placeholder 2">
            <a:extLst>
              <a:ext uri="{FF2B5EF4-FFF2-40B4-BE49-F238E27FC236}">
                <a16:creationId xmlns:a16="http://schemas.microsoft.com/office/drawing/2014/main" id="{588FD68E-2116-0BB4-066E-8871FD5888E8}"/>
              </a:ext>
            </a:extLst>
          </p:cNvPr>
          <p:cNvSpPr txBox="1">
            <a:spLocks/>
          </p:cNvSpPr>
          <p:nvPr/>
        </p:nvSpPr>
        <p:spPr>
          <a:xfrm>
            <a:off x="9827480" y="5064387"/>
            <a:ext cx="1617980" cy="1459523"/>
          </a:xfrm>
          <a:prstGeom prst="rect">
            <a:avLst/>
          </a:prstGeom>
          <a:solidFill>
            <a:srgbClr val="FFFF00"/>
          </a:solidFill>
          <a:ln w="9525">
            <a:noFill/>
          </a:ln>
          <a:effectLst>
            <a:softEdge rad="95834"/>
          </a:effectLst>
        </p:spPr>
        <p:txBody>
          <a:bodyPr tIns="182880"/>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altLang="zh-CN" sz="2800" dirty="0">
                <a:sym typeface="+mn-ea"/>
              </a:rPr>
              <a:t>Children</a:t>
            </a:r>
          </a:p>
          <a:p>
            <a:pPr algn="ctr">
              <a:buNone/>
            </a:pPr>
            <a:r>
              <a:rPr lang="ja-JP" altLang="en-US" sz="2800">
                <a:sym typeface="+mn-ea"/>
              </a:rPr>
              <a:t>孩子</a:t>
            </a:r>
            <a:endParaRPr lang="en-US" altLang="zh-CN" sz="2800" dirty="0">
              <a:sym typeface="+mn-ea"/>
            </a:endParaRPr>
          </a:p>
        </p:txBody>
      </p:sp>
      <p:sp>
        <p:nvSpPr>
          <p:cNvPr id="22" name="TextBox 21">
            <a:extLst>
              <a:ext uri="{FF2B5EF4-FFF2-40B4-BE49-F238E27FC236}">
                <a16:creationId xmlns:a16="http://schemas.microsoft.com/office/drawing/2014/main" id="{E26BFCA8-0094-94AC-EA70-0D4D489DA72E}"/>
              </a:ext>
            </a:extLst>
          </p:cNvPr>
          <p:cNvSpPr txBox="1"/>
          <p:nvPr/>
        </p:nvSpPr>
        <p:spPr>
          <a:xfrm>
            <a:off x="-38101" y="20468"/>
            <a:ext cx="12192000" cy="461665"/>
          </a:xfrm>
          <a:prstGeom prst="rect">
            <a:avLst/>
          </a:prstGeom>
          <a:solidFill>
            <a:schemeClr val="accent1"/>
          </a:solidFill>
          <a:ln>
            <a:solidFill>
              <a:schemeClr val="bg1">
                <a:lumMod val="95000"/>
              </a:schemeClr>
            </a:solidFill>
          </a:ln>
        </p:spPr>
        <p:txBody>
          <a:bodyPr wrap="square">
            <a:spAutoFit/>
          </a:bodyPr>
          <a:lstStyle/>
          <a:p>
            <a:pPr algn="ctr">
              <a:buNone/>
            </a:pPr>
            <a:r>
              <a:rPr lang="en-US" altLang="zh-CN" sz="2400" dirty="0">
                <a:solidFill>
                  <a:schemeClr val="bg1"/>
                </a:solidFill>
              </a:rPr>
              <a:t>Remember: Trilateral Relationship</a:t>
            </a:r>
          </a:p>
        </p:txBody>
      </p:sp>
      <p:cxnSp>
        <p:nvCxnSpPr>
          <p:cNvPr id="12" name="Straight Connector 11">
            <a:extLst>
              <a:ext uri="{FF2B5EF4-FFF2-40B4-BE49-F238E27FC236}">
                <a16:creationId xmlns:a16="http://schemas.microsoft.com/office/drawing/2014/main" id="{6A13E17D-7518-9CFE-9520-586535E4C846}"/>
              </a:ext>
            </a:extLst>
          </p:cNvPr>
          <p:cNvCxnSpPr>
            <a:cxnSpLocks/>
          </p:cNvCxnSpPr>
          <p:nvPr/>
        </p:nvCxnSpPr>
        <p:spPr bwMode="auto">
          <a:xfrm>
            <a:off x="6455992" y="2545193"/>
            <a:ext cx="3371488" cy="2519193"/>
          </a:xfrm>
          <a:prstGeom prst="line">
            <a:avLst/>
          </a:prstGeom>
          <a:gradFill rotWithShape="0">
            <a:gsLst>
              <a:gs pos="0">
                <a:schemeClr val="accent1"/>
              </a:gs>
              <a:gs pos="100000">
                <a:schemeClr val="accent2"/>
              </a:gs>
            </a:gsLst>
            <a:lin ang="5400000" scaled="1"/>
          </a:gradFill>
          <a:ln w="63500" cap="flat" cmpd="sng" algn="ctr">
            <a:solidFill>
              <a:schemeClr val="accent1">
                <a:alpha val="50000"/>
              </a:schemeClr>
            </a:solidFill>
            <a:prstDash val="solid"/>
            <a:round/>
            <a:headEnd type="triangle" w="med" len="med"/>
            <a:tailEnd type="triangle" w="med" len="med"/>
          </a:ln>
        </p:spPr>
      </p:cxnSp>
      <p:cxnSp>
        <p:nvCxnSpPr>
          <p:cNvPr id="14" name="Straight Connector 13">
            <a:extLst>
              <a:ext uri="{FF2B5EF4-FFF2-40B4-BE49-F238E27FC236}">
                <a16:creationId xmlns:a16="http://schemas.microsoft.com/office/drawing/2014/main" id="{F3CC86EB-02B8-C828-E1DA-36C9A2B9326A}"/>
              </a:ext>
            </a:extLst>
          </p:cNvPr>
          <p:cNvCxnSpPr>
            <a:cxnSpLocks/>
            <a:stCxn id="3" idx="3"/>
            <a:endCxn id="8" idx="1"/>
          </p:cNvCxnSpPr>
          <p:nvPr/>
        </p:nvCxnSpPr>
        <p:spPr bwMode="auto">
          <a:xfrm>
            <a:off x="2227580" y="5794149"/>
            <a:ext cx="7599900" cy="0"/>
          </a:xfrm>
          <a:prstGeom prst="line">
            <a:avLst/>
          </a:prstGeom>
          <a:gradFill rotWithShape="0">
            <a:gsLst>
              <a:gs pos="0">
                <a:schemeClr val="accent1"/>
              </a:gs>
              <a:gs pos="100000">
                <a:schemeClr val="accent2"/>
              </a:gs>
            </a:gsLst>
            <a:lin ang="5400000" scaled="1"/>
          </a:gradFill>
          <a:ln w="63500" cap="flat" cmpd="sng" algn="ctr">
            <a:solidFill>
              <a:schemeClr val="accent1">
                <a:alpha val="50361"/>
              </a:schemeClr>
            </a:solidFill>
            <a:prstDash val="solid"/>
            <a:round/>
            <a:headEnd type="triangle" w="med" len="med"/>
            <a:tailEnd type="triangle" w="med" len="med"/>
          </a:ln>
        </p:spPr>
      </p:cxnSp>
      <p:cxnSp>
        <p:nvCxnSpPr>
          <p:cNvPr id="10" name="Straight Connector 9">
            <a:extLst>
              <a:ext uri="{FF2B5EF4-FFF2-40B4-BE49-F238E27FC236}">
                <a16:creationId xmlns:a16="http://schemas.microsoft.com/office/drawing/2014/main" id="{99A4DE5E-D9D8-9A2A-8455-C801006475BB}"/>
              </a:ext>
            </a:extLst>
          </p:cNvPr>
          <p:cNvCxnSpPr>
            <a:cxnSpLocks/>
          </p:cNvCxnSpPr>
          <p:nvPr/>
        </p:nvCxnSpPr>
        <p:spPr bwMode="auto">
          <a:xfrm flipH="1">
            <a:off x="2227580" y="2545193"/>
            <a:ext cx="2776576" cy="2519193"/>
          </a:xfrm>
          <a:prstGeom prst="line">
            <a:avLst/>
          </a:prstGeom>
          <a:ln w="63500">
            <a:solidFill>
              <a:schemeClr val="accent1">
                <a:alpha val="49523"/>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06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1081385" cy="686435"/>
          </a:xfrm>
        </p:spPr>
        <p:txBody>
          <a:bodyPr/>
          <a:lstStyle/>
          <a:p>
            <a:pPr algn="ctr"/>
            <a:r>
              <a:rPr lang="zh-CN" altLang="en-US" b="1" dirty="0">
                <a:solidFill>
                  <a:srgbClr val="00B050"/>
                </a:solidFill>
                <a:latin typeface="DFKai-SB" panose="03000509000000000000" pitchFamily="65" charset="-120"/>
                <a:ea typeface="DFKai-SB" panose="03000509000000000000" pitchFamily="65" charset="-120"/>
                <a:sym typeface="+mn-ea"/>
              </a:rPr>
              <a:t>個人反思</a:t>
            </a:r>
            <a:r>
              <a:rPr lang="en-US" altLang="zh-CN" b="1" dirty="0">
                <a:solidFill>
                  <a:srgbClr val="00B050"/>
                </a:solidFill>
                <a:latin typeface="DFKai-SB" panose="03000509000000000000" pitchFamily="65" charset="-120"/>
                <a:ea typeface="DFKai-SB" panose="03000509000000000000" pitchFamily="65" charset="-120"/>
                <a:sym typeface="+mn-ea"/>
              </a:rPr>
              <a:t> </a:t>
            </a:r>
            <a:r>
              <a:rPr lang="en-US" altLang="zh-CN" b="1" dirty="0">
                <a:solidFill>
                  <a:srgbClr val="FF0000"/>
                </a:solidFill>
                <a:latin typeface="DFKai-SB" panose="03000509000000000000" pitchFamily="65" charset="-120"/>
                <a:ea typeface="DFKai-SB" panose="03000509000000000000" pitchFamily="65" charset="-120"/>
                <a:sym typeface="+mn-ea"/>
              </a:rPr>
              <a:t>&amp; </a:t>
            </a:r>
            <a:r>
              <a:rPr lang="zh-CN" altLang="en-US" b="1" dirty="0">
                <a:solidFill>
                  <a:srgbClr val="7030A0"/>
                </a:solidFill>
                <a:latin typeface="DFKai-SB" panose="03000509000000000000" pitchFamily="65" charset="-120"/>
                <a:ea typeface="DFKai-SB" panose="03000509000000000000" pitchFamily="65" charset="-120"/>
              </a:rPr>
              <a:t>教養智慧</a:t>
            </a:r>
            <a:r>
              <a:rPr lang="en-US" altLang="zh-CN" b="1" dirty="0">
                <a:solidFill>
                  <a:srgbClr val="7030A0"/>
                </a:solidFill>
                <a:latin typeface="DFKai-SB" panose="03000509000000000000" pitchFamily="65" charset="-120"/>
                <a:ea typeface="DFKai-SB" panose="03000509000000000000" pitchFamily="65" charset="-120"/>
              </a:rPr>
              <a:t> </a:t>
            </a:r>
            <a:endParaRPr lang="zh-CN" altLang="en-US" sz="2400" b="1" dirty="0">
              <a:solidFill>
                <a:schemeClr val="tx1"/>
              </a:solidFill>
              <a:highlight>
                <a:srgbClr val="FFFF00"/>
              </a:highlight>
              <a:latin typeface="DFKai-SB" panose="03000509000000000000" pitchFamily="65" charset="-120"/>
              <a:ea typeface="DFKai-SB" panose="03000509000000000000" pitchFamily="65" charset="-120"/>
            </a:endParaRPr>
          </a:p>
        </p:txBody>
      </p:sp>
      <p:sp>
        <p:nvSpPr>
          <p:cNvPr id="3" name="Content Placeholder 2"/>
          <p:cNvSpPr>
            <a:spLocks noGrp="1"/>
          </p:cNvSpPr>
          <p:nvPr>
            <p:ph idx="1"/>
            <p:custDataLst>
              <p:tags r:id="rId1"/>
            </p:custDataLst>
          </p:nvPr>
        </p:nvSpPr>
        <p:spPr>
          <a:xfrm>
            <a:off x="609600" y="686435"/>
            <a:ext cx="10972800" cy="5800090"/>
          </a:xfrm>
        </p:spPr>
        <p:txBody>
          <a:bodyPr/>
          <a:lstStyle/>
          <a:p>
            <a:pPr algn="l">
              <a:buNone/>
            </a:pPr>
            <a:r>
              <a:rPr lang="en-US" altLang="zh-CN" sz="2600" dirty="0">
                <a:sym typeface="+mn-ea"/>
              </a:rPr>
              <a:t> </a:t>
            </a:r>
            <a:r>
              <a:rPr lang="zh-CN" altLang="en-US" b="1" dirty="0">
                <a:solidFill>
                  <a:srgbClr val="00B050"/>
                </a:solidFill>
                <a:highlight>
                  <a:srgbClr val="FFFF00"/>
                </a:highlight>
                <a:latin typeface="DFKai-SB" panose="03000509000000000000" pitchFamily="65" charset="-120"/>
                <a:ea typeface="DFKai-SB" panose="03000509000000000000" pitchFamily="65" charset="-120"/>
              </a:rPr>
              <a:t>個人反思</a:t>
            </a:r>
            <a:r>
              <a:rPr lang="zh-CN" altLang="en-US" sz="2800" b="1" dirty="0">
                <a:solidFill>
                  <a:srgbClr val="00B050"/>
                </a:solidFill>
                <a:latin typeface="DFKai-SB" panose="03000509000000000000" pitchFamily="65" charset="-120"/>
                <a:ea typeface="DFKai-SB" panose="03000509000000000000" pitchFamily="65" charset="-120"/>
              </a:rPr>
              <a:t>：</a:t>
            </a:r>
            <a:endParaRPr lang="zh-CN" altLang="en-US" sz="2800" dirty="0">
              <a:sym typeface="+mn-ea"/>
            </a:endParaRPr>
          </a:p>
          <a:p>
            <a:pPr marL="357505" indent="-357505" algn="l">
              <a:buNone/>
            </a:pPr>
            <a:r>
              <a:rPr lang="en-US" altLang="zh-CN" sz="2800" dirty="0">
                <a:sym typeface="+mn-ea"/>
              </a:rPr>
              <a:t>“</a:t>
            </a:r>
            <a:r>
              <a:rPr lang="zh-CN" altLang="en-US" sz="2800" dirty="0">
                <a:sym typeface="+mn-ea"/>
              </a:rPr>
              <a:t>我愿意让孩子相信神，但对我来说无所谓 。</a:t>
            </a:r>
            <a:r>
              <a:rPr lang="en-US" altLang="zh-CN" sz="2800" dirty="0">
                <a:sym typeface="+mn-ea"/>
              </a:rPr>
              <a:t>” </a:t>
            </a:r>
            <a:r>
              <a:rPr lang="ja-JP" altLang="en-US" sz="2800">
                <a:sym typeface="+mn-ea"/>
              </a:rPr>
              <a:t>对吗</a:t>
            </a:r>
            <a:r>
              <a:rPr lang="en-US" altLang="ja-JP" sz="2800" dirty="0">
                <a:sym typeface="+mn-ea"/>
              </a:rPr>
              <a:t>? </a:t>
            </a:r>
          </a:p>
          <a:p>
            <a:pPr marL="357505" indent="-357505" algn="l">
              <a:buNone/>
            </a:pPr>
            <a:r>
              <a:rPr lang="en-US" altLang="zh-CN" sz="2800" dirty="0">
                <a:sym typeface="+mn-ea"/>
              </a:rPr>
              <a:t>“I hope my children to believe in God. But it doesn’t matter to me.” Is that right?</a:t>
            </a:r>
          </a:p>
          <a:p>
            <a:pPr marL="357505" indent="-357505" algn="l">
              <a:buNone/>
            </a:pPr>
            <a:endParaRPr lang="en-US" altLang="zh-CN" sz="2800" b="1" dirty="0">
              <a:solidFill>
                <a:srgbClr val="7030A0"/>
              </a:solidFill>
              <a:highlight>
                <a:srgbClr val="FFFF00"/>
              </a:highlight>
              <a:latin typeface="DFKai-SB" panose="03000509000000000000" pitchFamily="65" charset="-120"/>
              <a:ea typeface="DFKai-SB" panose="03000509000000000000" pitchFamily="65" charset="-120"/>
              <a:sym typeface="+mn-ea"/>
            </a:endParaRPr>
          </a:p>
          <a:p>
            <a:pPr marL="357505" indent="-357505">
              <a:buNone/>
            </a:pPr>
            <a:r>
              <a:rPr lang="zh-CN" altLang="en-US" b="1" dirty="0">
                <a:solidFill>
                  <a:srgbClr val="7030A0"/>
                </a:solidFill>
                <a:highlight>
                  <a:srgbClr val="FFFF00"/>
                </a:highlight>
                <a:latin typeface="DFKai-SB" panose="03000509000000000000" pitchFamily="65" charset="-120"/>
                <a:ea typeface="DFKai-SB" panose="03000509000000000000" pitchFamily="65" charset="-120"/>
              </a:rPr>
              <a:t>教養智慧</a:t>
            </a:r>
            <a:r>
              <a:rPr lang="zh-CN" altLang="en-US" sz="2800" b="1" dirty="0">
                <a:solidFill>
                  <a:srgbClr val="00B0F0"/>
                </a:solidFill>
                <a:latin typeface="DFKai-SB" panose="03000509000000000000" pitchFamily="65" charset="-120"/>
                <a:ea typeface="DFKai-SB" panose="03000509000000000000" pitchFamily="65" charset="-120"/>
              </a:rPr>
              <a:t>：</a:t>
            </a:r>
            <a:endParaRPr lang="en-US" altLang="zh-CN" sz="2800" b="1" dirty="0">
              <a:solidFill>
                <a:srgbClr val="00B0F0"/>
              </a:solidFill>
              <a:latin typeface="DFKai-SB" panose="03000509000000000000" pitchFamily="65" charset="-120"/>
              <a:ea typeface="DFKai-SB" panose="03000509000000000000" pitchFamily="65" charset="-120"/>
            </a:endParaRPr>
          </a:p>
          <a:p>
            <a:pPr marL="357505" indent="-357505">
              <a:buNone/>
            </a:pPr>
            <a:r>
              <a:rPr lang="en-US" altLang="ja-JP" sz="2800" b="1" dirty="0">
                <a:solidFill>
                  <a:srgbClr val="00B0F0"/>
                </a:solidFill>
                <a:latin typeface="DFKai-SB" panose="03000509000000000000" pitchFamily="65" charset="-120"/>
                <a:ea typeface="DFKai-SB" panose="03000509000000000000" pitchFamily="65" charset="-120"/>
              </a:rPr>
              <a:t>"</a:t>
            </a:r>
            <a:r>
              <a:rPr lang="ja-JP" altLang="en-US" sz="2800">
                <a:solidFill>
                  <a:srgbClr val="00B0F0"/>
                </a:solidFill>
                <a:latin typeface="DFKai-SB" panose="03000509000000000000" pitchFamily="65" charset="-120"/>
                <a:ea typeface="DFKai-SB" panose="03000509000000000000" pitchFamily="65" charset="-120"/>
              </a:rPr>
              <a:t>至于我、和我家、我们必定事奉耶和华。</a:t>
            </a:r>
            <a:r>
              <a:rPr lang="en-US" altLang="ja-JP" sz="2800" dirty="0">
                <a:solidFill>
                  <a:srgbClr val="00B0F0"/>
                </a:solidFill>
                <a:latin typeface="DFKai-SB" panose="03000509000000000000" pitchFamily="65" charset="-120"/>
                <a:ea typeface="DFKai-SB" panose="03000509000000000000" pitchFamily="65" charset="-120"/>
              </a:rPr>
              <a:t>" (Jos24:15 CUVS) </a:t>
            </a:r>
            <a:endParaRPr lang="en-US" altLang="ja-JP" sz="2800" b="1" dirty="0">
              <a:solidFill>
                <a:srgbClr val="00B0F0"/>
              </a:solidFill>
              <a:latin typeface="DFKai-SB" panose="03000509000000000000" pitchFamily="65" charset="-120"/>
              <a:ea typeface="DFKai-SB" panose="03000509000000000000" pitchFamily="65" charset="-120"/>
            </a:endParaRPr>
          </a:p>
          <a:p>
            <a:pPr marL="357505" indent="-357505">
              <a:buNone/>
            </a:pPr>
            <a:r>
              <a:rPr lang="en-US" altLang="zh-CN" sz="2800" dirty="0">
                <a:latin typeface="DFKai-SB" panose="03000509000000000000" pitchFamily="65" charset="-120"/>
                <a:ea typeface="DFKai-SB" panose="03000509000000000000" pitchFamily="65" charset="-120"/>
              </a:rPr>
              <a:t>“as for me and my household, we will serve the Lord ." (Jos24:15 NIV).</a:t>
            </a:r>
            <a:endParaRPr lang="zh-CN" altLang="en-US" sz="2800" dirty="0">
              <a:latin typeface="DFKai-SB" panose="03000509000000000000" pitchFamily="65" charset="-120"/>
              <a:ea typeface="DFKai-SB" panose="03000509000000000000" pitchFamily="65" charset="-12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nvPr>
        </p:nvGraphicFramePr>
        <p:xfrm>
          <a:off x="480695" y="478203"/>
          <a:ext cx="11230610" cy="6045689"/>
        </p:xfrm>
        <a:graphic>
          <a:graphicData uri="http://schemas.openxmlformats.org/drawingml/2006/table">
            <a:tbl>
              <a:tblPr firstRow="1" bandRow="1">
                <a:tableStyleId>{5C22544A-7EE6-4342-B048-85BDC9FD1C3A}</a:tableStyleId>
              </a:tblPr>
              <a:tblGrid>
                <a:gridCol w="11230610">
                  <a:extLst>
                    <a:ext uri="{9D8B030D-6E8A-4147-A177-3AD203B41FA5}">
                      <a16:colId xmlns:a16="http://schemas.microsoft.com/office/drawing/2014/main" val="20000"/>
                    </a:ext>
                  </a:extLst>
                </a:gridCol>
              </a:tblGrid>
              <a:tr h="656609">
                <a:tc>
                  <a:txBody>
                    <a:bodyPr/>
                    <a:lstStyle/>
                    <a:p>
                      <a:pPr algn="ctr">
                        <a:buNone/>
                      </a:pPr>
                      <a:r>
                        <a:rPr lang="en-US" altLang="zh-CN" sz="3200" dirty="0"/>
                        <a:t>Closing Prayer</a:t>
                      </a:r>
                    </a:p>
                  </a:txBody>
                  <a:tcPr/>
                </a:tc>
                <a:extLst>
                  <a:ext uri="{0D108BD9-81ED-4DB2-BD59-A6C34878D82A}">
                    <a16:rowId xmlns:a16="http://schemas.microsoft.com/office/drawing/2014/main" val="10000"/>
                  </a:ext>
                </a:extLst>
              </a:tr>
              <a:tr h="5389080">
                <a:tc>
                  <a:txBody>
                    <a:bodyPr/>
                    <a:lstStyle/>
                    <a:p>
                      <a:pPr algn="l">
                        <a:buNone/>
                      </a:pPr>
                      <a:r>
                        <a:rPr lang="en-US" sz="2800" i="1" dirty="0"/>
                        <a:t>Dear Heavenly Father, </a:t>
                      </a:r>
                      <a:r>
                        <a:rPr lang="en-US" sz="2800" dirty="0"/>
                        <a:t>the Glorious Lord, the Creator, and Sovereign of all things. Thank you for your mercy and grace. Thank you for calling us, the parents. Thank you for giving us, the parents, the educational authority. Our children are your heritage. We are the sinners; we do not deserve it. May Your Holy Spirit call us, guide us. Bless our children and young generation to be able to know you, follow you to be the devotional generation. May your name be glorified, generation by generation, and forever. I pray in the name of Jesus. Amen.  </a:t>
                      </a:r>
                      <a:endParaRPr lang="en-US" sz="2800" i="1" dirty="0"/>
                    </a:p>
                  </a:txBody>
                  <a:tcPr marL="137160" marR="137160" marT="137160" marB="1371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611096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TABLE_ENDDRAG_ORIGIN_RECT" val="895*450"/>
  <p:tag name="TABLE_ENDDRAG_RECT" val="37*91*895*450"/>
</p:tagLst>
</file>

<file path=ppt/tags/tag6.xml><?xml version="1.0" encoding="utf-8"?>
<p:tagLst xmlns:a="http://schemas.openxmlformats.org/drawingml/2006/main" xmlns:r="http://schemas.openxmlformats.org/officeDocument/2006/relationships" xmlns:p="http://schemas.openxmlformats.org/presentationml/2006/main">
  <p:tag name="TABLE_ENDDRAG_ORIGIN_RECT" val="895*450"/>
  <p:tag name="TABLE_ENDDRAG_RECT" val="37*91*895*450"/>
</p:tagLst>
</file>

<file path=ppt/tags/tag7.xml><?xml version="1.0" encoding="utf-8"?>
<p:tagLst xmlns:a="http://schemas.openxmlformats.org/drawingml/2006/main" xmlns:r="http://schemas.openxmlformats.org/officeDocument/2006/relationships" xmlns:p="http://schemas.openxmlformats.org/presentationml/2006/main">
  <p:tag name="WPP_GENERATETEXT" val="1"/>
</p:tagLst>
</file>

<file path=ppt/tags/tag8.xml><?xml version="1.0" encoding="utf-8"?>
<p:tagLst xmlns:a="http://schemas.openxmlformats.org/drawingml/2006/main" xmlns:r="http://schemas.openxmlformats.org/officeDocument/2006/relationships" xmlns:p="http://schemas.openxmlformats.org/presentationml/2006/main">
  <p:tag name="TABLE_ENDDRAG_ORIGIN_RECT" val="884*430"/>
  <p:tag name="TABLE_ENDDRAG_RECT" val="39*87*884*430"/>
</p:tagLst>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1456</TotalTime>
  <Words>701</Words>
  <Application>Microsoft Macintosh PowerPoint</Application>
  <PresentationFormat>Widescreen</PresentationFormat>
  <Paragraphs>52</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PMingLiU</vt:lpstr>
      <vt:lpstr>Arial</vt:lpstr>
      <vt:lpstr>Calibri</vt:lpstr>
      <vt:lpstr>DFKai-SB</vt:lpstr>
      <vt:lpstr>Orange Waves</vt:lpstr>
      <vt:lpstr>Exodus 出埃及記 10:16-29  Moses and Parenting  </vt:lpstr>
      <vt:lpstr>PowerPoint Presentation</vt:lpstr>
      <vt:lpstr>出埃及記(Exodus) 10:16-29</vt:lpstr>
      <vt:lpstr>To Parents and Children</vt:lpstr>
      <vt:lpstr>To Parents and Children</vt:lpstr>
      <vt:lpstr>What did Moses say to Pharaoh?</vt:lpstr>
      <vt:lpstr>PowerPoint Presentation</vt:lpstr>
      <vt:lpstr>個人反思 &amp; 教養智慧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約書亞記四章19-24節</dc:title>
  <dc:creator>STEVE LIN</dc:creator>
  <cp:lastModifiedBy>Charles D</cp:lastModifiedBy>
  <cp:revision>229</cp:revision>
  <dcterms:created xsi:type="dcterms:W3CDTF">2024-01-10T14:09:00Z</dcterms:created>
  <dcterms:modified xsi:type="dcterms:W3CDTF">2025-08-19T16:44:47Z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E2CDD37EF5E445F8B804523E65AA62AC_13</vt:lpwstr>
  </property>
  <property fmtid="{D5CDD505-2E9C-101B-9397-08002B2CF9AE}" pid="3" name="KSOProductBuildVer">
    <vt:lpwstr>1033-12.2.0.21931</vt:lpwstr>
  </property>
</Properties>
</file>