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comments/comment1.xml" ContentType="application/vnd.openxmlformats-officedocument.presentationml.comments+xml"/>
  <Override PartName="/ppt/tags/tag5.xml" ContentType="application/vnd.openxmlformats-officedocument.presentationml.tags+xml"/>
  <Override PartName="/ppt/notesSlides/notesSlide1.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1414" r:id="rId2"/>
    <p:sldId id="1462" r:id="rId3"/>
    <p:sldId id="1451" r:id="rId4"/>
    <p:sldId id="1466" r:id="rId5"/>
    <p:sldId id="1442" r:id="rId6"/>
    <p:sldId id="1461" r:id="rId7"/>
    <p:sldId id="1463" r:id="rId8"/>
    <p:sldId id="1464" r:id="rId9"/>
    <p:sldId id="1465" r:id="rId10"/>
    <p:sldId id="1443" r:id="rId11"/>
    <p:sldId id="1459" r:id="rId12"/>
    <p:sldId id="145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D" initials="CD" lastIdx="9" clrIdx="0">
    <p:extLst>
      <p:ext uri="{19B8F6BF-5375-455C-9EA6-DF929625EA0E}">
        <p15:presenceInfo xmlns:p15="http://schemas.microsoft.com/office/powerpoint/2012/main" userId="7aa6f9c3fd0dda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E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478" autoAdjust="0"/>
    <p:restoredTop sz="94660"/>
  </p:normalViewPr>
  <p:slideViewPr>
    <p:cSldViewPr snapToGrid="0">
      <p:cViewPr varScale="1">
        <p:scale>
          <a:sx n="119" d="100"/>
          <a:sy n="119" d="100"/>
        </p:scale>
        <p:origin x="208"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8-03T23:06:39.012" idx="5">
    <p:pos x="10" y="10"/>
    <p:text>Here Iam</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8-03T23:06:39.012" idx="8">
    <p:pos x="10" y="10"/>
    <p:text>Here Iam</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8-03T23:06:39.012" idx="3">
    <p:pos x="10" y="10"/>
    <p:text>Here Iam</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5-08-03T23:06:39.012" idx="4">
    <p:pos x="10" y="10"/>
    <p:text>Here Iam</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5-08-03T23:06:39.012" idx="6">
    <p:pos x="10" y="10"/>
    <p:text>Here Iam</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5-08-03T23:06:39.012" idx="7">
    <p:pos x="10" y="10"/>
    <p:text>Here Iam</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8/19/25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8/19/25</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wrap="square" lIns="0" tIns="0" rIns="0" bIns="0">
            <a:normAutofit/>
          </a:bodyPr>
          <a:lstStyle>
            <a:lvl1pPr algn="l" fontAlgn="base">
              <a:defRPr sz="3200">
                <a:solidFill>
                  <a:schemeClr val="tx1">
                    <a:lumMod val="85000"/>
                    <a:lumOff val="15000"/>
                  </a:schemeClr>
                </a:solidFill>
                <a:latin typeface="Arial" panose="020B0604020202020204" pitchFamily="34" charset="0"/>
                <a:sym typeface="Arial" panose="020B0604020202020204" pitchFamily="34" charset="0"/>
              </a:defRPr>
            </a:lvl1pPr>
          </a:lstStyle>
          <a:p>
            <a:r>
              <a:rPr lang="en-US"/>
              <a:t>Click to add title</a:t>
            </a:r>
          </a:p>
        </p:txBody>
      </p:sp>
      <p:sp>
        <p:nvSpPr>
          <p:cNvPr id="3" name="日期占位符 2"/>
          <p:cNvSpPr>
            <a:spLocks noGrp="1"/>
          </p:cNvSpPr>
          <p:nvPr>
            <p:ph type="dt" sz="half" idx="10"/>
            <p:custDataLst>
              <p:tags r:id="rId2"/>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8/19/25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8/19/25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8/19/25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8/19/25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8/19/25</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biblegateway.com/audio/mclean/niv/Exod.3.1-Exod.3.11" TargetMode="External"/><Relationship Id="rId2" Type="http://schemas.openxmlformats.org/officeDocument/2006/relationships/hyperlink" Target="https://rcuv.hkbs.org.hk/RCUV2/EXO/3:1-11/" TargetMode="External"/><Relationship Id="rId1" Type="http://schemas.openxmlformats.org/officeDocument/2006/relationships/slideLayout" Target="../slideLayouts/slideLayout1.xml"/><Relationship Id="rId5" Type="http://schemas.openxmlformats.org/officeDocument/2006/relationships/hyperlink" Target="https://www.youtube.com/watch?v=P_L-qJwsh-c&amp;ab_channel=S.D.G." TargetMode="External"/><Relationship Id="rId4" Type="http://schemas.openxmlformats.org/officeDocument/2006/relationships/hyperlink" Target="https://www.youtube.com/watch?v=WpDwMxDUhFg&amp;ab_channel=BibleStori" TargetMode="Externa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a-wWKL-7Mrg" TargetMode="External"/><Relationship Id="rId2" Type="http://schemas.openxmlformats.org/officeDocument/2006/relationships/hyperlink" Target="https://www.youtube.com/watch?v=yNtid3wdDWA&amp;list=RDyNtid3wdDWA&amp;start_radio=1&amp;ab_channel=GaiseBaba"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dingbox.github.io/accc_2025_pp/ppt/Exodus/exo3_1_11.htm" TargetMode="Externa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47459" y="402590"/>
            <a:ext cx="5517515" cy="2423795"/>
          </a:xfrm>
        </p:spPr>
        <p:txBody>
          <a:bodyPr/>
          <a:lstStyle/>
          <a:p>
            <a:pPr algn="ctr"/>
            <a:r>
              <a:rPr lang="en-US" altLang="zh-CN" sz="4600" b="1" dirty="0">
                <a:solidFill>
                  <a:srgbClr val="FF0000"/>
                </a:solidFill>
                <a:latin typeface="DFKai-SB" panose="03000509000000000000" pitchFamily="65" charset="-120"/>
                <a:ea typeface="DFKai-SB" panose="03000509000000000000" pitchFamily="65" charset="-120"/>
              </a:rPr>
              <a:t>Exodus </a:t>
            </a:r>
            <a:r>
              <a:rPr lang="zh-CN" altLang="en-US" sz="4600" b="1" dirty="0">
                <a:solidFill>
                  <a:srgbClr val="FF0000"/>
                </a:solidFill>
                <a:latin typeface="DFKai-SB" panose="03000509000000000000" pitchFamily="65" charset="-120"/>
                <a:ea typeface="DFKai-SB" panose="03000509000000000000" pitchFamily="65" charset="-120"/>
              </a:rPr>
              <a:t>出埃及記</a:t>
            </a:r>
            <a:r>
              <a:rPr lang="en-US" altLang="zh-CN" sz="4600" b="1" dirty="0">
                <a:solidFill>
                  <a:srgbClr val="FF0000"/>
                </a:solidFill>
                <a:latin typeface="DFKai-SB" panose="03000509000000000000" pitchFamily="65" charset="-120"/>
                <a:ea typeface="DFKai-SB" panose="03000509000000000000" pitchFamily="65" charset="-120"/>
              </a:rPr>
              <a:t> 3:11-22</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r>
              <a:rPr lang="en-US" sz="3200" b="1" dirty="0">
                <a:solidFill>
                  <a:srgbClr val="3366FF"/>
                </a:solidFill>
              </a:rPr>
              <a:t>Moses and Parenting</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endParaRPr lang="zh-CN" altLang="en-US" sz="4600" b="1" dirty="0">
              <a:solidFill>
                <a:srgbClr val="FF0000"/>
              </a:solidFill>
              <a:latin typeface="DFKai-SB" panose="03000509000000000000" pitchFamily="65" charset="-120"/>
              <a:ea typeface="DFKai-SB" panose="03000509000000000000" pitchFamily="65" charset="-120"/>
            </a:endParaRPr>
          </a:p>
        </p:txBody>
      </p:sp>
      <p:sp>
        <p:nvSpPr>
          <p:cNvPr id="3" name="Subtitle 2"/>
          <p:cNvSpPr>
            <a:spLocks noGrp="1"/>
          </p:cNvSpPr>
          <p:nvPr>
            <p:ph type="subTitle" idx="1"/>
          </p:nvPr>
        </p:nvSpPr>
        <p:spPr>
          <a:xfrm>
            <a:off x="7016750" y="4569460"/>
            <a:ext cx="4178935" cy="2220595"/>
          </a:xfrm>
          <a:scene3d>
            <a:camera prst="obliqueTopRight"/>
            <a:lightRig rig="threePt" dir="t"/>
          </a:scene3d>
        </p:spPr>
        <p:txBody>
          <a:bodyPr>
            <a:scene3d>
              <a:camera prst="isometricTopUp"/>
              <a:lightRig rig="threePt" dir="t"/>
            </a:scene3d>
          </a:bodyPr>
          <a:lstStyle/>
          <a:p>
            <a:pPr algn="ctr"/>
            <a:r>
              <a:rPr lang="zh-CN" altLang="en-US" sz="4400" b="1" dirty="0">
                <a:solidFill>
                  <a:srgbClr val="FFC000"/>
                </a:solidFill>
                <a:latin typeface="DFKai-SB" panose="03000509000000000000" pitchFamily="65" charset="-120"/>
                <a:ea typeface="DFKai-SB" panose="03000509000000000000" pitchFamily="65" charset="-120"/>
                <a:sym typeface="+mn-ea"/>
              </a:rPr>
              <a:t>親子靈修</a:t>
            </a:r>
            <a:br>
              <a:rPr lang="zh-CN" altLang="en-US" sz="4400" b="1" dirty="0">
                <a:solidFill>
                  <a:srgbClr val="FFC000"/>
                </a:solidFill>
                <a:latin typeface="DFKai-SB" panose="03000509000000000000" pitchFamily="65" charset="-120"/>
                <a:ea typeface="DFKai-SB" panose="03000509000000000000" pitchFamily="65" charset="-120"/>
                <a:sym typeface="+mn-ea"/>
              </a:rPr>
            </a:br>
            <a:r>
              <a:rPr lang="en-US" altLang="zh-CN" sz="4400" b="1" dirty="0">
                <a:solidFill>
                  <a:srgbClr val="FFC000"/>
                </a:solidFill>
                <a:latin typeface="DFKai-SB" panose="03000509000000000000" pitchFamily="65" charset="-120"/>
                <a:ea typeface="DFKai-SB" panose="03000509000000000000" pitchFamily="65" charset="-120"/>
                <a:sym typeface="+mn-ea"/>
              </a:rPr>
              <a:t>William</a:t>
            </a:r>
            <a:r>
              <a:rPr lang="zh-CN" altLang="en-US" sz="4400" b="1" dirty="0">
                <a:solidFill>
                  <a:srgbClr val="FFC000"/>
                </a:solidFill>
                <a:latin typeface="DFKai-SB" panose="03000509000000000000" pitchFamily="65" charset="-120"/>
                <a:ea typeface="DFKai-SB" panose="03000509000000000000" pitchFamily="65" charset="-120"/>
                <a:sym typeface="+mn-ea"/>
              </a:rPr>
              <a:t>分享</a:t>
            </a:r>
            <a:endParaRPr lang="en-US" sz="4400" b="1" dirty="0">
              <a:solidFill>
                <a:srgbClr val="FFC000"/>
              </a:solidFill>
              <a:latin typeface="DFKai-SB" panose="03000509000000000000" pitchFamily="65" charset="-120"/>
              <a:ea typeface="DFKai-SB" panose="03000509000000000000" pitchFamily="65" charset="-120"/>
            </a:endParaRPr>
          </a:p>
          <a:p>
            <a:pPr algn="ctr"/>
            <a:r>
              <a:rPr lang="en-US" sz="4400" b="1" dirty="0">
                <a:solidFill>
                  <a:srgbClr val="FFC000"/>
                </a:solidFill>
                <a:latin typeface="DFKai-SB" panose="03000509000000000000" pitchFamily="65" charset="-120"/>
                <a:ea typeface="DFKai-SB" panose="03000509000000000000" pitchFamily="65" charset="-120"/>
              </a:rPr>
              <a:t>08-01-2025</a:t>
            </a:r>
          </a:p>
        </p:txBody>
      </p:sp>
      <p:sp>
        <p:nvSpPr>
          <p:cNvPr id="8" name="Text Box 7"/>
          <p:cNvSpPr txBox="1"/>
          <p:nvPr/>
        </p:nvSpPr>
        <p:spPr>
          <a:xfrm>
            <a:off x="876300" y="2642235"/>
            <a:ext cx="4064000" cy="368300"/>
          </a:xfrm>
          <a:prstGeom prst="rect">
            <a:avLst/>
          </a:prstGeom>
          <a:noFill/>
        </p:spPr>
        <p:txBody>
          <a:bodyPr wrap="square" rtlCol="0">
            <a:spAutoFit/>
          </a:bodyPr>
          <a:lstStyle/>
          <a:p>
            <a:endParaRPr lang="en-US"/>
          </a:p>
        </p:txBody>
      </p:sp>
      <p:sp>
        <p:nvSpPr>
          <p:cNvPr id="4" name="Text Box 3"/>
          <p:cNvSpPr txBox="1"/>
          <p:nvPr/>
        </p:nvSpPr>
        <p:spPr>
          <a:xfrm>
            <a:off x="389890" y="4378862"/>
            <a:ext cx="5036820" cy="368300"/>
          </a:xfrm>
          <a:prstGeom prst="rect">
            <a:avLst/>
          </a:prstGeom>
          <a:noFill/>
        </p:spPr>
        <p:txBody>
          <a:bodyPr wrap="square" rtlCol="0" anchor="t">
            <a:noAutofit/>
          </a:bodyPr>
          <a:lstStyle/>
          <a:p>
            <a:pPr algn="ctr"/>
            <a:r>
              <a:rPr lang="en-US" altLang="en-US" dirty="0"/>
              <a:t>https://</a:t>
            </a:r>
            <a:r>
              <a:rPr lang="en-US" altLang="en-US" dirty="0" err="1"/>
              <a:t>ffoz.org</a:t>
            </a:r>
            <a:r>
              <a:rPr lang="en-US" altLang="en-US" dirty="0"/>
              <a:t>/</a:t>
            </a:r>
            <a:r>
              <a:rPr lang="en-US" altLang="en-US" dirty="0" err="1"/>
              <a:t>torahportions</a:t>
            </a:r>
            <a:r>
              <a:rPr lang="en-US" altLang="en-US" dirty="0"/>
              <a:t>/parashah/</a:t>
            </a:r>
            <a:r>
              <a:rPr lang="en-US" altLang="en-US" dirty="0" err="1"/>
              <a:t>shemot</a:t>
            </a:r>
            <a:endParaRPr lang="en-US" altLang="en-US" dirty="0"/>
          </a:p>
        </p:txBody>
      </p:sp>
      <p:pic>
        <p:nvPicPr>
          <p:cNvPr id="6" name="Picture 5">
            <a:extLst>
              <a:ext uri="{FF2B5EF4-FFF2-40B4-BE49-F238E27FC236}">
                <a16:creationId xmlns:a16="http://schemas.microsoft.com/office/drawing/2014/main" id="{7AEA79C7-465B-0866-8935-E3DB3555E121}"/>
              </a:ext>
            </a:extLst>
          </p:cNvPr>
          <p:cNvPicPr>
            <a:picLocks noChangeAspect="1"/>
          </p:cNvPicPr>
          <p:nvPr/>
        </p:nvPicPr>
        <p:blipFill>
          <a:blip/>
          <a:stretch>
            <a:fillRect/>
          </a:stretch>
        </p:blipFill>
        <p:spPr>
          <a:xfrm>
            <a:off x="492369" y="475468"/>
            <a:ext cx="5855090" cy="3903393"/>
          </a:xfrm>
          <a:prstGeom prst="rect">
            <a:avLst/>
          </a:prstGeom>
        </p:spPr>
      </p:pic>
      <p:graphicFrame>
        <p:nvGraphicFramePr>
          <p:cNvPr id="5" name="Table 4">
            <a:extLst>
              <a:ext uri="{FF2B5EF4-FFF2-40B4-BE49-F238E27FC236}">
                <a16:creationId xmlns:a16="http://schemas.microsoft.com/office/drawing/2014/main" id="{FC0654D2-410B-222A-27D6-CCDF2694A62C}"/>
              </a:ext>
            </a:extLst>
          </p:cNvPr>
          <p:cNvGraphicFramePr>
            <a:graphicFrameLocks noGrp="1"/>
          </p:cNvGraphicFramePr>
          <p:nvPr>
            <p:extLst>
              <p:ext uri="{D42A27DB-BD31-4B8C-83A1-F6EECF244321}">
                <p14:modId xmlns:p14="http://schemas.microsoft.com/office/powerpoint/2010/main" val="3982937955"/>
              </p:ext>
            </p:extLst>
          </p:nvPr>
        </p:nvGraphicFramePr>
        <p:xfrm>
          <a:off x="114416" y="4847304"/>
          <a:ext cx="6276071" cy="1854200"/>
        </p:xfrm>
        <a:graphic>
          <a:graphicData uri="http://schemas.openxmlformats.org/drawingml/2006/table">
            <a:tbl>
              <a:tblPr firstRow="1" bandRow="1">
                <a:tableStyleId>{5C22544A-7EE6-4342-B048-85BDC9FD1C3A}</a:tableStyleId>
              </a:tblPr>
              <a:tblGrid>
                <a:gridCol w="373380">
                  <a:extLst>
                    <a:ext uri="{9D8B030D-6E8A-4147-A177-3AD203B41FA5}">
                      <a16:colId xmlns:a16="http://schemas.microsoft.com/office/drawing/2014/main" val="1040163147"/>
                    </a:ext>
                  </a:extLst>
                </a:gridCol>
                <a:gridCol w="5031182">
                  <a:extLst>
                    <a:ext uri="{9D8B030D-6E8A-4147-A177-3AD203B41FA5}">
                      <a16:colId xmlns:a16="http://schemas.microsoft.com/office/drawing/2014/main" val="1627170691"/>
                    </a:ext>
                  </a:extLst>
                </a:gridCol>
                <a:gridCol w="871509">
                  <a:extLst>
                    <a:ext uri="{9D8B030D-6E8A-4147-A177-3AD203B41FA5}">
                      <a16:colId xmlns:a16="http://schemas.microsoft.com/office/drawing/2014/main" val="1795012203"/>
                    </a:ext>
                  </a:extLst>
                </a:gridCol>
              </a:tblGrid>
              <a:tr h="370840">
                <a:tc>
                  <a:txBody>
                    <a:bodyPr/>
                    <a:lstStyle/>
                    <a:p>
                      <a:endParaRPr lang="en-US" dirty="0"/>
                    </a:p>
                  </a:txBody>
                  <a:tcPr/>
                </a:tc>
                <a:tc>
                  <a:txBody>
                    <a:bodyPr/>
                    <a:lstStyle/>
                    <a:p>
                      <a:r>
                        <a:rPr lang="en-US" dirty="0"/>
                        <a:t>Bible Reading Exodus 3:1-11 (Optional)</a:t>
                      </a:r>
                    </a:p>
                  </a:txBody>
                  <a:tcPr/>
                </a:tc>
                <a:tc>
                  <a:txBody>
                    <a:bodyPr/>
                    <a:lstStyle/>
                    <a:p>
                      <a:r>
                        <a:rPr lang="en-US" dirty="0"/>
                        <a:t>Time</a:t>
                      </a:r>
                    </a:p>
                  </a:txBody>
                  <a:tcPr/>
                </a:tc>
                <a:extLst>
                  <a:ext uri="{0D108BD9-81ED-4DB2-BD59-A6C34878D82A}">
                    <a16:rowId xmlns:a16="http://schemas.microsoft.com/office/drawing/2014/main" val="847334649"/>
                  </a:ext>
                </a:extLst>
              </a:tr>
              <a:tr h="370840">
                <a:tc>
                  <a:txBody>
                    <a:bodyPr/>
                    <a:lstStyle/>
                    <a:p>
                      <a:r>
                        <a:rPr lang="en-US" dirty="0"/>
                        <a:t>1</a:t>
                      </a:r>
                    </a:p>
                  </a:txBody>
                  <a:tcPr/>
                </a:tc>
                <a:tc>
                  <a:txBody>
                    <a:bodyPr/>
                    <a:lstStyle/>
                    <a:p>
                      <a:r>
                        <a:rPr lang="en-US" dirty="0">
                          <a:hlinkClick r:id="rId2"/>
                        </a:rPr>
                        <a:t>CUV in Chinese or Cantonese (Audio) </a:t>
                      </a:r>
                      <a:endParaRPr lang="en-US" dirty="0"/>
                    </a:p>
                  </a:txBody>
                  <a:tcPr/>
                </a:tc>
                <a:tc>
                  <a:txBody>
                    <a:bodyPr/>
                    <a:lstStyle/>
                    <a:p>
                      <a:r>
                        <a:rPr lang="en-US" dirty="0"/>
                        <a:t>4 min</a:t>
                      </a:r>
                    </a:p>
                  </a:txBody>
                  <a:tcPr/>
                </a:tc>
                <a:extLst>
                  <a:ext uri="{0D108BD9-81ED-4DB2-BD59-A6C34878D82A}">
                    <a16:rowId xmlns:a16="http://schemas.microsoft.com/office/drawing/2014/main" val="3802836193"/>
                  </a:ext>
                </a:extLst>
              </a:tr>
              <a:tr h="370840">
                <a:tc>
                  <a:txBody>
                    <a:bodyPr/>
                    <a:lstStyle/>
                    <a:p>
                      <a:r>
                        <a:rPr lang="en-US" dirty="0"/>
                        <a:t>2</a:t>
                      </a:r>
                    </a:p>
                  </a:txBody>
                  <a:tcPr/>
                </a:tc>
                <a:tc>
                  <a:txBody>
                    <a:bodyPr/>
                    <a:lstStyle/>
                    <a:p>
                      <a:r>
                        <a:rPr lang="en-US" dirty="0">
                          <a:hlinkClick r:id="rId3"/>
                        </a:rPr>
                        <a:t>NIV Bible Reading in English (Audio)</a:t>
                      </a:r>
                      <a:endParaRPr lang="en-US" dirty="0"/>
                    </a:p>
                  </a:txBody>
                  <a:tcPr/>
                </a:tc>
                <a:tc>
                  <a:txBody>
                    <a:bodyPr/>
                    <a:lstStyle/>
                    <a:p>
                      <a:r>
                        <a:rPr lang="en-US" dirty="0"/>
                        <a:t>4 min</a:t>
                      </a:r>
                    </a:p>
                  </a:txBody>
                  <a:tcPr/>
                </a:tc>
                <a:extLst>
                  <a:ext uri="{0D108BD9-81ED-4DB2-BD59-A6C34878D82A}">
                    <a16:rowId xmlns:a16="http://schemas.microsoft.com/office/drawing/2014/main" val="1486004473"/>
                  </a:ext>
                </a:extLst>
              </a:tr>
              <a:tr h="370840">
                <a:tc>
                  <a:txBody>
                    <a:bodyPr/>
                    <a:lstStyle/>
                    <a:p>
                      <a:r>
                        <a:rPr lang="en-US" dirty="0"/>
                        <a:t>3</a:t>
                      </a:r>
                    </a:p>
                  </a:txBody>
                  <a:tcPr/>
                </a:tc>
                <a:tc>
                  <a:txBody>
                    <a:bodyPr/>
                    <a:lstStyle/>
                    <a:p>
                      <a:r>
                        <a:rPr lang="en-US" dirty="0">
                          <a:hlinkClick r:id="rId4"/>
                        </a:rPr>
                        <a:t>Moses &amp; Burning Bush English (ChildrenVideo)</a:t>
                      </a:r>
                      <a:endParaRPr lang="en-US" dirty="0"/>
                    </a:p>
                  </a:txBody>
                  <a:tcPr/>
                </a:tc>
                <a:tc>
                  <a:txBody>
                    <a:bodyPr/>
                    <a:lstStyle/>
                    <a:p>
                      <a:r>
                        <a:rPr lang="en-US" dirty="0"/>
                        <a:t>3 min</a:t>
                      </a:r>
                    </a:p>
                  </a:txBody>
                  <a:tcPr/>
                </a:tc>
                <a:extLst>
                  <a:ext uri="{0D108BD9-81ED-4DB2-BD59-A6C34878D82A}">
                    <a16:rowId xmlns:a16="http://schemas.microsoft.com/office/drawing/2014/main" val="2823025288"/>
                  </a:ext>
                </a:extLst>
              </a:tr>
              <a:tr h="370840">
                <a:tc>
                  <a:txBody>
                    <a:bodyPr/>
                    <a:lstStyle/>
                    <a:p>
                      <a:r>
                        <a:rPr lang="en-US" dirty="0"/>
                        <a:t>4</a:t>
                      </a:r>
                    </a:p>
                  </a:txBody>
                  <a:tcPr/>
                </a:tc>
                <a:tc>
                  <a:txBody>
                    <a:bodyPr/>
                    <a:lstStyle/>
                    <a:p>
                      <a:r>
                        <a:rPr lang="en-US" dirty="0">
                          <a:hlinkClick r:id="rId5"/>
                        </a:rPr>
                        <a:t>Chinese Video</a:t>
                      </a:r>
                      <a:endParaRPr lang="en-US" dirty="0"/>
                    </a:p>
                  </a:txBody>
                  <a:tcPr/>
                </a:tc>
                <a:tc>
                  <a:txBody>
                    <a:bodyPr/>
                    <a:lstStyle/>
                    <a:p>
                      <a:r>
                        <a:rPr lang="en-US" dirty="0"/>
                        <a:t>6 min</a:t>
                      </a:r>
                    </a:p>
                  </a:txBody>
                  <a:tcPr/>
                </a:tc>
                <a:extLst>
                  <a:ext uri="{0D108BD9-81ED-4DB2-BD59-A6C34878D82A}">
                    <a16:rowId xmlns:a16="http://schemas.microsoft.com/office/drawing/2014/main" val="425052953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1081385" cy="686435"/>
          </a:xfrm>
        </p:spPr>
        <p:txBody>
          <a:bodyPr/>
          <a:lstStyle/>
          <a:p>
            <a:pPr algn="ctr"/>
            <a:r>
              <a:rPr lang="zh-CN" altLang="en-US" b="1" dirty="0">
                <a:solidFill>
                  <a:srgbClr val="00B050"/>
                </a:solidFill>
                <a:latin typeface="DFKai-SB" panose="03000509000000000000" pitchFamily="65" charset="-120"/>
                <a:ea typeface="DFKai-SB" panose="03000509000000000000" pitchFamily="65" charset="-120"/>
                <a:sym typeface="+mn-ea"/>
              </a:rPr>
              <a:t>個人反思</a:t>
            </a:r>
            <a:r>
              <a:rPr lang="en-US" altLang="zh-CN" b="1" dirty="0">
                <a:solidFill>
                  <a:srgbClr val="00B050"/>
                </a:solidFill>
                <a:latin typeface="DFKai-SB" panose="03000509000000000000" pitchFamily="65" charset="-120"/>
                <a:ea typeface="DFKai-SB" panose="03000509000000000000" pitchFamily="65" charset="-120"/>
                <a:sym typeface="+mn-ea"/>
              </a:rPr>
              <a:t> </a:t>
            </a:r>
            <a:r>
              <a:rPr lang="en-US" altLang="zh-CN" b="1" dirty="0">
                <a:solidFill>
                  <a:srgbClr val="FF0000"/>
                </a:solidFill>
                <a:latin typeface="DFKai-SB" panose="03000509000000000000" pitchFamily="65" charset="-120"/>
                <a:ea typeface="DFKai-SB" panose="03000509000000000000" pitchFamily="65" charset="-120"/>
                <a:sym typeface="+mn-ea"/>
              </a:rPr>
              <a:t>&amp; </a:t>
            </a:r>
            <a:r>
              <a:rPr lang="zh-CN" altLang="en-US" b="1" dirty="0">
                <a:solidFill>
                  <a:srgbClr val="7030A0"/>
                </a:solidFill>
                <a:latin typeface="DFKai-SB" panose="03000509000000000000" pitchFamily="65" charset="-120"/>
                <a:ea typeface="DFKai-SB" panose="03000509000000000000" pitchFamily="65" charset="-120"/>
              </a:rPr>
              <a:t>教養智慧</a:t>
            </a:r>
            <a:r>
              <a:rPr lang="en-US" altLang="zh-CN" b="1" dirty="0">
                <a:solidFill>
                  <a:srgbClr val="7030A0"/>
                </a:solidFill>
                <a:latin typeface="DFKai-SB" panose="03000509000000000000" pitchFamily="65" charset="-120"/>
                <a:ea typeface="DFKai-SB" panose="03000509000000000000" pitchFamily="65" charset="-120"/>
              </a:rPr>
              <a:t> </a:t>
            </a:r>
            <a:endParaRPr lang="zh-CN" altLang="en-US" sz="2400" b="1" dirty="0">
              <a:solidFill>
                <a:schemeClr val="tx1"/>
              </a:solidFill>
              <a:highlight>
                <a:srgbClr val="FFFF00"/>
              </a:highlight>
              <a:latin typeface="DFKai-SB" panose="03000509000000000000" pitchFamily="65" charset="-120"/>
              <a:ea typeface="DFKai-SB" panose="03000509000000000000" pitchFamily="65" charset="-120"/>
            </a:endParaRPr>
          </a:p>
        </p:txBody>
      </p:sp>
      <p:sp>
        <p:nvSpPr>
          <p:cNvPr id="3" name="Content Placeholder 2"/>
          <p:cNvSpPr>
            <a:spLocks noGrp="1"/>
          </p:cNvSpPr>
          <p:nvPr>
            <p:ph idx="1"/>
            <p:custDataLst>
              <p:tags r:id="rId1"/>
            </p:custDataLst>
          </p:nvPr>
        </p:nvSpPr>
        <p:spPr>
          <a:xfrm>
            <a:off x="609600" y="686435"/>
            <a:ext cx="10972800" cy="5800090"/>
          </a:xfrm>
        </p:spPr>
        <p:txBody>
          <a:bodyPr/>
          <a:lstStyle/>
          <a:p>
            <a:pPr algn="l">
              <a:buNone/>
            </a:pPr>
            <a:r>
              <a:rPr lang="en-US" altLang="zh-CN" sz="2600" dirty="0">
                <a:sym typeface="+mn-ea"/>
              </a:rPr>
              <a:t> </a:t>
            </a:r>
            <a:r>
              <a:rPr lang="zh-CN" altLang="en-US" b="1" dirty="0">
                <a:solidFill>
                  <a:srgbClr val="00B050"/>
                </a:solidFill>
                <a:highlight>
                  <a:srgbClr val="FFFF00"/>
                </a:highlight>
                <a:latin typeface="DFKai-SB" panose="03000509000000000000" pitchFamily="65" charset="-120"/>
                <a:ea typeface="DFKai-SB" panose="03000509000000000000" pitchFamily="65" charset="-120"/>
              </a:rPr>
              <a:t>個人反思</a:t>
            </a:r>
            <a:r>
              <a:rPr lang="zh-CN" altLang="en-US" sz="2800" b="1" dirty="0">
                <a:solidFill>
                  <a:srgbClr val="00B050"/>
                </a:solidFill>
                <a:latin typeface="DFKai-SB" panose="03000509000000000000" pitchFamily="65" charset="-120"/>
                <a:ea typeface="DFKai-SB" panose="03000509000000000000" pitchFamily="65" charset="-120"/>
              </a:rPr>
              <a:t>：</a:t>
            </a:r>
            <a:endParaRPr lang="zh-CN" altLang="en-US" sz="2800" dirty="0">
              <a:sym typeface="+mn-ea"/>
            </a:endParaRPr>
          </a:p>
          <a:p>
            <a:pPr marL="357505" indent="-357505" algn="l">
              <a:buNone/>
            </a:pPr>
            <a:r>
              <a:rPr lang="en-US" altLang="zh-CN" sz="2800" dirty="0">
                <a:sym typeface="+mn-ea"/>
              </a:rPr>
              <a:t>“</a:t>
            </a:r>
            <a:r>
              <a:rPr lang="zh-CN" altLang="en-US" sz="2800" dirty="0">
                <a:sym typeface="+mn-ea"/>
              </a:rPr>
              <a:t>我愿意让孩子相信神，但对我来说无所谓 。</a:t>
            </a:r>
            <a:r>
              <a:rPr lang="en-US" altLang="zh-CN" sz="2800" dirty="0">
                <a:sym typeface="+mn-ea"/>
              </a:rPr>
              <a:t>” </a:t>
            </a:r>
            <a:r>
              <a:rPr lang="ja-JP" altLang="en-US" sz="2800">
                <a:sym typeface="+mn-ea"/>
              </a:rPr>
              <a:t>对吗</a:t>
            </a:r>
            <a:r>
              <a:rPr lang="en-US" altLang="ja-JP" sz="2800" dirty="0">
                <a:sym typeface="+mn-ea"/>
              </a:rPr>
              <a:t>? </a:t>
            </a:r>
          </a:p>
          <a:p>
            <a:pPr marL="357505" indent="-357505" algn="l">
              <a:buNone/>
            </a:pPr>
            <a:r>
              <a:rPr lang="en-US" altLang="zh-CN" sz="2800" dirty="0">
                <a:sym typeface="+mn-ea"/>
              </a:rPr>
              <a:t>“I hope my children to believe in God. But it doesn’t matter to me.” Is that right?</a:t>
            </a:r>
          </a:p>
          <a:p>
            <a:pPr marL="357505" indent="-357505" algn="l">
              <a:buNone/>
            </a:pPr>
            <a:endParaRPr lang="en-US" altLang="zh-CN" sz="2800" b="1" dirty="0">
              <a:solidFill>
                <a:srgbClr val="7030A0"/>
              </a:solidFill>
              <a:highlight>
                <a:srgbClr val="FFFF00"/>
              </a:highlight>
              <a:latin typeface="DFKai-SB" panose="03000509000000000000" pitchFamily="65" charset="-120"/>
              <a:ea typeface="DFKai-SB" panose="03000509000000000000" pitchFamily="65" charset="-120"/>
              <a:sym typeface="+mn-ea"/>
            </a:endParaRPr>
          </a:p>
          <a:p>
            <a:pPr marL="357505" indent="-357505">
              <a:buNone/>
            </a:pPr>
            <a:r>
              <a:rPr lang="zh-CN" altLang="en-US" b="1" dirty="0">
                <a:solidFill>
                  <a:srgbClr val="7030A0"/>
                </a:solidFill>
                <a:highlight>
                  <a:srgbClr val="FFFF00"/>
                </a:highlight>
                <a:latin typeface="DFKai-SB" panose="03000509000000000000" pitchFamily="65" charset="-120"/>
                <a:ea typeface="DFKai-SB" panose="03000509000000000000" pitchFamily="65" charset="-120"/>
              </a:rPr>
              <a:t>教養智慧</a:t>
            </a:r>
            <a:r>
              <a:rPr lang="zh-CN" altLang="en-US" sz="2800" b="1" dirty="0">
                <a:solidFill>
                  <a:srgbClr val="00B0F0"/>
                </a:solidFill>
                <a:latin typeface="DFKai-SB" panose="03000509000000000000" pitchFamily="65" charset="-120"/>
                <a:ea typeface="DFKai-SB" panose="03000509000000000000" pitchFamily="65" charset="-120"/>
              </a:rPr>
              <a:t>：</a:t>
            </a:r>
            <a:endParaRPr lang="en-US" altLang="zh-CN" sz="2800" b="1" dirty="0">
              <a:solidFill>
                <a:srgbClr val="00B0F0"/>
              </a:solidFill>
              <a:latin typeface="DFKai-SB" panose="03000509000000000000" pitchFamily="65" charset="-120"/>
              <a:ea typeface="DFKai-SB" panose="03000509000000000000" pitchFamily="65" charset="-120"/>
            </a:endParaRPr>
          </a:p>
          <a:p>
            <a:pPr marL="357505" indent="-357505">
              <a:buNone/>
            </a:pPr>
            <a:r>
              <a:rPr lang="en-US" altLang="ja-JP" sz="2800" b="1" dirty="0">
                <a:solidFill>
                  <a:srgbClr val="00B0F0"/>
                </a:solidFill>
                <a:latin typeface="DFKai-SB" panose="03000509000000000000" pitchFamily="65" charset="-120"/>
                <a:ea typeface="DFKai-SB" panose="03000509000000000000" pitchFamily="65" charset="-120"/>
              </a:rPr>
              <a:t>"</a:t>
            </a:r>
            <a:r>
              <a:rPr lang="ja-JP" altLang="en-US" sz="2800">
                <a:solidFill>
                  <a:srgbClr val="00B0F0"/>
                </a:solidFill>
                <a:latin typeface="DFKai-SB" panose="03000509000000000000" pitchFamily="65" charset="-120"/>
                <a:ea typeface="DFKai-SB" panose="03000509000000000000" pitchFamily="65" charset="-120"/>
              </a:rPr>
              <a:t>至于我、和我家、我们必定事奉耶和华。</a:t>
            </a:r>
            <a:r>
              <a:rPr lang="en-US" altLang="ja-JP" sz="2800" dirty="0">
                <a:solidFill>
                  <a:srgbClr val="00B0F0"/>
                </a:solidFill>
                <a:latin typeface="DFKai-SB" panose="03000509000000000000" pitchFamily="65" charset="-120"/>
                <a:ea typeface="DFKai-SB" panose="03000509000000000000" pitchFamily="65" charset="-120"/>
              </a:rPr>
              <a:t>" (Jos24:15 CUVS) </a:t>
            </a:r>
            <a:endParaRPr lang="en-US" altLang="ja-JP" sz="2800" b="1" dirty="0">
              <a:solidFill>
                <a:srgbClr val="00B0F0"/>
              </a:solidFill>
              <a:latin typeface="DFKai-SB" panose="03000509000000000000" pitchFamily="65" charset="-120"/>
              <a:ea typeface="DFKai-SB" panose="03000509000000000000" pitchFamily="65" charset="-120"/>
            </a:endParaRPr>
          </a:p>
          <a:p>
            <a:pPr marL="357505" indent="-357505">
              <a:buNone/>
            </a:pPr>
            <a:r>
              <a:rPr lang="en-US" altLang="zh-CN" sz="2800" dirty="0">
                <a:latin typeface="DFKai-SB" panose="03000509000000000000" pitchFamily="65" charset="-120"/>
                <a:ea typeface="DFKai-SB" panose="03000509000000000000" pitchFamily="65" charset="-120"/>
              </a:rPr>
              <a:t>“as for me and my household, we will serve the Lord ." (Jos24:15 NIV).</a:t>
            </a:r>
            <a:endParaRPr lang="zh-CN" altLang="en-US" sz="2800" dirty="0">
              <a:latin typeface="DFKai-SB" panose="03000509000000000000" pitchFamily="65" charset="-120"/>
              <a:ea typeface="DFKai-SB" panose="03000509000000000000" pitchFamily="65" charset="-12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nvPr>
        </p:nvGraphicFramePr>
        <p:xfrm>
          <a:off x="480695" y="478203"/>
          <a:ext cx="11230610" cy="6045689"/>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656609">
                <a:tc>
                  <a:txBody>
                    <a:bodyPr/>
                    <a:lstStyle/>
                    <a:p>
                      <a:pPr algn="ctr">
                        <a:buNone/>
                      </a:pPr>
                      <a:r>
                        <a:rPr lang="en-US" altLang="zh-CN" sz="3200" dirty="0"/>
                        <a:t>Closing Prayer</a:t>
                      </a:r>
                    </a:p>
                  </a:txBody>
                  <a:tcPr/>
                </a:tc>
                <a:extLst>
                  <a:ext uri="{0D108BD9-81ED-4DB2-BD59-A6C34878D82A}">
                    <a16:rowId xmlns:a16="http://schemas.microsoft.com/office/drawing/2014/main" val="10000"/>
                  </a:ext>
                </a:extLst>
              </a:tr>
              <a:tr h="5389080">
                <a:tc>
                  <a:txBody>
                    <a:bodyPr/>
                    <a:lstStyle/>
                    <a:p>
                      <a:pPr algn="l">
                        <a:buNone/>
                      </a:pPr>
                      <a:r>
                        <a:rPr lang="en-US" sz="2800" i="1" dirty="0"/>
                        <a:t>Dear Heavenly Father, </a:t>
                      </a:r>
                      <a:r>
                        <a:rPr lang="en-US" sz="2800" dirty="0"/>
                        <a:t>the Glorious Lord, the Creator, and Sovereign of all things. Thank you for your mercy and grace. Thank you for calling us, the parents. Thank you for giving us, the parents, the educational authority. Our children are your heritage. We are the sinners; we do not deserve it. May Your Holy Spirit call us, guide us. Bless our children and young generation to be able to know you, follow you to be the devotional generation. May your name be glorified, generation by generation, and forever. I pray in the name of Jesus. Amen.  </a:t>
                      </a:r>
                      <a:endParaRPr lang="en-US" sz="2800" i="1" dirty="0"/>
                    </a:p>
                  </a:txBody>
                  <a:tcPr marL="137160" marR="137160" marT="137160" marB="1371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61109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Screenshot 2025-07-31 213648"/>
          <p:cNvPicPr>
            <a:picLocks noGrp="1" noChangeAspect="1"/>
          </p:cNvPicPr>
          <p:nvPr>
            <p:ph sz="half" idx="2"/>
          </p:nvPr>
        </p:nvPicPr>
        <p:blipFill>
          <a:blip/>
          <a:srcRect r="15739" b="9740"/>
          <a:stretch>
            <a:fillRect/>
          </a:stretch>
        </p:blipFill>
        <p:spPr>
          <a:xfrm>
            <a:off x="6443980" y="633095"/>
            <a:ext cx="5289550" cy="3101975"/>
          </a:xfrm>
          <a:prstGeom prst="rect">
            <a:avLst/>
          </a:prstGeom>
        </p:spPr>
      </p:pic>
      <p:sp>
        <p:nvSpPr>
          <p:cNvPr id="6" name="Text Box 5"/>
          <p:cNvSpPr txBox="1"/>
          <p:nvPr/>
        </p:nvSpPr>
        <p:spPr>
          <a:xfrm>
            <a:off x="458470" y="2784108"/>
            <a:ext cx="5203191" cy="2308324"/>
          </a:xfrm>
          <a:prstGeom prst="rect">
            <a:avLst/>
          </a:prstGeom>
          <a:noFill/>
        </p:spPr>
        <p:txBody>
          <a:bodyPr wrap="square" rtlCol="0" anchor="t">
            <a:spAutoFit/>
          </a:bodyPr>
          <a:lstStyle/>
          <a:p>
            <a:pPr marL="635" indent="-635">
              <a:buNone/>
            </a:pPr>
            <a:r>
              <a:rPr lang="en-US" altLang="en-US" sz="2400" dirty="0">
                <a:sym typeface="+mn-ea"/>
              </a:rPr>
              <a:t>1.No Turning Back</a:t>
            </a:r>
          </a:p>
          <a:p>
            <a:pPr marL="635" indent="-635">
              <a:buNone/>
            </a:pPr>
            <a:r>
              <a:rPr lang="en-US" altLang="en-US" sz="2400" dirty="0">
                <a:solidFill>
                  <a:srgbClr val="FF0000"/>
                </a:solidFill>
                <a:sym typeface="+mn-ea"/>
                <a:hlinkClick r:id="rId2"/>
              </a:rPr>
              <a:t>https://</a:t>
            </a:r>
            <a:r>
              <a:rPr lang="en-US" altLang="en-US" sz="2400" dirty="0" err="1">
                <a:solidFill>
                  <a:srgbClr val="FF0000"/>
                </a:solidFill>
                <a:sym typeface="+mn-ea"/>
                <a:hlinkClick r:id="rId2"/>
              </a:rPr>
              <a:t>www.youtube.com</a:t>
            </a:r>
            <a:r>
              <a:rPr lang="en-US" altLang="en-US" sz="2400" dirty="0">
                <a:solidFill>
                  <a:srgbClr val="FF0000"/>
                </a:solidFill>
                <a:sym typeface="+mn-ea"/>
                <a:hlinkClick r:id="rId2"/>
              </a:rPr>
              <a:t>/</a:t>
            </a:r>
            <a:r>
              <a:rPr lang="en-US" altLang="en-US" sz="2400" dirty="0" err="1">
                <a:solidFill>
                  <a:srgbClr val="FF0000"/>
                </a:solidFill>
                <a:sym typeface="+mn-ea"/>
                <a:hlinkClick r:id="rId2"/>
              </a:rPr>
              <a:t>watch?v</a:t>
            </a:r>
            <a:r>
              <a:rPr lang="en-US" altLang="en-US" sz="2400" dirty="0">
                <a:solidFill>
                  <a:srgbClr val="FF0000"/>
                </a:solidFill>
                <a:sym typeface="+mn-ea"/>
                <a:hlinkClick r:id="rId2"/>
              </a:rPr>
              <a:t>=yNtid3wdDWA&amp;list=RDyNtid3wdDWA&amp;start_radio=1&amp;ab_channel=</a:t>
            </a:r>
            <a:r>
              <a:rPr lang="en-US" altLang="en-US" sz="2400" dirty="0" err="1">
                <a:solidFill>
                  <a:srgbClr val="FF0000"/>
                </a:solidFill>
                <a:sym typeface="+mn-ea"/>
                <a:hlinkClick r:id="rId2"/>
              </a:rPr>
              <a:t>GaiseBaba</a:t>
            </a:r>
            <a:r>
              <a:rPr lang="en-US" altLang="en-US" sz="2400" dirty="0">
                <a:sym typeface="+mn-ea"/>
                <a:hlinkClick r:id="rId2"/>
              </a:rPr>
              <a:t>         </a:t>
            </a:r>
            <a:endParaRPr lang="en-US" altLang="en-US" sz="2400" dirty="0">
              <a:sym typeface="+mn-ea"/>
            </a:endParaRPr>
          </a:p>
          <a:p>
            <a:pPr marL="635" indent="-635">
              <a:buNone/>
            </a:pPr>
            <a:r>
              <a:rPr lang="en-US" altLang="en-US" sz="2400" dirty="0">
                <a:sym typeface="+mn-ea"/>
              </a:rPr>
              <a:t>Christian Kids</a:t>
            </a:r>
          </a:p>
        </p:txBody>
      </p:sp>
      <p:sp>
        <p:nvSpPr>
          <p:cNvPr id="8" name="Text Box 7"/>
          <p:cNvSpPr txBox="1"/>
          <p:nvPr/>
        </p:nvSpPr>
        <p:spPr>
          <a:xfrm>
            <a:off x="6443980" y="3938270"/>
            <a:ext cx="5399405" cy="2308324"/>
          </a:xfrm>
          <a:prstGeom prst="rect">
            <a:avLst/>
          </a:prstGeom>
          <a:noFill/>
        </p:spPr>
        <p:txBody>
          <a:bodyPr wrap="square" rtlCol="0" anchor="t">
            <a:spAutoFit/>
          </a:bodyPr>
          <a:lstStyle/>
          <a:p>
            <a:pPr marL="0" indent="0" algn="l">
              <a:buNone/>
            </a:pPr>
            <a:r>
              <a:rPr lang="en-US" altLang="en-US" sz="2000" dirty="0">
                <a:sym typeface="+mn-ea"/>
              </a:rPr>
              <a:t>2</a:t>
            </a:r>
            <a:r>
              <a:rPr lang="en-US" altLang="en-US" sz="2400" dirty="0">
                <a:sym typeface="+mn-ea"/>
              </a:rPr>
              <a:t>.</a:t>
            </a:r>
            <a:r>
              <a:rPr lang="en-US" altLang="en-US" sz="2400" dirty="0">
                <a:solidFill>
                  <a:srgbClr val="FF0000"/>
                </a:solidFill>
                <a:sym typeface="+mn-ea"/>
              </a:rPr>
              <a:t> The Song of Moses </a:t>
            </a:r>
            <a:r>
              <a:rPr lang="en-US" altLang="en-US" sz="2400" dirty="0">
                <a:solidFill>
                  <a:srgbClr val="00B050"/>
                </a:solidFill>
                <a:sym typeface="+mn-ea"/>
                <a:hlinkClick r:id="rId3"/>
              </a:rPr>
              <a:t>https://www.youtube.com/watch?v=a-wWKL-7Mrg</a:t>
            </a:r>
            <a:endParaRPr lang="en-US" altLang="en-US" sz="2400" dirty="0">
              <a:solidFill>
                <a:srgbClr val="00B050"/>
              </a:solidFill>
              <a:sym typeface="+mn-ea"/>
            </a:endParaRPr>
          </a:p>
          <a:p>
            <a:pPr marL="0" indent="0" algn="l">
              <a:buNone/>
            </a:pPr>
            <a:r>
              <a:rPr lang="en-US" altLang="en-US" sz="2400" dirty="0">
                <a:sym typeface="+mn-ea"/>
              </a:rPr>
              <a:t>The Song of Moses Like You've Never Heard Before | Christian Worship Song/  World Wide Worship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hlinkClick r:id="rId2"/>
            <a:extLst>
              <a:ext uri="{FF2B5EF4-FFF2-40B4-BE49-F238E27FC236}">
                <a16:creationId xmlns:a16="http://schemas.microsoft.com/office/drawing/2014/main" id="{52B1FD96-4578-CD5F-974A-002433B21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8549" y="887395"/>
            <a:ext cx="7772400" cy="3964511"/>
          </a:xfrm>
          <a:prstGeom prst="rect">
            <a:avLst/>
          </a:prstGeom>
        </p:spPr>
      </p:pic>
      <p:sp>
        <p:nvSpPr>
          <p:cNvPr id="11" name="TextBox 10">
            <a:extLst>
              <a:ext uri="{FF2B5EF4-FFF2-40B4-BE49-F238E27FC236}">
                <a16:creationId xmlns:a16="http://schemas.microsoft.com/office/drawing/2014/main" id="{A1DBC61D-7554-C347-276E-03C605C3D5DA}"/>
              </a:ext>
            </a:extLst>
          </p:cNvPr>
          <p:cNvSpPr txBox="1"/>
          <p:nvPr/>
        </p:nvSpPr>
        <p:spPr>
          <a:xfrm>
            <a:off x="1978549" y="4851906"/>
            <a:ext cx="7547288" cy="369332"/>
          </a:xfrm>
          <a:prstGeom prst="rect">
            <a:avLst/>
          </a:prstGeom>
          <a:noFill/>
        </p:spPr>
        <p:txBody>
          <a:bodyPr wrap="square">
            <a:spAutoFit/>
          </a:bodyPr>
          <a:lstStyle/>
          <a:p>
            <a:r>
              <a:rPr lang="en-US" dirty="0">
                <a:hlinkClick r:id="rId2"/>
              </a:rPr>
              <a:t>https://</a:t>
            </a:r>
            <a:r>
              <a:rPr lang="en-US" dirty="0" err="1">
                <a:hlinkClick r:id="rId2"/>
              </a:rPr>
              <a:t>wdingbox.github.io</a:t>
            </a:r>
            <a:r>
              <a:rPr lang="en-US" dirty="0">
                <a:hlinkClick r:id="rId2"/>
              </a:rPr>
              <a:t>/accc_2025_pp/ppt/Exodus/exo3_1_11.htm</a:t>
            </a:r>
            <a:endParaRPr lang="en-US" dirty="0"/>
          </a:p>
        </p:txBody>
      </p:sp>
      <p:sp>
        <p:nvSpPr>
          <p:cNvPr id="15" name="TextBox 14">
            <a:extLst>
              <a:ext uri="{FF2B5EF4-FFF2-40B4-BE49-F238E27FC236}">
                <a16:creationId xmlns:a16="http://schemas.microsoft.com/office/drawing/2014/main" id="{AAA7BB8A-7F1A-9DDA-C195-4605991F7281}"/>
              </a:ext>
            </a:extLst>
          </p:cNvPr>
          <p:cNvSpPr txBox="1"/>
          <p:nvPr/>
        </p:nvSpPr>
        <p:spPr>
          <a:xfrm>
            <a:off x="1978549" y="5324274"/>
            <a:ext cx="6099348" cy="369332"/>
          </a:xfrm>
          <a:prstGeom prst="rect">
            <a:avLst/>
          </a:prstGeom>
          <a:noFill/>
        </p:spPr>
        <p:txBody>
          <a:bodyPr wrap="square">
            <a:spAutoFit/>
          </a:bodyPr>
          <a:lstStyle/>
          <a:p>
            <a:r>
              <a:rPr lang="en-US" dirty="0"/>
              <a:t>Exodus 3:1-11. (Video </a:t>
            </a:r>
            <a:r>
              <a:rPr lang="en-US" dirty="0" err="1"/>
              <a:t>Youtube</a:t>
            </a:r>
            <a:r>
              <a:rPr lang="en-US"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582613"/>
          </a:xfrm>
        </p:spPr>
        <p:txBody>
          <a:bodyPr/>
          <a:lstStyle/>
          <a:p>
            <a:pPr algn="ctr"/>
            <a:r>
              <a:rPr lang="zh-CN" altLang="en-US" dirty="0"/>
              <a:t>出埃及記</a:t>
            </a:r>
            <a:r>
              <a:rPr lang="en-US" altLang="zh-CN" dirty="0"/>
              <a:t>(Exodus) 3:11-22 </a:t>
            </a:r>
            <a:r>
              <a:rPr lang="zh-CN" altLang="en-US" dirty="0"/>
              <a:t>簡介</a:t>
            </a:r>
          </a:p>
        </p:txBody>
      </p:sp>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2856023623"/>
              </p:ext>
            </p:extLst>
          </p:nvPr>
        </p:nvGraphicFramePr>
        <p:xfrm>
          <a:off x="475615" y="1361440"/>
          <a:ext cx="11378565" cy="5090160"/>
        </p:xfrm>
        <a:graphic>
          <a:graphicData uri="http://schemas.openxmlformats.org/drawingml/2006/table">
            <a:tbl>
              <a:tblPr firstRow="1" bandRow="1">
                <a:tableStyleId>{5C22544A-7EE6-4342-B048-85BDC9FD1C3A}</a:tableStyleId>
              </a:tblPr>
              <a:tblGrid>
                <a:gridCol w="2256827">
                  <a:extLst>
                    <a:ext uri="{9D8B030D-6E8A-4147-A177-3AD203B41FA5}">
                      <a16:colId xmlns:a16="http://schemas.microsoft.com/office/drawing/2014/main" val="20000"/>
                    </a:ext>
                  </a:extLst>
                </a:gridCol>
                <a:gridCol w="9121738">
                  <a:extLst>
                    <a:ext uri="{9D8B030D-6E8A-4147-A177-3AD203B41FA5}">
                      <a16:colId xmlns:a16="http://schemas.microsoft.com/office/drawing/2014/main" val="20001"/>
                    </a:ext>
                  </a:extLst>
                </a:gridCol>
              </a:tblGrid>
              <a:tr h="265828">
                <a:tc>
                  <a:txBody>
                    <a:bodyPr/>
                    <a:lstStyle/>
                    <a:p>
                      <a:pPr algn="ctr">
                        <a:buNone/>
                      </a:pPr>
                      <a:r>
                        <a:rPr lang="en-US" altLang="zh-CN" sz="2400" dirty="0">
                          <a:sym typeface="+mn-ea"/>
                        </a:rPr>
                        <a:t>Key Figures</a:t>
                      </a:r>
                    </a:p>
                    <a:p>
                      <a:pPr algn="ctr">
                        <a:buNone/>
                      </a:pPr>
                      <a:r>
                        <a:rPr lang="zh-CN" altLang="en-US" sz="2400" dirty="0">
                          <a:sym typeface="+mn-ea"/>
                        </a:rPr>
                        <a:t>要人</a:t>
                      </a:r>
                      <a:endParaRPr lang="en-US" altLang="en-US" sz="2400" dirty="0">
                        <a:sym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400" dirty="0">
                        <a:sym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a:sym typeface="+mn-ea"/>
                        </a:rPr>
                        <a:t>Descriptions</a:t>
                      </a:r>
                      <a:endParaRPr lang="zh-CN" altLang="en-US" sz="2400" dirty="0">
                        <a:sym typeface="+mn-ea"/>
                      </a:endParaRPr>
                    </a:p>
                  </a:txBody>
                  <a:tcPr/>
                </a:tc>
                <a:extLst>
                  <a:ext uri="{0D108BD9-81ED-4DB2-BD59-A6C34878D82A}">
                    <a16:rowId xmlns:a16="http://schemas.microsoft.com/office/drawing/2014/main" val="10000"/>
                  </a:ext>
                </a:extLst>
              </a:tr>
              <a:tr h="286872">
                <a:tc>
                  <a:txBody>
                    <a:bodyPr/>
                    <a:lstStyle/>
                    <a:p>
                      <a:pPr>
                        <a:buNone/>
                      </a:pPr>
                      <a:r>
                        <a:rPr lang="en-US" altLang="zh-CN" sz="2200" dirty="0">
                          <a:sym typeface="+mn-ea"/>
                        </a:rPr>
                        <a:t>God</a:t>
                      </a:r>
                      <a:endParaRPr lang="zh-CN" altLang="en-US" sz="2200" dirty="0">
                        <a:sym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a:t>1. God’s Command </a:t>
                      </a:r>
                      <a:r>
                        <a:rPr lang="ja-JP" altLang="en-US" sz="2200"/>
                        <a:t>神的命令</a:t>
                      </a:r>
                      <a:r>
                        <a:rPr lang="en-US" altLang="zh-CN" sz="2200" dirty="0"/>
                        <a:t>(3:10),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a:t>2. God’s Promise </a:t>
                      </a:r>
                      <a:r>
                        <a:rPr lang="ja-JP" altLang="en-US" sz="2200"/>
                        <a:t>神的应许</a:t>
                      </a:r>
                      <a:r>
                        <a:rPr lang="en-US" altLang="zh-CN" sz="2200" dirty="0"/>
                        <a:t>(3:12)</a:t>
                      </a:r>
                    </a:p>
                    <a:p>
                      <a:pPr>
                        <a:buNone/>
                      </a:pPr>
                      <a:r>
                        <a:rPr lang="en-US" altLang="zh-CN" sz="2200" dirty="0"/>
                        <a:t>3. God’s Sign </a:t>
                      </a:r>
                      <a:r>
                        <a:rPr lang="ja-JP" altLang="en-US" sz="2200"/>
                        <a:t>神的证据</a:t>
                      </a:r>
                      <a:r>
                        <a:rPr lang="en-US" altLang="zh-CN" sz="2200" dirty="0"/>
                        <a:t>(3:12),</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a:t>4. God’s Assurance </a:t>
                      </a:r>
                      <a:r>
                        <a:rPr lang="ja-JP" altLang="en-US" sz="2200"/>
                        <a:t>神的保障</a:t>
                      </a:r>
                      <a:r>
                        <a:rPr lang="en-US" altLang="ja-JP" sz="2200" dirty="0"/>
                        <a:t> </a:t>
                      </a:r>
                      <a:r>
                        <a:rPr lang="en-US" altLang="zh-CN" sz="2200" dirty="0"/>
                        <a:t>(3:14)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200" dirty="0"/>
                        <a:t>5. God’s Love </a:t>
                      </a:r>
                      <a:r>
                        <a:rPr lang="ja-JP" altLang="en-US" sz="2200"/>
                        <a:t>神的爱 </a:t>
                      </a:r>
                      <a:r>
                        <a:rPr lang="en-US" altLang="en-US" sz="2200" dirty="0"/>
                        <a:t>(3:10-22)</a:t>
                      </a:r>
                    </a:p>
                  </a:txBody>
                  <a:tcPr/>
                </a:tc>
                <a:extLst>
                  <a:ext uri="{0D108BD9-81ED-4DB2-BD59-A6C34878D82A}">
                    <a16:rowId xmlns:a16="http://schemas.microsoft.com/office/drawing/2014/main" val="10001"/>
                  </a:ext>
                </a:extLst>
              </a:tr>
              <a:tr h="2481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dirty="0">
                          <a:sym typeface="+mn-ea"/>
                        </a:rPr>
                        <a:t>Moses</a:t>
                      </a:r>
                      <a:br>
                        <a:rPr lang="en-US" altLang="en-US" sz="2000" dirty="0">
                          <a:sym typeface="+mn-ea"/>
                        </a:rPr>
                      </a:br>
                      <a:r>
                        <a:rPr lang="zh-CN" altLang="en-US" sz="2400" dirty="0">
                          <a:sym typeface="+mn-ea"/>
                        </a:rPr>
                        <a:t>摩西</a:t>
                      </a:r>
                      <a:endParaRPr lang="en-US" altLang="zh-CN" sz="2400" dirty="0">
                        <a:sym typeface="+mn-ea"/>
                      </a:endParaRPr>
                    </a:p>
                    <a:p>
                      <a:pPr>
                        <a:buNone/>
                      </a:pPr>
                      <a:endParaRPr lang="en-US" altLang="en-US" sz="2200" dirty="0">
                        <a:sym typeface="+mn-ea"/>
                      </a:endParaRPr>
                    </a:p>
                  </a:txBody>
                  <a:tcPr/>
                </a:tc>
                <a:tc>
                  <a:txBody>
                    <a:bodyPr/>
                    <a:lstStyle/>
                    <a:p>
                      <a:pPr>
                        <a:buNone/>
                      </a:pPr>
                      <a:r>
                        <a:rPr lang="en-US" altLang="zh-CN" sz="2200" dirty="0"/>
                        <a:t>1. </a:t>
                      </a:r>
                      <a:r>
                        <a:rPr lang="en-US" altLang="ja-JP" sz="2200" dirty="0"/>
                        <a:t>Inferiority </a:t>
                      </a:r>
                      <a:r>
                        <a:rPr lang="ja-JP" altLang="en-US" sz="2200"/>
                        <a:t>自卑</a:t>
                      </a:r>
                      <a:r>
                        <a:rPr lang="en-US" altLang="ja-JP" sz="2200" dirty="0"/>
                        <a:t>. (3:11)</a:t>
                      </a:r>
                    </a:p>
                    <a:p>
                      <a:pPr>
                        <a:buNone/>
                      </a:pPr>
                      <a:r>
                        <a:rPr lang="en-US" altLang="zh-CN" sz="2200" dirty="0"/>
                        <a:t>2. Doubtfulness </a:t>
                      </a:r>
                      <a:r>
                        <a:rPr lang="ja-JP" altLang="en-US" sz="2200"/>
                        <a:t>疑惑 </a:t>
                      </a:r>
                      <a:r>
                        <a:rPr lang="en-US" altLang="zh-CN" sz="2200" dirty="0"/>
                        <a:t>(3:13)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dirty="0"/>
                        <a:t>3. Uncertainty </a:t>
                      </a:r>
                      <a:r>
                        <a:rPr lang="ja-JP" altLang="en-US" sz="2200"/>
                        <a:t>不确定</a:t>
                      </a:r>
                      <a:r>
                        <a:rPr lang="en-US" altLang="zh-CN" sz="2200" dirty="0"/>
                        <a:t> (3:13)</a:t>
                      </a:r>
                    </a:p>
                    <a:p>
                      <a:pPr>
                        <a:buNone/>
                      </a:pPr>
                      <a:r>
                        <a:rPr lang="en-US" altLang="zh-CN" sz="2200" dirty="0"/>
                        <a:t>4. No Faith </a:t>
                      </a:r>
                      <a:r>
                        <a:rPr lang="ja-JP" altLang="en-US" sz="2200"/>
                        <a:t>没有信仰 </a:t>
                      </a:r>
                      <a:r>
                        <a:rPr lang="en-US" altLang="zh-CN" sz="2200" dirty="0"/>
                        <a:t>(3:13)</a:t>
                      </a:r>
                    </a:p>
                    <a:p>
                      <a:pPr>
                        <a:buNone/>
                      </a:pPr>
                      <a:r>
                        <a:rPr lang="en-US" altLang="zh-CN" sz="2200" dirty="0"/>
                        <a:t>5. No confidence </a:t>
                      </a:r>
                      <a:r>
                        <a:rPr lang="ja-JP" altLang="en-US" sz="2200"/>
                        <a:t>没有信心</a:t>
                      </a:r>
                      <a:r>
                        <a:rPr lang="en-US" altLang="ja-JP" sz="2200" dirty="0"/>
                        <a:t> (3:13)</a:t>
                      </a:r>
                      <a:endParaRPr lang="en-US" altLang="zh-CN" sz="2200" dirty="0"/>
                    </a:p>
                  </a:txBody>
                  <a:tcPr/>
                </a:tc>
                <a:extLst>
                  <a:ext uri="{0D108BD9-81ED-4DB2-BD59-A6C34878D82A}">
                    <a16:rowId xmlns:a16="http://schemas.microsoft.com/office/drawing/2014/main" val="10002"/>
                  </a:ext>
                </a:extLst>
              </a:tr>
              <a:tr h="0">
                <a:tc>
                  <a:txBody>
                    <a:bodyPr/>
                    <a:lstStyle/>
                    <a:p>
                      <a:pPr>
                        <a:buNone/>
                      </a:pPr>
                      <a:r>
                        <a:rPr lang="en-US" altLang="zh-CN" sz="2200" dirty="0">
                          <a:sym typeface="+mn-ea"/>
                        </a:rPr>
                        <a:t>Israelites</a:t>
                      </a:r>
                    </a:p>
                    <a:p>
                      <a:pPr>
                        <a:buNone/>
                      </a:pPr>
                      <a:r>
                        <a:rPr lang="zh-CN" altLang="en-US" sz="2000" dirty="0">
                          <a:sym typeface="+mn-ea"/>
                        </a:rPr>
                        <a:t>以色列人</a:t>
                      </a:r>
                      <a:endParaRPr lang="en-US" altLang="en-US" sz="2200" dirty="0">
                        <a:sym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a:t>Misery (</a:t>
                      </a:r>
                      <a:r>
                        <a:rPr lang="ja-JP" altLang="en-US" sz="2200"/>
                        <a:t>困苦</a:t>
                      </a:r>
                      <a:r>
                        <a:rPr lang="en-US" altLang="zh-CN" sz="2200" dirty="0"/>
                        <a:t>), crying (</a:t>
                      </a:r>
                      <a:r>
                        <a:rPr lang="ja-JP" altLang="en-US" sz="2200"/>
                        <a:t>哀声</a:t>
                      </a:r>
                      <a:r>
                        <a:rPr lang="en-US" altLang="zh-CN" sz="2200" dirty="0"/>
                        <a:t>), suffering (</a:t>
                      </a:r>
                      <a:r>
                        <a:rPr lang="ja-JP" altLang="en-US" sz="2200"/>
                        <a:t>痛苦</a:t>
                      </a:r>
                      <a:r>
                        <a:rPr lang="en-US" altLang="zh-CN" sz="2200" dirty="0"/>
                        <a:t>) (3:7)</a:t>
                      </a:r>
                    </a:p>
                  </a:txBody>
                  <a:tcPr/>
                </a:tc>
                <a:extLst>
                  <a:ext uri="{0D108BD9-81ED-4DB2-BD59-A6C34878D82A}">
                    <a16:rowId xmlns:a16="http://schemas.microsoft.com/office/drawing/2014/main" val="10003"/>
                  </a:ext>
                </a:extLst>
              </a:tr>
            </a:tbl>
          </a:graphicData>
        </a:graphic>
      </p:graphicFrame>
      <p:sp>
        <p:nvSpPr>
          <p:cNvPr id="5" name="Text Box 4"/>
          <p:cNvSpPr txBox="1"/>
          <p:nvPr/>
        </p:nvSpPr>
        <p:spPr>
          <a:xfrm>
            <a:off x="2227580" y="773430"/>
            <a:ext cx="7983855" cy="337185"/>
          </a:xfrm>
          <a:prstGeom prst="rect">
            <a:avLst/>
          </a:prstGeom>
        </p:spPr>
        <p:txBody>
          <a:bodyPr wrap="square">
            <a:spAutoFit/>
          </a:bodyPr>
          <a:lstStyle/>
          <a:p>
            <a:r>
              <a:rPr lang="ja-JP" altLang="en-US" sz="1600" b="1">
                <a:solidFill>
                  <a:srgbClr val="000000"/>
                </a:solidFill>
                <a:latin typeface="PMingLiU"/>
                <a:ea typeface="PMingLiU"/>
              </a:rPr>
              <a:t>經</a:t>
            </a:r>
            <a:r>
              <a:rPr lang="zh-CN" sz="1600" dirty="0"/>
              <a:t>文</a:t>
            </a:r>
            <a:r>
              <a:rPr sz="1600" b="1" dirty="0" err="1">
                <a:solidFill>
                  <a:srgbClr val="000000"/>
                </a:solidFill>
                <a:latin typeface="PMingLiU"/>
                <a:ea typeface="PMingLiU"/>
              </a:rPr>
              <a:t>取自《聖經和合本</a:t>
            </a:r>
            <a:r>
              <a:rPr lang="en-US" sz="1600" b="1" dirty="0" err="1">
                <a:solidFill>
                  <a:srgbClr val="000000"/>
                </a:solidFill>
                <a:latin typeface="PMingLiU"/>
                <a:ea typeface="PMingLiU"/>
              </a:rPr>
              <a:t>NIV</a:t>
            </a:r>
            <a:r>
              <a:rPr sz="1600" b="1" dirty="0">
                <a:solidFill>
                  <a:srgbClr val="000000"/>
                </a:solidFill>
                <a:latin typeface="PMingLiU"/>
                <a:ea typeface="PMingLiU"/>
              </a:rPr>
              <a:t>》— </a:t>
            </a:r>
            <a:r>
              <a:rPr sz="1600" b="1" dirty="0" err="1">
                <a:solidFill>
                  <a:srgbClr val="000000"/>
                </a:solidFill>
                <a:latin typeface="PMingLiU"/>
                <a:ea typeface="PMingLiU"/>
              </a:rPr>
              <a:t>漢語聖經協會出版，承蒙允准使用</a:t>
            </a:r>
            <a:r>
              <a:rPr sz="1600" b="1" dirty="0">
                <a:solidFill>
                  <a:srgbClr val="000000"/>
                </a:solidFill>
                <a:latin typeface="PMingLiU"/>
                <a:ea typeface="PMingLiU"/>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064387"/>
            <a:ext cx="1617980" cy="1459523"/>
          </a:xfrm>
          <a:solidFill>
            <a:schemeClr val="tx1">
              <a:lumMod val="50000"/>
              <a:lumOff val="50000"/>
            </a:schemeClr>
          </a:solidFill>
        </p:spPr>
        <p:txBody>
          <a:bodyPr lIns="91440" tIns="274320"/>
          <a:lstStyle/>
          <a:p>
            <a:pPr marL="0" indent="0" algn="ctr">
              <a:buNone/>
            </a:pPr>
            <a:r>
              <a:rPr lang="en-US" altLang="zh-CN" sz="2600" dirty="0"/>
              <a:t> </a:t>
            </a:r>
            <a:r>
              <a:rPr lang="en-US" altLang="zh-CN" sz="2600" dirty="0">
                <a:solidFill>
                  <a:schemeClr val="bg1"/>
                </a:solidFill>
              </a:rPr>
              <a:t>Moses</a:t>
            </a:r>
            <a:br>
              <a:rPr lang="en-US" altLang="zh-CN" sz="2600" dirty="0">
                <a:solidFill>
                  <a:schemeClr val="bg1"/>
                </a:solidFill>
              </a:rPr>
            </a:br>
            <a:r>
              <a:rPr lang="zh-CN" altLang="en-US" sz="2800" dirty="0">
                <a:solidFill>
                  <a:schemeClr val="bg1"/>
                </a:solidFill>
                <a:sym typeface="+mn-ea"/>
              </a:rPr>
              <a:t>摩西</a:t>
            </a:r>
            <a:endParaRPr lang="en-US" altLang="zh-CN" sz="2800" dirty="0">
              <a:solidFill>
                <a:schemeClr val="bg1"/>
              </a:solidFill>
              <a:sym typeface="+mn-ea"/>
            </a:endParaRPr>
          </a:p>
          <a:p>
            <a:pPr marL="0" indent="0">
              <a:buNone/>
            </a:pPr>
            <a:endParaRPr lang="zh-CN" altLang="en-US" sz="2600" dirty="0"/>
          </a:p>
          <a:p>
            <a:pPr marL="0" indent="0">
              <a:buNone/>
            </a:pPr>
            <a:endParaRPr lang="zh-CN" altLang="en-US" sz="2200" dirty="0"/>
          </a:p>
          <a:p>
            <a:pPr marL="0" indent="0">
              <a:buNone/>
            </a:pPr>
            <a:endParaRPr lang="zh-CN" altLang="en-US" sz="2200" dirty="0"/>
          </a:p>
          <a:p>
            <a:pPr marL="0" indent="0">
              <a:buNone/>
            </a:pPr>
            <a:endParaRPr lang="zh-CN" altLang="en-US" sz="2200" dirty="0"/>
          </a:p>
        </p:txBody>
      </p:sp>
      <p:sp>
        <p:nvSpPr>
          <p:cNvPr id="6" name="Text Box 4">
            <a:extLst>
              <a:ext uri="{FF2B5EF4-FFF2-40B4-BE49-F238E27FC236}">
                <a16:creationId xmlns:a16="http://schemas.microsoft.com/office/drawing/2014/main" id="{B6655BF6-D255-AABC-17CC-BC1DA1367253}"/>
              </a:ext>
            </a:extLst>
          </p:cNvPr>
          <p:cNvSpPr txBox="1"/>
          <p:nvPr/>
        </p:nvSpPr>
        <p:spPr>
          <a:xfrm>
            <a:off x="5043557" y="1898862"/>
            <a:ext cx="1412435" cy="646331"/>
          </a:xfrm>
          <a:prstGeom prst="rect">
            <a:avLst/>
          </a:prstGeom>
          <a:solidFill>
            <a:schemeClr val="accent1"/>
          </a:solidFill>
          <a:ln>
            <a:solidFill>
              <a:schemeClr val="tx1"/>
            </a:solidFill>
          </a:ln>
          <a:effectLst>
            <a:softEdge rad="65871"/>
          </a:effectLst>
          <a:scene3d>
            <a:camera prst="orthographicFront"/>
            <a:lightRig rig="threePt" dir="t"/>
          </a:scene3d>
          <a:sp3d>
            <a:bevelT h="31750"/>
          </a:sp3d>
        </p:spPr>
        <p:txBody>
          <a:bodyPr wrap="square" anchor="ctr" anchorCtr="0">
            <a:spAutoFit/>
          </a:bodyPr>
          <a:lstStyle/>
          <a:p>
            <a:pPr algn="ctr"/>
            <a:r>
              <a:rPr lang="en-US" sz="3600" b="1" dirty="0">
                <a:solidFill>
                  <a:srgbClr val="000000"/>
                </a:solidFill>
                <a:latin typeface="PMingLiU"/>
                <a:ea typeface="PMingLiU"/>
              </a:rPr>
              <a:t>God</a:t>
            </a:r>
            <a:endParaRPr sz="3600" b="1" dirty="0">
              <a:solidFill>
                <a:srgbClr val="000000"/>
              </a:solidFill>
              <a:latin typeface="PMingLiU"/>
              <a:ea typeface="PMingLiU"/>
            </a:endParaRPr>
          </a:p>
        </p:txBody>
      </p:sp>
      <p:sp>
        <p:nvSpPr>
          <p:cNvPr id="8" name="Content Placeholder 2">
            <a:extLst>
              <a:ext uri="{FF2B5EF4-FFF2-40B4-BE49-F238E27FC236}">
                <a16:creationId xmlns:a16="http://schemas.microsoft.com/office/drawing/2014/main" id="{588FD68E-2116-0BB4-066E-8871FD5888E8}"/>
              </a:ext>
            </a:extLst>
          </p:cNvPr>
          <p:cNvSpPr txBox="1">
            <a:spLocks/>
          </p:cNvSpPr>
          <p:nvPr/>
        </p:nvSpPr>
        <p:spPr>
          <a:xfrm>
            <a:off x="9827480" y="5064387"/>
            <a:ext cx="1617980" cy="1459523"/>
          </a:xfrm>
          <a:prstGeom prst="rect">
            <a:avLst/>
          </a:prstGeom>
          <a:solidFill>
            <a:schemeClr val="tx1">
              <a:lumMod val="50000"/>
              <a:lumOff val="50000"/>
            </a:schemeClr>
          </a:solidFill>
          <a:ln w="9525">
            <a:noFill/>
          </a:ln>
        </p:spPr>
        <p:txBody>
          <a:bodyPr tIns="182880"/>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altLang="zh-CN" sz="2800" dirty="0">
                <a:solidFill>
                  <a:schemeClr val="bg1"/>
                </a:solidFill>
                <a:sym typeface="+mn-ea"/>
              </a:rPr>
              <a:t>Israelites</a:t>
            </a:r>
          </a:p>
          <a:p>
            <a:pPr algn="ctr">
              <a:buNone/>
            </a:pPr>
            <a:r>
              <a:rPr lang="zh-CN" altLang="en-US" sz="2400" dirty="0">
                <a:solidFill>
                  <a:schemeClr val="bg1"/>
                </a:solidFill>
                <a:sym typeface="+mn-ea"/>
              </a:rPr>
              <a:t>以色列人</a:t>
            </a:r>
            <a:endParaRPr lang="en-US" altLang="en-US" sz="2800" dirty="0">
              <a:solidFill>
                <a:schemeClr val="bg1"/>
              </a:solidFill>
              <a:sym typeface="+mn-ea"/>
            </a:endParaRPr>
          </a:p>
          <a:p>
            <a:pPr marL="0" indent="0">
              <a:buFontTx/>
              <a:buNone/>
            </a:pPr>
            <a:endParaRPr lang="zh-CN" altLang="en-US" sz="2600" dirty="0"/>
          </a:p>
          <a:p>
            <a:pPr marL="0" indent="0">
              <a:buFontTx/>
              <a:buNone/>
            </a:pPr>
            <a:endParaRPr lang="zh-CN" altLang="en-US" sz="2200" dirty="0"/>
          </a:p>
          <a:p>
            <a:pPr marL="0" indent="0">
              <a:buFontTx/>
              <a:buNone/>
            </a:pPr>
            <a:endParaRPr lang="zh-CN" altLang="en-US" sz="2200" dirty="0"/>
          </a:p>
        </p:txBody>
      </p:sp>
      <p:sp>
        <p:nvSpPr>
          <p:cNvPr id="22" name="TextBox 21">
            <a:extLst>
              <a:ext uri="{FF2B5EF4-FFF2-40B4-BE49-F238E27FC236}">
                <a16:creationId xmlns:a16="http://schemas.microsoft.com/office/drawing/2014/main" id="{E26BFCA8-0094-94AC-EA70-0D4D489DA72E}"/>
              </a:ext>
            </a:extLst>
          </p:cNvPr>
          <p:cNvSpPr txBox="1"/>
          <p:nvPr/>
        </p:nvSpPr>
        <p:spPr>
          <a:xfrm>
            <a:off x="-38101" y="20468"/>
            <a:ext cx="12192000" cy="830997"/>
          </a:xfrm>
          <a:prstGeom prst="rect">
            <a:avLst/>
          </a:prstGeom>
          <a:solidFill>
            <a:schemeClr val="accent1"/>
          </a:solidFill>
          <a:ln>
            <a:solidFill>
              <a:schemeClr val="bg1">
                <a:lumMod val="95000"/>
              </a:schemeClr>
            </a:solidFill>
          </a:ln>
        </p:spPr>
        <p:txBody>
          <a:bodyPr wrap="square">
            <a:spAutoFit/>
          </a:bodyPr>
          <a:lstStyle/>
          <a:p>
            <a:pPr algn="ctr">
              <a:defRPr/>
            </a:pPr>
            <a:r>
              <a:rPr lang="en-US" altLang="zh-CN" sz="2400" b="1" dirty="0">
                <a:solidFill>
                  <a:schemeClr val="bg1"/>
                </a:solidFill>
                <a:sym typeface="+mn-ea"/>
              </a:rPr>
              <a:t>The Establishment of a Trilateral Relationship: God-Moses-Israelites (GMI)</a:t>
            </a:r>
            <a:br>
              <a:rPr lang="en-US" altLang="zh-CN" sz="2400" b="1" dirty="0">
                <a:solidFill>
                  <a:schemeClr val="bg1"/>
                </a:solidFill>
                <a:sym typeface="+mn-ea"/>
              </a:rPr>
            </a:br>
            <a:r>
              <a:rPr lang="en-US" altLang="zh-CN" sz="2400" b="1" dirty="0">
                <a:solidFill>
                  <a:schemeClr val="bg1"/>
                </a:solidFill>
                <a:sym typeface="+mn-ea"/>
              </a:rPr>
              <a:t>(</a:t>
            </a:r>
            <a:r>
              <a:rPr lang="zh-CN" altLang="en-US" sz="2400" b="1" dirty="0">
                <a:solidFill>
                  <a:schemeClr val="bg1"/>
                </a:solidFill>
                <a:sym typeface="+mn-ea"/>
              </a:rPr>
              <a:t>神</a:t>
            </a:r>
            <a:r>
              <a:rPr lang="en-US" altLang="zh-CN" sz="2400" b="1" dirty="0">
                <a:solidFill>
                  <a:schemeClr val="bg1"/>
                </a:solidFill>
                <a:sym typeface="+mn-ea"/>
              </a:rPr>
              <a:t>-</a:t>
            </a:r>
            <a:r>
              <a:rPr lang="zh-CN" altLang="en-US" sz="2400" b="1" dirty="0">
                <a:solidFill>
                  <a:schemeClr val="bg1"/>
                </a:solidFill>
                <a:sym typeface="+mn-ea"/>
              </a:rPr>
              <a:t>摩西</a:t>
            </a:r>
            <a:r>
              <a:rPr lang="en-US" altLang="zh-CN" sz="2400" b="1" dirty="0">
                <a:solidFill>
                  <a:schemeClr val="bg1"/>
                </a:solidFill>
                <a:sym typeface="+mn-ea"/>
              </a:rPr>
              <a:t>-</a:t>
            </a:r>
            <a:r>
              <a:rPr lang="zh-CN" altLang="en-US" sz="2400" b="1" dirty="0">
                <a:solidFill>
                  <a:schemeClr val="bg1"/>
                </a:solidFill>
                <a:sym typeface="+mn-ea"/>
              </a:rPr>
              <a:t>以色列人</a:t>
            </a:r>
            <a:r>
              <a:rPr lang="en-US" altLang="zh-CN" sz="2400" b="1" dirty="0">
                <a:solidFill>
                  <a:schemeClr val="bg1"/>
                </a:solidFill>
                <a:sym typeface="+mn-ea"/>
              </a:rPr>
              <a:t>)</a:t>
            </a:r>
            <a:r>
              <a:rPr lang="zh-CN" altLang="en-US" sz="2400" b="1" dirty="0">
                <a:solidFill>
                  <a:schemeClr val="bg1"/>
                </a:solidFill>
                <a:sym typeface="+mn-ea"/>
              </a:rPr>
              <a:t> 三边关系的建立</a:t>
            </a:r>
            <a:r>
              <a:rPr lang="en-US" altLang="zh-CN" sz="2400" b="1" dirty="0">
                <a:solidFill>
                  <a:schemeClr val="bg1"/>
                </a:solidFill>
                <a:sym typeface="+mn-ea"/>
              </a:rPr>
              <a:t>: God’s Command</a:t>
            </a:r>
            <a:r>
              <a:rPr lang="zh-CN" altLang="en-US" sz="2400" b="1" dirty="0">
                <a:solidFill>
                  <a:schemeClr val="bg1"/>
                </a:solidFill>
                <a:sym typeface="+mn-ea"/>
              </a:rPr>
              <a:t>神的命令</a:t>
            </a:r>
          </a:p>
        </p:txBody>
      </p:sp>
      <p:sp>
        <p:nvSpPr>
          <p:cNvPr id="23" name="TextBox 22">
            <a:extLst>
              <a:ext uri="{FF2B5EF4-FFF2-40B4-BE49-F238E27FC236}">
                <a16:creationId xmlns:a16="http://schemas.microsoft.com/office/drawing/2014/main" id="{FDDA2801-85A9-BDD7-8731-2F77BE75FA20}"/>
              </a:ext>
            </a:extLst>
          </p:cNvPr>
          <p:cNvSpPr txBox="1"/>
          <p:nvPr/>
        </p:nvSpPr>
        <p:spPr>
          <a:xfrm>
            <a:off x="2901461" y="4914000"/>
            <a:ext cx="6312875" cy="1938992"/>
          </a:xfrm>
          <a:prstGeom prst="rect">
            <a:avLst/>
          </a:prstGeom>
          <a:solidFill>
            <a:schemeClr val="bg1">
              <a:lumMod val="95000"/>
            </a:schemeClr>
          </a:solidFill>
          <a:ln w="25400">
            <a:solidFill>
              <a:schemeClr val="accent1"/>
            </a:solidFill>
          </a:ln>
        </p:spPr>
        <p:txBody>
          <a:bodyPr wrap="square">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2400" b="0" i="0" dirty="0">
                <a:effectLst/>
                <a:latin typeface="Times New Roman" panose="02020603050405020304" pitchFamily="18" charset="0"/>
              </a:rPr>
              <a:t>"So now, </a:t>
            </a:r>
            <a:r>
              <a:rPr lang="en-US" altLang="ja-JP" sz="2400" b="1" i="0" dirty="0">
                <a:solidFill>
                  <a:srgbClr val="FF0000"/>
                </a:solidFill>
                <a:effectLst/>
                <a:latin typeface="Times New Roman" panose="02020603050405020304" pitchFamily="18" charset="0"/>
              </a:rPr>
              <a:t>go</a:t>
            </a:r>
            <a:r>
              <a:rPr lang="en-US" altLang="ja-JP" sz="2400" b="0" i="0" dirty="0">
                <a:effectLst/>
                <a:latin typeface="Times New Roman" panose="02020603050405020304" pitchFamily="18" charset="0"/>
              </a:rPr>
              <a:t>. I am </a:t>
            </a:r>
            <a:r>
              <a:rPr lang="en-US" altLang="ja-JP" sz="2400" b="1" i="0" dirty="0">
                <a:solidFill>
                  <a:srgbClr val="FF0000"/>
                </a:solidFill>
                <a:effectLst/>
                <a:latin typeface="Times New Roman" panose="02020603050405020304" pitchFamily="18" charset="0"/>
              </a:rPr>
              <a:t>sending</a:t>
            </a:r>
            <a:r>
              <a:rPr lang="en-US" altLang="ja-JP" sz="2400" b="0" i="0" dirty="0">
                <a:effectLst/>
                <a:latin typeface="Times New Roman" panose="02020603050405020304" pitchFamily="18" charset="0"/>
              </a:rPr>
              <a:t> you to Pharaoh to </a:t>
            </a:r>
            <a:r>
              <a:rPr lang="en-US" altLang="ja-JP" sz="2400" b="1" dirty="0">
                <a:solidFill>
                  <a:srgbClr val="FF0000"/>
                </a:solidFill>
                <a:effectLst/>
                <a:latin typeface="Times New Roman" panose="02020603050405020304" pitchFamily="18" charset="0"/>
              </a:rPr>
              <a:t>bring</a:t>
            </a:r>
            <a:r>
              <a:rPr lang="en-US" altLang="ja-JP" sz="2400" b="0" i="0" dirty="0">
                <a:effectLst/>
                <a:latin typeface="Times New Roman" panose="02020603050405020304" pitchFamily="18" charset="0"/>
              </a:rPr>
              <a:t> my people, the Israelites, out of Egypt."</a:t>
            </a:r>
            <a:br>
              <a:rPr lang="en-US" altLang="ja-JP" sz="2400" b="0" i="0" dirty="0">
                <a:effectLst/>
                <a:latin typeface="Times New Roman" panose="02020603050405020304" pitchFamily="18" charset="0"/>
              </a:rPr>
            </a:b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我要打发你去见法老、使你可以将我的百姓以色列人从埃及领出来</a:t>
            </a:r>
            <a:r>
              <a:rPr lang="en-US" altLang="ja-JP" sz="2400" dirty="0">
                <a:latin typeface="Times New Roman" panose="02020603050405020304"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2400" b="0" i="0" dirty="0">
                <a:effectLst/>
                <a:latin typeface="Times New Roman" panose="02020603050405020304" pitchFamily="18" charset="0"/>
              </a:rPr>
              <a:t>(3:10)</a:t>
            </a:r>
            <a:endParaRPr lang="zh-CN" altLang="en-US" sz="2400" dirty="0">
              <a:sym typeface="+mn-ea"/>
            </a:endParaRPr>
          </a:p>
        </p:txBody>
      </p:sp>
      <p:sp>
        <p:nvSpPr>
          <p:cNvPr id="24" name="TextBox 23">
            <a:extLst>
              <a:ext uri="{FF2B5EF4-FFF2-40B4-BE49-F238E27FC236}">
                <a16:creationId xmlns:a16="http://schemas.microsoft.com/office/drawing/2014/main" id="{E6900C1B-8746-9BF9-8C18-C6599E3EFFD3}"/>
              </a:ext>
            </a:extLst>
          </p:cNvPr>
          <p:cNvSpPr txBox="1"/>
          <p:nvPr/>
        </p:nvSpPr>
        <p:spPr>
          <a:xfrm>
            <a:off x="6853728" y="1287639"/>
            <a:ext cx="5300171" cy="3046988"/>
          </a:xfrm>
          <a:prstGeom prst="rect">
            <a:avLst/>
          </a:prstGeom>
          <a:solidFill>
            <a:schemeClr val="accent3">
              <a:lumMod val="95000"/>
            </a:schemeClr>
          </a:solidFill>
        </p:spPr>
        <p:txBody>
          <a:bodyPr wrap="square">
            <a:spAutoFit/>
          </a:bodyPr>
          <a:lstStyle/>
          <a:p>
            <a:pPr marL="0" marR="0" indent="0" defTabSz="914400" rtl="0" eaLnBrk="1" fontAlgn="auto" latinLnBrk="0" hangingPunct="1">
              <a:lnSpc>
                <a:spcPct val="100000"/>
              </a:lnSpc>
              <a:spcBef>
                <a:spcPts val="0"/>
              </a:spcBef>
              <a:spcAft>
                <a:spcPts val="0"/>
              </a:spcAft>
              <a:buClrTx/>
              <a:buSzTx/>
              <a:buFontTx/>
              <a:buNone/>
              <a:tabLst/>
              <a:defRPr/>
            </a:pPr>
            <a:r>
              <a:rPr lang="en-US" altLang="ja-JP" sz="2400" dirty="0">
                <a:solidFill>
                  <a:schemeClr val="bg1"/>
                </a:solidFill>
                <a:latin typeface="Times New Roman" panose="02020603050405020304" pitchFamily="18" charset="0"/>
              </a:rPr>
              <a:t>“</a:t>
            </a:r>
            <a:r>
              <a:rPr lang="en-US" altLang="ja-JP" sz="2400" b="0" i="0" dirty="0">
                <a:solidFill>
                  <a:schemeClr val="bg1"/>
                </a:solidFill>
                <a:effectLst/>
                <a:latin typeface="Times New Roman" panose="02020603050405020304" pitchFamily="18" charset="0"/>
              </a:rPr>
              <a:t>I have indeed </a:t>
            </a:r>
            <a:r>
              <a:rPr lang="en-US" altLang="ja-JP" sz="2400" b="0" i="1" dirty="0">
                <a:solidFill>
                  <a:schemeClr val="bg1"/>
                </a:solidFill>
                <a:effectLst/>
                <a:latin typeface="Times New Roman" panose="02020603050405020304" pitchFamily="18" charset="0"/>
              </a:rPr>
              <a:t>seen</a:t>
            </a:r>
            <a:r>
              <a:rPr lang="en-US" altLang="ja-JP" sz="2400" b="0" i="0" dirty="0">
                <a:solidFill>
                  <a:schemeClr val="bg1"/>
                </a:solidFill>
                <a:effectLst/>
                <a:latin typeface="Times New Roman" panose="02020603050405020304" pitchFamily="18" charset="0"/>
              </a:rPr>
              <a:t> the misery of my people in Egypt. I have </a:t>
            </a:r>
            <a:r>
              <a:rPr lang="en-US" altLang="ja-JP" sz="2400" b="0" i="1" dirty="0">
                <a:solidFill>
                  <a:schemeClr val="bg1"/>
                </a:solidFill>
                <a:effectLst/>
                <a:latin typeface="Times New Roman" panose="02020603050405020304" pitchFamily="18" charset="0"/>
              </a:rPr>
              <a:t>heard</a:t>
            </a:r>
            <a:r>
              <a:rPr lang="en-US" altLang="ja-JP" sz="2400" b="0" i="0" dirty="0">
                <a:solidFill>
                  <a:schemeClr val="bg1"/>
                </a:solidFill>
                <a:effectLst/>
                <a:latin typeface="Times New Roman" panose="02020603050405020304" pitchFamily="18" charset="0"/>
              </a:rPr>
              <a:t> them crying out because of their slave drivers, and I am </a:t>
            </a:r>
            <a:r>
              <a:rPr lang="en-US" altLang="ja-JP" sz="2400" b="0" i="1" dirty="0">
                <a:solidFill>
                  <a:schemeClr val="bg1"/>
                </a:solidFill>
                <a:effectLst/>
                <a:latin typeface="Times New Roman" panose="02020603050405020304" pitchFamily="18" charset="0"/>
              </a:rPr>
              <a:t>concerned</a:t>
            </a:r>
            <a:r>
              <a:rPr lang="en-US" altLang="ja-JP" sz="2400" b="0" i="0" dirty="0">
                <a:solidFill>
                  <a:schemeClr val="bg1"/>
                </a:solidFill>
                <a:effectLst/>
                <a:latin typeface="Times New Roman" panose="02020603050405020304" pitchFamily="18" charset="0"/>
              </a:rPr>
              <a:t> about their suffering”</a:t>
            </a:r>
            <a:br>
              <a:rPr lang="en-US" altLang="ja-JP" sz="2400" b="0" i="0" dirty="0">
                <a:solidFill>
                  <a:schemeClr val="bg1"/>
                </a:solidFill>
                <a:effectLst/>
                <a:latin typeface="Times New Roman" panose="02020603050405020304" pitchFamily="18" charset="0"/>
              </a:rPr>
            </a:br>
            <a:r>
              <a:rPr lang="en-US" altLang="ja-JP" sz="2400" b="0" i="0" dirty="0">
                <a:solidFill>
                  <a:schemeClr val="bg1"/>
                </a:solidFill>
                <a:effectLst/>
                <a:latin typeface="Times New Roman" panose="02020603050405020304" pitchFamily="18" charset="0"/>
              </a:rPr>
              <a:t>“</a:t>
            </a:r>
            <a:r>
              <a:rPr lang="ja-JP" altLang="en-US" sz="2400" b="0" i="0">
                <a:solidFill>
                  <a:schemeClr val="bg1"/>
                </a:solidFill>
                <a:effectLst/>
                <a:latin typeface="Times New Roman" panose="02020603050405020304" pitchFamily="18" charset="0"/>
              </a:rPr>
              <a:t>我的百姓在埃及所受的困苦、我实在看见了．他们因受督工的辖制所发的哀声、我也听见了．我原知道他们的痛苦</a:t>
            </a:r>
            <a:r>
              <a:rPr lang="en-US" altLang="ja-JP" sz="2400" b="0" i="0" dirty="0">
                <a:solidFill>
                  <a:schemeClr val="bg1"/>
                </a:solidFill>
                <a:effectLst/>
                <a:latin typeface="Times New Roman" panose="02020603050405020304" pitchFamily="18" charset="0"/>
              </a:rPr>
              <a:t>“ (3:7)</a:t>
            </a:r>
            <a:endParaRPr lang="zh-CN" altLang="en-US" sz="2400" dirty="0">
              <a:solidFill>
                <a:schemeClr val="bg1"/>
              </a:solidFill>
              <a:sym typeface="+mn-ea"/>
            </a:endParaRPr>
          </a:p>
        </p:txBody>
      </p:sp>
      <p:cxnSp>
        <p:nvCxnSpPr>
          <p:cNvPr id="12" name="Straight Connector 11">
            <a:extLst>
              <a:ext uri="{FF2B5EF4-FFF2-40B4-BE49-F238E27FC236}">
                <a16:creationId xmlns:a16="http://schemas.microsoft.com/office/drawing/2014/main" id="{6A13E17D-7518-9CFE-9520-586535E4C846}"/>
              </a:ext>
            </a:extLst>
          </p:cNvPr>
          <p:cNvCxnSpPr>
            <a:cxnSpLocks/>
          </p:cNvCxnSpPr>
          <p:nvPr/>
        </p:nvCxnSpPr>
        <p:spPr bwMode="auto">
          <a:xfrm>
            <a:off x="6455992" y="2545193"/>
            <a:ext cx="3371488" cy="2519193"/>
          </a:xfrm>
          <a:prstGeom prst="line">
            <a:avLst/>
          </a:prstGeom>
          <a:gradFill rotWithShape="0">
            <a:gsLst>
              <a:gs pos="0">
                <a:schemeClr val="accent1"/>
              </a:gs>
              <a:gs pos="100000">
                <a:schemeClr val="accent2"/>
              </a:gs>
            </a:gsLst>
            <a:lin ang="5400000" scaled="1"/>
          </a:gradFill>
          <a:ln w="63500" cap="flat" cmpd="sng" algn="ctr">
            <a:solidFill>
              <a:schemeClr val="accent1">
                <a:alpha val="50000"/>
              </a:schemeClr>
            </a:solidFill>
            <a:prstDash val="solid"/>
            <a:round/>
            <a:headEnd type="triangle" w="med" len="med"/>
            <a:tailEnd type="triangle" w="med" len="med"/>
          </a:ln>
        </p:spPr>
      </p:cxnSp>
      <p:sp>
        <p:nvSpPr>
          <p:cNvPr id="25" name="TextBox 24">
            <a:extLst>
              <a:ext uri="{FF2B5EF4-FFF2-40B4-BE49-F238E27FC236}">
                <a16:creationId xmlns:a16="http://schemas.microsoft.com/office/drawing/2014/main" id="{053672BF-3B7D-8B7D-6A9E-6D67B88897FA}"/>
              </a:ext>
            </a:extLst>
          </p:cNvPr>
          <p:cNvSpPr txBox="1"/>
          <p:nvPr/>
        </p:nvSpPr>
        <p:spPr>
          <a:xfrm>
            <a:off x="304921" y="3709522"/>
            <a:ext cx="4699235" cy="461665"/>
          </a:xfrm>
          <a:prstGeom prst="rect">
            <a:avLst/>
          </a:prstGeom>
          <a:solidFill>
            <a:schemeClr val="bg1">
              <a:lumMod val="75000"/>
            </a:schemeClr>
          </a:solidFill>
        </p:spPr>
        <p:txBody>
          <a:bodyPr wrap="square">
            <a:spAutoFit/>
          </a:bodyPr>
          <a:lstStyle/>
          <a:p>
            <a:pPr marR="0" defTabSz="914400" rtl="0" eaLnBrk="1" fontAlgn="auto" latinLnBrk="0" hangingPunct="1">
              <a:lnSpc>
                <a:spcPct val="100000"/>
              </a:lnSpc>
              <a:spcBef>
                <a:spcPts val="0"/>
              </a:spcBef>
              <a:spcAft>
                <a:spcPts val="0"/>
              </a:spcAft>
              <a:buClrTx/>
              <a:buSzTx/>
              <a:tabLst/>
              <a:defRPr/>
            </a:pPr>
            <a:r>
              <a:rPr lang="en-US" altLang="ja-JP" sz="2400" dirty="0">
                <a:solidFill>
                  <a:schemeClr val="bg1"/>
                </a:solidFill>
                <a:latin typeface="Times New Roman" panose="02020603050405020304" pitchFamily="18" charset="0"/>
              </a:rPr>
              <a:t>- “</a:t>
            </a:r>
            <a:r>
              <a:rPr lang="en-US" altLang="ja-JP" sz="2400" b="1" dirty="0">
                <a:solidFill>
                  <a:schemeClr val="bg1"/>
                </a:solidFill>
                <a:latin typeface="Times New Roman" panose="02020603050405020304" pitchFamily="18" charset="0"/>
              </a:rPr>
              <a:t>Here I am</a:t>
            </a:r>
            <a:r>
              <a:rPr lang="en-US" altLang="ja-JP" sz="2400" dirty="0">
                <a:solidFill>
                  <a:schemeClr val="bg1"/>
                </a:solidFill>
                <a:latin typeface="Times New Roman" panose="02020603050405020304" pitchFamily="18" charset="0"/>
              </a:rPr>
              <a:t>” “</a:t>
            </a:r>
            <a:r>
              <a:rPr lang="ja-JP" altLang="en-US" sz="2400" b="0" i="0">
                <a:solidFill>
                  <a:schemeClr val="bg1"/>
                </a:solidFill>
                <a:effectLst/>
                <a:latin typeface="Times New Roman" panose="02020603050405020304" pitchFamily="18" charset="0"/>
              </a:rPr>
              <a:t>我在这里</a:t>
            </a:r>
            <a:r>
              <a:rPr lang="en-US" altLang="ja-JP" sz="2400" dirty="0">
                <a:solidFill>
                  <a:schemeClr val="bg1"/>
                </a:solidFill>
                <a:latin typeface="Times New Roman" panose="02020603050405020304" pitchFamily="18" charset="0"/>
              </a:rPr>
              <a:t>”</a:t>
            </a:r>
            <a:r>
              <a:rPr lang="en-US" altLang="ja-JP" sz="2400" b="0" i="0" dirty="0">
                <a:solidFill>
                  <a:schemeClr val="bg1"/>
                </a:solidFill>
                <a:effectLst/>
                <a:latin typeface="Times New Roman" panose="02020603050405020304" pitchFamily="18" charset="0"/>
              </a:rPr>
              <a:t> (3:4b)</a:t>
            </a:r>
            <a:endParaRPr lang="zh-CN" altLang="en-US" sz="2400" dirty="0">
              <a:solidFill>
                <a:schemeClr val="bg1"/>
              </a:solidFill>
              <a:sym typeface="+mn-ea"/>
            </a:endParaRPr>
          </a:p>
        </p:txBody>
      </p:sp>
      <p:sp>
        <p:nvSpPr>
          <p:cNvPr id="31" name="Lightning Bolt 30">
            <a:extLst>
              <a:ext uri="{FF2B5EF4-FFF2-40B4-BE49-F238E27FC236}">
                <a16:creationId xmlns:a16="http://schemas.microsoft.com/office/drawing/2014/main" id="{F431BC9D-F9CB-590C-C0C4-5F5244ABF5C6}"/>
              </a:ext>
            </a:extLst>
          </p:cNvPr>
          <p:cNvSpPr/>
          <p:nvPr/>
        </p:nvSpPr>
        <p:spPr bwMode="auto">
          <a:xfrm flipH="1">
            <a:off x="2011680" y="2545192"/>
            <a:ext cx="3054380" cy="1164329"/>
          </a:xfrm>
          <a:prstGeom prst="lightningBolt">
            <a:avLst/>
          </a:prstGeom>
          <a:gradFill rotWithShape="0">
            <a:gsLst>
              <a:gs pos="0">
                <a:schemeClr val="accent1"/>
              </a:gs>
              <a:gs pos="99000">
                <a:schemeClr val="accent1">
                  <a:lumMod val="20000"/>
                  <a:lumOff val="80000"/>
                </a:schemeClr>
              </a:gs>
            </a:gsLst>
            <a:lin ang="5400000" scaled="1"/>
          </a:gradFill>
          <a:ln w="9525" cap="flat" cmpd="sng" algn="ctr">
            <a:solidFill>
              <a:schemeClr val="accent1"/>
            </a:solidFill>
            <a:prstDash val="solid"/>
            <a:round/>
            <a:headEnd type="none" w="med" len="med"/>
            <a:tailEnd type="none" w="med" len="med"/>
          </a:ln>
        </p:spPr>
        <p:txBody>
          <a:bodyPr vert="horz" wrap="none" lIns="0" tIns="0" rIns="91440" bIns="1188720" numCol="1" rtlCol="0" anchor="b"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2400" b="0" i="0" u="none" strike="noStrike" cap="none" normalizeH="0" baseline="0" dirty="0">
                <a:ln>
                  <a:noFill/>
                </a:ln>
                <a:solidFill>
                  <a:schemeClr val="bg1"/>
                </a:solidFill>
                <a:effectLst/>
                <a:latin typeface="Arial" panose="020B0604020202020204" pitchFamily="34" charset="0"/>
                <a:ea typeface="SimSun" panose="02010600030101010101" pitchFamily="2" charset="-122"/>
              </a:rPr>
              <a:t>- </a:t>
            </a:r>
            <a:r>
              <a:rPr kumimoji="0" lang="en-US" sz="2400" b="0" i="0" u="none" strike="noStrike" cap="none" normalizeH="0" baseline="0" dirty="0">
                <a:ln>
                  <a:noFill/>
                </a:ln>
                <a:solidFill>
                  <a:schemeClr val="bg1"/>
                </a:solidFill>
                <a:effectLst/>
                <a:highlight>
                  <a:srgbClr val="C0C0C0"/>
                </a:highlight>
                <a:latin typeface="Arial" panose="020B0604020202020204" pitchFamily="34" charset="0"/>
                <a:ea typeface="SimSun" panose="02010600030101010101" pitchFamily="2" charset="-122"/>
              </a:rPr>
              <a:t>“</a:t>
            </a:r>
            <a:r>
              <a:rPr kumimoji="0" lang="en-US" sz="2400" b="0" i="0" u="none" strike="noStrike" cap="none" normalizeH="0" baseline="0" dirty="0">
                <a:ln>
                  <a:noFill/>
                </a:ln>
                <a:solidFill>
                  <a:schemeClr val="bg1"/>
                </a:solidFill>
                <a:effectLst/>
                <a:highlight>
                  <a:srgbClr val="C0C0C0"/>
                </a:highlight>
                <a:latin typeface="Times New Roman" panose="02020603050405020304" pitchFamily="18" charset="0"/>
                <a:ea typeface="SimSun" panose="02010600030101010101" pitchFamily="2" charset="-122"/>
                <a:cs typeface="Times New Roman" panose="02020603050405020304" pitchFamily="18" charset="0"/>
              </a:rPr>
              <a:t>Moses Moses</a:t>
            </a:r>
            <a:r>
              <a:rPr lang="en-US" sz="2400" dirty="0">
                <a:solidFill>
                  <a:schemeClr val="bg1"/>
                </a:solidFill>
                <a:highlight>
                  <a:srgbClr val="C0C0C0"/>
                </a:highlight>
                <a:latin typeface="Arial" panose="020B0604020202020204" pitchFamily="34" charset="0"/>
                <a:ea typeface="SimSun" panose="02010600030101010101" pitchFamily="2" charset="-122"/>
                <a:cs typeface="Times New Roman" panose="02020603050405020304" pitchFamily="18" charset="0"/>
              </a:rPr>
              <a:t>”</a:t>
            </a:r>
            <a:endParaRPr kumimoji="0" lang="en-US" sz="2400" b="0" i="0" u="none" strike="noStrike" cap="none" normalizeH="0" baseline="0" dirty="0">
              <a:ln>
                <a:noFill/>
              </a:ln>
              <a:solidFill>
                <a:schemeClr val="bg1"/>
              </a:solidFill>
              <a:effectLst/>
              <a:highlight>
                <a:srgbClr val="C0C0C0"/>
              </a:highlight>
              <a:latin typeface="Arial" panose="020B0604020202020204" pitchFamily="34" charset="0"/>
              <a:ea typeface="SimSun" panose="02010600030101010101" pitchFamily="2" charset="-122"/>
            </a:endParaRPr>
          </a:p>
        </p:txBody>
      </p:sp>
      <p:cxnSp>
        <p:nvCxnSpPr>
          <p:cNvPr id="14" name="Straight Connector 13">
            <a:extLst>
              <a:ext uri="{FF2B5EF4-FFF2-40B4-BE49-F238E27FC236}">
                <a16:creationId xmlns:a16="http://schemas.microsoft.com/office/drawing/2014/main" id="{F3CC86EB-02B8-C828-E1DA-36C9A2B9326A}"/>
              </a:ext>
            </a:extLst>
          </p:cNvPr>
          <p:cNvCxnSpPr>
            <a:cxnSpLocks/>
          </p:cNvCxnSpPr>
          <p:nvPr/>
        </p:nvCxnSpPr>
        <p:spPr bwMode="auto">
          <a:xfrm>
            <a:off x="2227580" y="5720409"/>
            <a:ext cx="7599900" cy="0"/>
          </a:xfrm>
          <a:prstGeom prst="line">
            <a:avLst/>
          </a:prstGeom>
          <a:gradFill rotWithShape="0">
            <a:gsLst>
              <a:gs pos="0">
                <a:schemeClr val="accent1"/>
              </a:gs>
              <a:gs pos="100000">
                <a:schemeClr val="accent2"/>
              </a:gs>
            </a:gsLst>
            <a:lin ang="5400000" scaled="1"/>
          </a:gradFill>
          <a:ln w="63500" cap="flat" cmpd="sng" algn="ctr">
            <a:solidFill>
              <a:schemeClr val="accent1">
                <a:alpha val="50361"/>
              </a:schemeClr>
            </a:solidFill>
            <a:prstDash val="solid"/>
            <a:round/>
            <a:headEnd type="triangle" w="med" len="med"/>
            <a:tailEnd type="triangle" w="med" len="med"/>
          </a:ln>
        </p:spPr>
      </p:cxnSp>
      <p:cxnSp>
        <p:nvCxnSpPr>
          <p:cNvPr id="33" name="Straight Connector 32">
            <a:extLst>
              <a:ext uri="{FF2B5EF4-FFF2-40B4-BE49-F238E27FC236}">
                <a16:creationId xmlns:a16="http://schemas.microsoft.com/office/drawing/2014/main" id="{A04FA372-2F10-192F-BE94-50CF520C2A73}"/>
              </a:ext>
            </a:extLst>
          </p:cNvPr>
          <p:cNvCxnSpPr>
            <a:cxnSpLocks/>
          </p:cNvCxnSpPr>
          <p:nvPr/>
        </p:nvCxnSpPr>
        <p:spPr bwMode="auto">
          <a:xfrm flipV="1">
            <a:off x="6455992" y="1599612"/>
            <a:ext cx="397736" cy="323166"/>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dash"/>
            <a:round/>
            <a:headEnd type="none" w="med" len="med"/>
            <a:tailEnd type="none" w="med" len="med"/>
          </a:ln>
        </p:spPr>
      </p:cxnSp>
      <p:cxnSp>
        <p:nvCxnSpPr>
          <p:cNvPr id="35" name="Straight Connector 34">
            <a:extLst>
              <a:ext uri="{FF2B5EF4-FFF2-40B4-BE49-F238E27FC236}">
                <a16:creationId xmlns:a16="http://schemas.microsoft.com/office/drawing/2014/main" id="{13734159-9578-0C2E-E7A5-5A6622405FA4}"/>
              </a:ext>
            </a:extLst>
          </p:cNvPr>
          <p:cNvCxnSpPr>
            <a:cxnSpLocks/>
            <a:stCxn id="6" idx="2"/>
            <a:endCxn id="23" idx="0"/>
          </p:cNvCxnSpPr>
          <p:nvPr/>
        </p:nvCxnSpPr>
        <p:spPr bwMode="auto">
          <a:xfrm>
            <a:off x="5749775" y="2545193"/>
            <a:ext cx="308124" cy="2368807"/>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dashDot"/>
            <a:round/>
            <a:headEnd type="none" w="med" len="med"/>
            <a:tailEnd type="none" w="med" len="med"/>
          </a:ln>
        </p:spPr>
      </p:cxnSp>
      <p:cxnSp>
        <p:nvCxnSpPr>
          <p:cNvPr id="37" name="Straight Connector 36">
            <a:extLst>
              <a:ext uri="{FF2B5EF4-FFF2-40B4-BE49-F238E27FC236}">
                <a16:creationId xmlns:a16="http://schemas.microsoft.com/office/drawing/2014/main" id="{8117FC76-FA7E-717C-0C98-D3EC107D86E2}"/>
              </a:ext>
            </a:extLst>
          </p:cNvPr>
          <p:cNvCxnSpPr>
            <a:cxnSpLocks/>
          </p:cNvCxnSpPr>
          <p:nvPr/>
        </p:nvCxnSpPr>
        <p:spPr bwMode="auto">
          <a:xfrm flipH="1">
            <a:off x="4422371" y="2143527"/>
            <a:ext cx="621186" cy="184037"/>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dash"/>
            <a:round/>
            <a:headEnd type="none" w="med" len="med"/>
            <a:tailEnd type="none" w="med" len="med"/>
          </a:ln>
        </p:spPr>
      </p:cxnSp>
      <p:cxnSp>
        <p:nvCxnSpPr>
          <p:cNvPr id="40" name="Straight Connector 39">
            <a:extLst>
              <a:ext uri="{FF2B5EF4-FFF2-40B4-BE49-F238E27FC236}">
                <a16:creationId xmlns:a16="http://schemas.microsoft.com/office/drawing/2014/main" id="{0FC72784-BD7A-9B86-1630-C340377E397E}"/>
              </a:ext>
            </a:extLst>
          </p:cNvPr>
          <p:cNvCxnSpPr>
            <a:cxnSpLocks/>
          </p:cNvCxnSpPr>
          <p:nvPr/>
        </p:nvCxnSpPr>
        <p:spPr bwMode="auto">
          <a:xfrm>
            <a:off x="764771" y="4171187"/>
            <a:ext cx="432262" cy="893199"/>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dash"/>
            <a:round/>
            <a:headEnd type="none" w="med" len="med"/>
            <a:tailEnd type="none" w="med" len="med"/>
          </a:ln>
        </p:spPr>
      </p:cxnSp>
      <p:cxnSp>
        <p:nvCxnSpPr>
          <p:cNvPr id="10" name="Straight Connector 9">
            <a:extLst>
              <a:ext uri="{FF2B5EF4-FFF2-40B4-BE49-F238E27FC236}">
                <a16:creationId xmlns:a16="http://schemas.microsoft.com/office/drawing/2014/main" id="{99A4DE5E-D9D8-9A2A-8455-C801006475BB}"/>
              </a:ext>
            </a:extLst>
          </p:cNvPr>
          <p:cNvCxnSpPr>
            <a:cxnSpLocks/>
          </p:cNvCxnSpPr>
          <p:nvPr/>
        </p:nvCxnSpPr>
        <p:spPr bwMode="auto">
          <a:xfrm flipH="1">
            <a:off x="2227580" y="2545193"/>
            <a:ext cx="2776576" cy="2519193"/>
          </a:xfrm>
          <a:prstGeom prst="line">
            <a:avLst/>
          </a:prstGeom>
          <a:ln w="63500">
            <a:solidFill>
              <a:schemeClr val="accent1">
                <a:alpha val="49523"/>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7388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064387"/>
            <a:ext cx="1617980" cy="1459523"/>
          </a:xfrm>
          <a:solidFill>
            <a:schemeClr val="tx1">
              <a:lumMod val="50000"/>
              <a:lumOff val="50000"/>
            </a:schemeClr>
          </a:solidFill>
        </p:spPr>
        <p:txBody>
          <a:bodyPr lIns="91440" tIns="274320"/>
          <a:lstStyle/>
          <a:p>
            <a:pPr marL="0" indent="0" algn="ctr">
              <a:buNone/>
            </a:pPr>
            <a:r>
              <a:rPr lang="en-US" altLang="zh-CN" sz="2600" dirty="0"/>
              <a:t> </a:t>
            </a:r>
            <a:r>
              <a:rPr lang="en-US" altLang="zh-CN" sz="2600" dirty="0">
                <a:solidFill>
                  <a:schemeClr val="bg1"/>
                </a:solidFill>
              </a:rPr>
              <a:t>Moses</a:t>
            </a:r>
            <a:br>
              <a:rPr lang="en-US" altLang="zh-CN" sz="2600" dirty="0">
                <a:solidFill>
                  <a:schemeClr val="bg1"/>
                </a:solidFill>
              </a:rPr>
            </a:br>
            <a:r>
              <a:rPr lang="zh-CN" altLang="en-US" sz="2800" dirty="0">
                <a:solidFill>
                  <a:schemeClr val="bg1"/>
                </a:solidFill>
                <a:sym typeface="+mn-ea"/>
              </a:rPr>
              <a:t>摩西</a:t>
            </a:r>
            <a:endParaRPr lang="en-US" altLang="zh-CN" sz="2800" dirty="0">
              <a:solidFill>
                <a:schemeClr val="bg1"/>
              </a:solidFill>
              <a:sym typeface="+mn-ea"/>
            </a:endParaRPr>
          </a:p>
          <a:p>
            <a:pPr marL="0" indent="0">
              <a:buNone/>
            </a:pPr>
            <a:endParaRPr lang="zh-CN" altLang="en-US" sz="2600" dirty="0"/>
          </a:p>
          <a:p>
            <a:pPr marL="0" indent="0">
              <a:buNone/>
            </a:pPr>
            <a:endParaRPr lang="zh-CN" altLang="en-US" sz="2200" dirty="0"/>
          </a:p>
          <a:p>
            <a:pPr marL="0" indent="0">
              <a:buNone/>
            </a:pPr>
            <a:endParaRPr lang="zh-CN" altLang="en-US" sz="2200" dirty="0"/>
          </a:p>
          <a:p>
            <a:pPr marL="0" indent="0">
              <a:buNone/>
            </a:pPr>
            <a:endParaRPr lang="zh-CN" altLang="en-US" sz="2200" dirty="0"/>
          </a:p>
          <a:p>
            <a:pPr marL="0" indent="0">
              <a:buNone/>
            </a:pPr>
            <a:endParaRPr lang="zh-CN" altLang="en-US" sz="2200" dirty="0"/>
          </a:p>
          <a:p>
            <a:pPr marL="0" indent="0">
              <a:buNone/>
            </a:pPr>
            <a:endParaRPr lang="en-US" altLang="zh-CN" sz="2200" dirty="0"/>
          </a:p>
          <a:p>
            <a:pPr marL="0" indent="0">
              <a:buNone/>
            </a:pPr>
            <a:r>
              <a:rPr lang="en-US" altLang="zh-CN" sz="2200" dirty="0"/>
              <a:t>M</a:t>
            </a:r>
            <a:endParaRPr lang="zh-CN" altLang="en-US" sz="2200" dirty="0"/>
          </a:p>
        </p:txBody>
      </p:sp>
      <p:sp>
        <p:nvSpPr>
          <p:cNvPr id="6" name="Text Box 4">
            <a:extLst>
              <a:ext uri="{FF2B5EF4-FFF2-40B4-BE49-F238E27FC236}">
                <a16:creationId xmlns:a16="http://schemas.microsoft.com/office/drawing/2014/main" id="{B6655BF6-D255-AABC-17CC-BC1DA1367253}"/>
              </a:ext>
            </a:extLst>
          </p:cNvPr>
          <p:cNvSpPr txBox="1"/>
          <p:nvPr/>
        </p:nvSpPr>
        <p:spPr>
          <a:xfrm>
            <a:off x="5043557" y="1898862"/>
            <a:ext cx="1412435" cy="646331"/>
          </a:xfrm>
          <a:prstGeom prst="rect">
            <a:avLst/>
          </a:prstGeom>
          <a:solidFill>
            <a:schemeClr val="accent1"/>
          </a:solidFill>
          <a:ln>
            <a:solidFill>
              <a:schemeClr val="tx1"/>
            </a:solidFill>
          </a:ln>
          <a:effectLst>
            <a:softEdge rad="65871"/>
          </a:effectLst>
          <a:scene3d>
            <a:camera prst="orthographicFront"/>
            <a:lightRig rig="threePt" dir="t"/>
          </a:scene3d>
          <a:sp3d>
            <a:bevelT h="31750"/>
          </a:sp3d>
        </p:spPr>
        <p:txBody>
          <a:bodyPr wrap="square" anchor="ctr" anchorCtr="0">
            <a:spAutoFit/>
          </a:bodyPr>
          <a:lstStyle/>
          <a:p>
            <a:pPr algn="ctr"/>
            <a:r>
              <a:rPr lang="en-US" sz="3600" b="1" dirty="0">
                <a:solidFill>
                  <a:srgbClr val="000000"/>
                </a:solidFill>
                <a:latin typeface="PMingLiU"/>
                <a:ea typeface="PMingLiU"/>
              </a:rPr>
              <a:t>God</a:t>
            </a:r>
            <a:endParaRPr sz="3600" b="1" dirty="0">
              <a:solidFill>
                <a:srgbClr val="000000"/>
              </a:solidFill>
              <a:latin typeface="PMingLiU"/>
              <a:ea typeface="PMingLiU"/>
            </a:endParaRPr>
          </a:p>
        </p:txBody>
      </p:sp>
      <p:sp>
        <p:nvSpPr>
          <p:cNvPr id="8" name="Content Placeholder 2">
            <a:extLst>
              <a:ext uri="{FF2B5EF4-FFF2-40B4-BE49-F238E27FC236}">
                <a16:creationId xmlns:a16="http://schemas.microsoft.com/office/drawing/2014/main" id="{588FD68E-2116-0BB4-066E-8871FD5888E8}"/>
              </a:ext>
            </a:extLst>
          </p:cNvPr>
          <p:cNvSpPr txBox="1">
            <a:spLocks/>
          </p:cNvSpPr>
          <p:nvPr/>
        </p:nvSpPr>
        <p:spPr>
          <a:xfrm>
            <a:off x="9827480" y="5064387"/>
            <a:ext cx="1617980" cy="1459523"/>
          </a:xfrm>
          <a:prstGeom prst="rect">
            <a:avLst/>
          </a:prstGeom>
          <a:solidFill>
            <a:schemeClr val="tx1">
              <a:lumMod val="50000"/>
              <a:lumOff val="50000"/>
            </a:schemeClr>
          </a:solidFill>
          <a:ln w="9525">
            <a:noFill/>
          </a:ln>
        </p:spPr>
        <p:txBody>
          <a:bodyPr tIns="182880"/>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altLang="zh-CN" sz="2800" dirty="0">
                <a:solidFill>
                  <a:schemeClr val="bg1"/>
                </a:solidFill>
                <a:sym typeface="+mn-ea"/>
              </a:rPr>
              <a:t>Israelites</a:t>
            </a:r>
          </a:p>
          <a:p>
            <a:pPr algn="ctr">
              <a:buNone/>
            </a:pPr>
            <a:r>
              <a:rPr lang="zh-CN" altLang="en-US" sz="2400" dirty="0">
                <a:solidFill>
                  <a:schemeClr val="bg1"/>
                </a:solidFill>
                <a:sym typeface="+mn-ea"/>
              </a:rPr>
              <a:t>以色列人</a:t>
            </a:r>
            <a:endParaRPr lang="en-US" altLang="en-US" sz="2800" dirty="0">
              <a:solidFill>
                <a:schemeClr val="bg1"/>
              </a:solidFill>
              <a:sym typeface="+mn-ea"/>
            </a:endParaRPr>
          </a:p>
          <a:p>
            <a:pPr marL="0" indent="0">
              <a:buFontTx/>
              <a:buNone/>
            </a:pPr>
            <a:endParaRPr lang="zh-CN" altLang="en-US" sz="2600" dirty="0"/>
          </a:p>
          <a:p>
            <a:pPr marL="0" indent="0">
              <a:buFontTx/>
              <a:buNone/>
            </a:pPr>
            <a:endParaRPr lang="zh-CN" altLang="en-US" sz="2200" dirty="0"/>
          </a:p>
          <a:p>
            <a:pPr marL="0" indent="0">
              <a:buFontTx/>
              <a:buNone/>
            </a:pPr>
            <a:endParaRPr lang="zh-CN" altLang="en-US" sz="2200" dirty="0"/>
          </a:p>
          <a:p>
            <a:pPr marL="0" indent="0">
              <a:buFontTx/>
              <a:buNone/>
            </a:pPr>
            <a:endParaRPr lang="zh-CN" altLang="en-US" sz="2200" dirty="0"/>
          </a:p>
          <a:p>
            <a:pPr marL="0" indent="0">
              <a:buFontTx/>
              <a:buNone/>
            </a:pPr>
            <a:endParaRPr lang="zh-CN" altLang="en-US" sz="2200" dirty="0"/>
          </a:p>
          <a:p>
            <a:pPr marL="0" indent="0">
              <a:buFontTx/>
              <a:buNone/>
            </a:pPr>
            <a:endParaRPr lang="en-US" altLang="zh-CN" sz="2200" dirty="0"/>
          </a:p>
          <a:p>
            <a:pPr marL="0" indent="0">
              <a:buFontTx/>
              <a:buNone/>
            </a:pPr>
            <a:r>
              <a:rPr lang="en-US" altLang="zh-CN" sz="2200" dirty="0"/>
              <a:t>M</a:t>
            </a:r>
            <a:endParaRPr lang="zh-CN" altLang="en-US" sz="2200" dirty="0"/>
          </a:p>
        </p:txBody>
      </p:sp>
      <p:sp>
        <p:nvSpPr>
          <p:cNvPr id="22" name="TextBox 21">
            <a:extLst>
              <a:ext uri="{FF2B5EF4-FFF2-40B4-BE49-F238E27FC236}">
                <a16:creationId xmlns:a16="http://schemas.microsoft.com/office/drawing/2014/main" id="{E26BFCA8-0094-94AC-EA70-0D4D489DA72E}"/>
              </a:ext>
            </a:extLst>
          </p:cNvPr>
          <p:cNvSpPr txBox="1"/>
          <p:nvPr/>
        </p:nvSpPr>
        <p:spPr>
          <a:xfrm>
            <a:off x="-38101" y="20468"/>
            <a:ext cx="12192000" cy="830997"/>
          </a:xfrm>
          <a:prstGeom prst="rect">
            <a:avLst/>
          </a:prstGeom>
          <a:solidFill>
            <a:schemeClr val="accent1"/>
          </a:solidFill>
          <a:ln>
            <a:solidFill>
              <a:schemeClr val="bg1">
                <a:lumMod val="95000"/>
              </a:schemeClr>
            </a:solidFill>
          </a:ln>
        </p:spPr>
        <p:txBody>
          <a:bodyPr wrap="square">
            <a:spAutoFit/>
          </a:bodyPr>
          <a:lstStyle/>
          <a:p>
            <a:pPr algn="ctr">
              <a:defRPr/>
            </a:pPr>
            <a:r>
              <a:rPr lang="en-US" altLang="zh-CN" sz="2400" b="1" dirty="0">
                <a:solidFill>
                  <a:schemeClr val="bg1"/>
                </a:solidFill>
                <a:sym typeface="+mn-ea"/>
              </a:rPr>
              <a:t>The Establishment of a Trilateral Relationship: God-Moses-Israelites (GMI)</a:t>
            </a:r>
            <a:br>
              <a:rPr lang="en-US" altLang="zh-CN" sz="2400" b="1" dirty="0">
                <a:solidFill>
                  <a:schemeClr val="bg1"/>
                </a:solidFill>
                <a:sym typeface="+mn-ea"/>
              </a:rPr>
            </a:br>
            <a:r>
              <a:rPr lang="en-US" altLang="zh-CN" sz="2400" b="1" dirty="0">
                <a:solidFill>
                  <a:schemeClr val="bg1"/>
                </a:solidFill>
                <a:sym typeface="+mn-ea"/>
              </a:rPr>
              <a:t>(</a:t>
            </a:r>
            <a:r>
              <a:rPr lang="zh-CN" altLang="en-US" sz="2400" b="1" dirty="0">
                <a:solidFill>
                  <a:schemeClr val="bg1"/>
                </a:solidFill>
                <a:sym typeface="+mn-ea"/>
              </a:rPr>
              <a:t>神</a:t>
            </a:r>
            <a:r>
              <a:rPr lang="en-US" altLang="zh-CN" sz="2400" b="1" dirty="0">
                <a:solidFill>
                  <a:schemeClr val="bg1"/>
                </a:solidFill>
                <a:sym typeface="+mn-ea"/>
              </a:rPr>
              <a:t>-</a:t>
            </a:r>
            <a:r>
              <a:rPr lang="zh-CN" altLang="en-US" sz="2400" b="1" dirty="0">
                <a:solidFill>
                  <a:schemeClr val="bg1"/>
                </a:solidFill>
                <a:sym typeface="+mn-ea"/>
              </a:rPr>
              <a:t>摩西</a:t>
            </a:r>
            <a:r>
              <a:rPr lang="en-US" altLang="zh-CN" sz="2400" b="1" dirty="0">
                <a:solidFill>
                  <a:schemeClr val="bg1"/>
                </a:solidFill>
                <a:sym typeface="+mn-ea"/>
              </a:rPr>
              <a:t>-</a:t>
            </a:r>
            <a:r>
              <a:rPr lang="zh-CN" altLang="en-US" sz="2400" b="1" dirty="0">
                <a:solidFill>
                  <a:schemeClr val="bg1"/>
                </a:solidFill>
                <a:sym typeface="+mn-ea"/>
              </a:rPr>
              <a:t>以色列人</a:t>
            </a:r>
            <a:r>
              <a:rPr lang="en-US" altLang="zh-CN" sz="2400" b="1" dirty="0">
                <a:solidFill>
                  <a:schemeClr val="bg1"/>
                </a:solidFill>
                <a:sym typeface="+mn-ea"/>
              </a:rPr>
              <a:t>)</a:t>
            </a:r>
            <a:r>
              <a:rPr lang="zh-CN" altLang="en-US" sz="2400" b="1" dirty="0">
                <a:solidFill>
                  <a:schemeClr val="bg1"/>
                </a:solidFill>
                <a:sym typeface="+mn-ea"/>
              </a:rPr>
              <a:t> 三边关系的建立</a:t>
            </a:r>
            <a:r>
              <a:rPr lang="en-US" altLang="zh-CN" sz="2400" b="1" dirty="0">
                <a:solidFill>
                  <a:schemeClr val="bg1"/>
                </a:solidFill>
                <a:sym typeface="+mn-ea"/>
              </a:rPr>
              <a:t>: God’s Promise and Sign </a:t>
            </a:r>
            <a:r>
              <a:rPr lang="zh-CN" altLang="en-US" sz="2400" b="1" dirty="0">
                <a:solidFill>
                  <a:schemeClr val="bg1"/>
                </a:solidFill>
                <a:sym typeface="+mn-ea"/>
              </a:rPr>
              <a:t>神的</a:t>
            </a:r>
            <a:r>
              <a:rPr lang="ja-JP" altLang="en-US" sz="2400" b="1">
                <a:solidFill>
                  <a:schemeClr val="bg1"/>
                </a:solidFill>
                <a:sym typeface="+mn-ea"/>
              </a:rPr>
              <a:t>应许与证据</a:t>
            </a:r>
            <a:endParaRPr lang="zh-CN" altLang="en-US" sz="2400" b="1" dirty="0">
              <a:solidFill>
                <a:schemeClr val="bg1"/>
              </a:solidFill>
              <a:sym typeface="+mn-ea"/>
            </a:endParaRPr>
          </a:p>
        </p:txBody>
      </p:sp>
      <p:sp>
        <p:nvSpPr>
          <p:cNvPr id="24" name="TextBox 23">
            <a:extLst>
              <a:ext uri="{FF2B5EF4-FFF2-40B4-BE49-F238E27FC236}">
                <a16:creationId xmlns:a16="http://schemas.microsoft.com/office/drawing/2014/main" id="{E6900C1B-8746-9BF9-8C18-C6599E3EFFD3}"/>
              </a:ext>
            </a:extLst>
          </p:cNvPr>
          <p:cNvSpPr txBox="1"/>
          <p:nvPr/>
        </p:nvSpPr>
        <p:spPr>
          <a:xfrm>
            <a:off x="6853728" y="1287639"/>
            <a:ext cx="5300171" cy="3046988"/>
          </a:xfrm>
          <a:prstGeom prst="rect">
            <a:avLst/>
          </a:prstGeom>
          <a:solidFill>
            <a:schemeClr val="accent3">
              <a:lumMod val="95000"/>
            </a:schemeClr>
          </a:solidFill>
        </p:spPr>
        <p:txBody>
          <a:bodyPr wrap="square">
            <a:spAutoFit/>
          </a:bodyPr>
          <a:lstStyle/>
          <a:p>
            <a:pPr marL="0" marR="0" indent="0" defTabSz="914400" rtl="0" eaLnBrk="1" fontAlgn="auto" latinLnBrk="0" hangingPunct="1">
              <a:lnSpc>
                <a:spcPct val="100000"/>
              </a:lnSpc>
              <a:spcBef>
                <a:spcPts val="0"/>
              </a:spcBef>
              <a:spcAft>
                <a:spcPts val="0"/>
              </a:spcAft>
              <a:buClrTx/>
              <a:buSzTx/>
              <a:buFontTx/>
              <a:buNone/>
              <a:tabLst/>
              <a:defRPr/>
            </a:pPr>
            <a:r>
              <a:rPr lang="en-US" altLang="ja-JP" sz="2400" b="0" i="0" dirty="0">
                <a:effectLst/>
                <a:latin typeface="Times New Roman" panose="02020603050405020304" pitchFamily="18" charset="0"/>
              </a:rPr>
              <a:t>And God said, "</a:t>
            </a:r>
            <a:r>
              <a:rPr lang="en-US" altLang="ja-JP" sz="2400" b="0" i="0" dirty="0">
                <a:solidFill>
                  <a:srgbClr val="FF0000"/>
                </a:solidFill>
                <a:effectLst/>
                <a:latin typeface="Times New Roman" panose="02020603050405020304" pitchFamily="18" charset="0"/>
              </a:rPr>
              <a:t>I will be with you. And this will be the sign to you that it is I who have sent you: When you have brought the people out of Egypt, you will worship God on this mountain.</a:t>
            </a: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 神说、我必与你同在、你将百姓从埃及领出来之后、你们必在这山上事奉我、这就是我打发你去的证据</a:t>
            </a:r>
            <a:r>
              <a:rPr lang="en-US" altLang="ja-JP" sz="2400" b="0" i="0" dirty="0">
                <a:effectLst/>
                <a:latin typeface="Times New Roman" panose="02020603050405020304" pitchFamily="18" charset="0"/>
              </a:rPr>
              <a:t> (Exo3:12 CUVS)</a:t>
            </a:r>
            <a:endParaRPr lang="zh-CN" altLang="en-US" sz="2400" dirty="0">
              <a:sym typeface="+mn-ea"/>
            </a:endParaRPr>
          </a:p>
        </p:txBody>
      </p:sp>
      <p:cxnSp>
        <p:nvCxnSpPr>
          <p:cNvPr id="12" name="Straight Connector 11">
            <a:extLst>
              <a:ext uri="{FF2B5EF4-FFF2-40B4-BE49-F238E27FC236}">
                <a16:creationId xmlns:a16="http://schemas.microsoft.com/office/drawing/2014/main" id="{6A13E17D-7518-9CFE-9520-586535E4C846}"/>
              </a:ext>
            </a:extLst>
          </p:cNvPr>
          <p:cNvCxnSpPr>
            <a:cxnSpLocks/>
          </p:cNvCxnSpPr>
          <p:nvPr/>
        </p:nvCxnSpPr>
        <p:spPr bwMode="auto">
          <a:xfrm>
            <a:off x="6455992" y="2545193"/>
            <a:ext cx="3371488" cy="2519193"/>
          </a:xfrm>
          <a:prstGeom prst="line">
            <a:avLst/>
          </a:prstGeom>
          <a:gradFill rotWithShape="0">
            <a:gsLst>
              <a:gs pos="0">
                <a:schemeClr val="accent1"/>
              </a:gs>
              <a:gs pos="100000">
                <a:schemeClr val="accent2"/>
              </a:gs>
            </a:gsLst>
            <a:lin ang="5400000" scaled="1"/>
          </a:gradFill>
          <a:ln w="63500" cap="flat" cmpd="sng" algn="ctr">
            <a:solidFill>
              <a:schemeClr val="accent1">
                <a:alpha val="50000"/>
              </a:schemeClr>
            </a:solidFill>
            <a:prstDash val="solid"/>
            <a:round/>
            <a:headEnd type="triangle" w="med" len="med"/>
            <a:tailEnd type="triangle" w="med" len="med"/>
          </a:ln>
        </p:spPr>
      </p:cxnSp>
      <p:sp>
        <p:nvSpPr>
          <p:cNvPr id="25" name="TextBox 24">
            <a:extLst>
              <a:ext uri="{FF2B5EF4-FFF2-40B4-BE49-F238E27FC236}">
                <a16:creationId xmlns:a16="http://schemas.microsoft.com/office/drawing/2014/main" id="{053672BF-3B7D-8B7D-6A9E-6D67B88897FA}"/>
              </a:ext>
            </a:extLst>
          </p:cNvPr>
          <p:cNvSpPr txBox="1"/>
          <p:nvPr/>
        </p:nvSpPr>
        <p:spPr>
          <a:xfrm>
            <a:off x="169924" y="2222027"/>
            <a:ext cx="4389192" cy="2677656"/>
          </a:xfrm>
          <a:prstGeom prst="rect">
            <a:avLst/>
          </a:prstGeom>
          <a:solidFill>
            <a:schemeClr val="accent3">
              <a:lumMod val="95000"/>
            </a:schemeClr>
          </a:solidFill>
        </p:spPr>
        <p:txBody>
          <a:bodyPr wrap="square">
            <a:spAutoFit/>
          </a:bodyPr>
          <a:lstStyle/>
          <a:p>
            <a:pPr marR="0" defTabSz="914400" rtl="0" eaLnBrk="1" fontAlgn="auto" latinLnBrk="0" hangingPunct="1">
              <a:lnSpc>
                <a:spcPct val="100000"/>
              </a:lnSpc>
              <a:spcBef>
                <a:spcPts val="0"/>
              </a:spcBef>
              <a:spcAft>
                <a:spcPts val="0"/>
              </a:spcAft>
              <a:buClrTx/>
              <a:buSzTx/>
              <a:tabLst/>
              <a:defRPr/>
            </a:pPr>
            <a:r>
              <a:rPr lang="en-US" sz="2400" b="0" i="0" dirty="0">
                <a:effectLst/>
                <a:latin typeface="Times New Roman" panose="02020603050405020304" pitchFamily="18" charset="0"/>
              </a:rPr>
              <a:t>Moses said to God, “Who am I, that I should go to Pharaoh and bring the Israelites out of Egypt?” </a:t>
            </a:r>
            <a:r>
              <a:rPr lang="ja-JP" altLang="en-US" sz="2400" b="0" i="0">
                <a:effectLst/>
                <a:latin typeface="Times New Roman" panose="02020603050405020304" pitchFamily="18" charset="0"/>
              </a:rPr>
              <a:t>摩西对　神说、我是甚么人、竟能去见法老、将以色列人从埃及领出来呢。</a:t>
            </a:r>
            <a:r>
              <a:rPr lang="en-US" altLang="ja-JP" sz="2400" b="0" i="0" dirty="0">
                <a:effectLst/>
                <a:latin typeface="Times New Roman" panose="02020603050405020304" pitchFamily="18" charset="0"/>
              </a:rPr>
              <a:t> (</a:t>
            </a:r>
            <a:r>
              <a:rPr lang="en-US" sz="2400" b="0" i="0" dirty="0">
                <a:effectLst/>
                <a:latin typeface="Times New Roman" panose="02020603050405020304" pitchFamily="18" charset="0"/>
              </a:rPr>
              <a:t>Exo3:11 NIV CUVS)</a:t>
            </a:r>
            <a:endParaRPr lang="en-US" altLang="ja-JP" sz="2400" b="0" i="0" dirty="0">
              <a:effectLst/>
              <a:latin typeface="Times New Roman" panose="02020603050405020304" pitchFamily="18" charset="0"/>
            </a:endParaRPr>
          </a:p>
        </p:txBody>
      </p:sp>
      <p:cxnSp>
        <p:nvCxnSpPr>
          <p:cNvPr id="14" name="Straight Connector 13">
            <a:extLst>
              <a:ext uri="{FF2B5EF4-FFF2-40B4-BE49-F238E27FC236}">
                <a16:creationId xmlns:a16="http://schemas.microsoft.com/office/drawing/2014/main" id="{F3CC86EB-02B8-C828-E1DA-36C9A2B9326A}"/>
              </a:ext>
            </a:extLst>
          </p:cNvPr>
          <p:cNvCxnSpPr>
            <a:cxnSpLocks/>
            <a:stCxn id="3" idx="3"/>
            <a:endCxn id="8" idx="1"/>
          </p:cNvCxnSpPr>
          <p:nvPr/>
        </p:nvCxnSpPr>
        <p:spPr bwMode="auto">
          <a:xfrm>
            <a:off x="2227580" y="5794149"/>
            <a:ext cx="7599900" cy="0"/>
          </a:xfrm>
          <a:prstGeom prst="line">
            <a:avLst/>
          </a:prstGeom>
          <a:gradFill rotWithShape="0">
            <a:gsLst>
              <a:gs pos="0">
                <a:schemeClr val="accent1"/>
              </a:gs>
              <a:gs pos="100000">
                <a:schemeClr val="accent2"/>
              </a:gs>
            </a:gsLst>
            <a:lin ang="5400000" scaled="1"/>
          </a:gradFill>
          <a:ln w="63500" cap="flat" cmpd="sng" algn="ctr">
            <a:solidFill>
              <a:schemeClr val="accent1">
                <a:alpha val="50361"/>
              </a:schemeClr>
            </a:solidFill>
            <a:prstDash val="solid"/>
            <a:round/>
            <a:headEnd type="triangle" w="med" len="med"/>
            <a:tailEnd type="triangle" w="med" len="med"/>
          </a:ln>
        </p:spPr>
      </p:cxnSp>
      <p:cxnSp>
        <p:nvCxnSpPr>
          <p:cNvPr id="10" name="Straight Connector 9">
            <a:extLst>
              <a:ext uri="{FF2B5EF4-FFF2-40B4-BE49-F238E27FC236}">
                <a16:creationId xmlns:a16="http://schemas.microsoft.com/office/drawing/2014/main" id="{99A4DE5E-D9D8-9A2A-8455-C801006475BB}"/>
              </a:ext>
            </a:extLst>
          </p:cNvPr>
          <p:cNvCxnSpPr>
            <a:cxnSpLocks/>
          </p:cNvCxnSpPr>
          <p:nvPr/>
        </p:nvCxnSpPr>
        <p:spPr bwMode="auto">
          <a:xfrm flipH="1">
            <a:off x="2227580" y="2545193"/>
            <a:ext cx="2776576" cy="2519193"/>
          </a:xfrm>
          <a:prstGeom prst="line">
            <a:avLst/>
          </a:prstGeom>
          <a:ln w="63500">
            <a:solidFill>
              <a:schemeClr val="accent1">
                <a:alpha val="49523"/>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064387"/>
            <a:ext cx="1617980" cy="1459523"/>
          </a:xfrm>
          <a:solidFill>
            <a:schemeClr val="tx1">
              <a:lumMod val="50000"/>
              <a:lumOff val="50000"/>
            </a:schemeClr>
          </a:solidFill>
        </p:spPr>
        <p:txBody>
          <a:bodyPr lIns="91440" tIns="274320"/>
          <a:lstStyle/>
          <a:p>
            <a:pPr marL="0" indent="0" algn="ctr">
              <a:buNone/>
            </a:pPr>
            <a:r>
              <a:rPr lang="en-US" altLang="zh-CN" sz="2600" dirty="0"/>
              <a:t> </a:t>
            </a:r>
            <a:r>
              <a:rPr lang="en-US" altLang="zh-CN" sz="2600" dirty="0">
                <a:solidFill>
                  <a:schemeClr val="bg1"/>
                </a:solidFill>
              </a:rPr>
              <a:t>Moses</a:t>
            </a:r>
            <a:br>
              <a:rPr lang="en-US" altLang="zh-CN" sz="2600" dirty="0">
                <a:solidFill>
                  <a:schemeClr val="bg1"/>
                </a:solidFill>
              </a:rPr>
            </a:br>
            <a:r>
              <a:rPr lang="zh-CN" altLang="en-US" sz="2800" dirty="0">
                <a:solidFill>
                  <a:schemeClr val="bg1"/>
                </a:solidFill>
                <a:sym typeface="+mn-ea"/>
              </a:rPr>
              <a:t>摩西</a:t>
            </a:r>
            <a:endParaRPr lang="en-US" altLang="zh-CN" sz="2800" dirty="0">
              <a:solidFill>
                <a:schemeClr val="bg1"/>
              </a:solidFill>
              <a:sym typeface="+mn-ea"/>
            </a:endParaRPr>
          </a:p>
          <a:p>
            <a:pPr marL="0" indent="0">
              <a:buNone/>
            </a:pPr>
            <a:endParaRPr lang="zh-CN" altLang="en-US" sz="2600" dirty="0"/>
          </a:p>
          <a:p>
            <a:pPr marL="0" indent="0">
              <a:buNone/>
            </a:pPr>
            <a:endParaRPr lang="zh-CN" altLang="en-US" sz="2200" dirty="0"/>
          </a:p>
          <a:p>
            <a:pPr marL="0" indent="0">
              <a:buNone/>
            </a:pPr>
            <a:endParaRPr lang="zh-CN" altLang="en-US" sz="2200" dirty="0"/>
          </a:p>
          <a:p>
            <a:pPr marL="0" indent="0">
              <a:buNone/>
            </a:pPr>
            <a:endParaRPr lang="zh-CN" altLang="en-US" sz="2200" dirty="0"/>
          </a:p>
          <a:p>
            <a:pPr marL="0" indent="0">
              <a:buNone/>
            </a:pPr>
            <a:endParaRPr lang="zh-CN" altLang="en-US" sz="2200" dirty="0"/>
          </a:p>
          <a:p>
            <a:pPr marL="0" indent="0">
              <a:buNone/>
            </a:pPr>
            <a:endParaRPr lang="en-US" altLang="zh-CN" sz="2200" dirty="0"/>
          </a:p>
          <a:p>
            <a:pPr marL="0" indent="0">
              <a:buNone/>
            </a:pPr>
            <a:r>
              <a:rPr lang="en-US" altLang="zh-CN" sz="2200" dirty="0"/>
              <a:t>M</a:t>
            </a:r>
            <a:endParaRPr lang="zh-CN" altLang="en-US" sz="2200" dirty="0"/>
          </a:p>
        </p:txBody>
      </p:sp>
      <p:sp>
        <p:nvSpPr>
          <p:cNvPr id="6" name="Text Box 4">
            <a:extLst>
              <a:ext uri="{FF2B5EF4-FFF2-40B4-BE49-F238E27FC236}">
                <a16:creationId xmlns:a16="http://schemas.microsoft.com/office/drawing/2014/main" id="{B6655BF6-D255-AABC-17CC-BC1DA1367253}"/>
              </a:ext>
            </a:extLst>
          </p:cNvPr>
          <p:cNvSpPr txBox="1"/>
          <p:nvPr/>
        </p:nvSpPr>
        <p:spPr>
          <a:xfrm>
            <a:off x="5043557" y="1898862"/>
            <a:ext cx="1412435" cy="646331"/>
          </a:xfrm>
          <a:prstGeom prst="rect">
            <a:avLst/>
          </a:prstGeom>
          <a:solidFill>
            <a:schemeClr val="accent1"/>
          </a:solidFill>
          <a:ln>
            <a:solidFill>
              <a:schemeClr val="tx1"/>
            </a:solidFill>
          </a:ln>
          <a:effectLst>
            <a:softEdge rad="65871"/>
          </a:effectLst>
          <a:scene3d>
            <a:camera prst="orthographicFront"/>
            <a:lightRig rig="threePt" dir="t"/>
          </a:scene3d>
          <a:sp3d>
            <a:bevelT h="31750"/>
          </a:sp3d>
        </p:spPr>
        <p:txBody>
          <a:bodyPr wrap="square" anchor="ctr" anchorCtr="0">
            <a:spAutoFit/>
          </a:bodyPr>
          <a:lstStyle/>
          <a:p>
            <a:pPr algn="ctr"/>
            <a:r>
              <a:rPr lang="en-US" sz="3600" b="1" dirty="0">
                <a:solidFill>
                  <a:srgbClr val="000000"/>
                </a:solidFill>
                <a:latin typeface="PMingLiU"/>
                <a:ea typeface="PMingLiU"/>
              </a:rPr>
              <a:t>God</a:t>
            </a:r>
            <a:endParaRPr sz="3600" b="1" dirty="0">
              <a:solidFill>
                <a:srgbClr val="000000"/>
              </a:solidFill>
              <a:latin typeface="PMingLiU"/>
              <a:ea typeface="PMingLiU"/>
            </a:endParaRPr>
          </a:p>
        </p:txBody>
      </p:sp>
      <p:sp>
        <p:nvSpPr>
          <p:cNvPr id="8" name="Content Placeholder 2">
            <a:extLst>
              <a:ext uri="{FF2B5EF4-FFF2-40B4-BE49-F238E27FC236}">
                <a16:creationId xmlns:a16="http://schemas.microsoft.com/office/drawing/2014/main" id="{588FD68E-2116-0BB4-066E-8871FD5888E8}"/>
              </a:ext>
            </a:extLst>
          </p:cNvPr>
          <p:cNvSpPr txBox="1">
            <a:spLocks/>
          </p:cNvSpPr>
          <p:nvPr/>
        </p:nvSpPr>
        <p:spPr>
          <a:xfrm>
            <a:off x="9827480" y="5064387"/>
            <a:ext cx="1617980" cy="1459523"/>
          </a:xfrm>
          <a:prstGeom prst="rect">
            <a:avLst/>
          </a:prstGeom>
          <a:solidFill>
            <a:schemeClr val="tx1">
              <a:lumMod val="50000"/>
              <a:lumOff val="50000"/>
            </a:schemeClr>
          </a:solidFill>
          <a:ln w="9525">
            <a:noFill/>
          </a:ln>
        </p:spPr>
        <p:txBody>
          <a:bodyPr tIns="182880"/>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altLang="zh-CN" sz="2800" dirty="0">
                <a:solidFill>
                  <a:schemeClr val="bg1"/>
                </a:solidFill>
                <a:sym typeface="+mn-ea"/>
              </a:rPr>
              <a:t>Israelites</a:t>
            </a:r>
          </a:p>
          <a:p>
            <a:pPr algn="ctr">
              <a:buNone/>
            </a:pPr>
            <a:r>
              <a:rPr lang="zh-CN" altLang="en-US" sz="2400" dirty="0">
                <a:solidFill>
                  <a:schemeClr val="bg1"/>
                </a:solidFill>
                <a:sym typeface="+mn-ea"/>
              </a:rPr>
              <a:t>以色列人</a:t>
            </a:r>
            <a:endParaRPr lang="en-US" altLang="en-US" sz="2800" dirty="0">
              <a:solidFill>
                <a:schemeClr val="bg1"/>
              </a:solidFill>
              <a:sym typeface="+mn-ea"/>
            </a:endParaRPr>
          </a:p>
          <a:p>
            <a:pPr marL="0" indent="0">
              <a:buFontTx/>
              <a:buNone/>
            </a:pPr>
            <a:endParaRPr lang="zh-CN" altLang="en-US" sz="2600" dirty="0"/>
          </a:p>
          <a:p>
            <a:pPr marL="0" indent="0">
              <a:buFontTx/>
              <a:buNone/>
            </a:pPr>
            <a:endParaRPr lang="zh-CN" altLang="en-US" sz="2200" dirty="0"/>
          </a:p>
          <a:p>
            <a:pPr marL="0" indent="0">
              <a:buFontTx/>
              <a:buNone/>
            </a:pPr>
            <a:endParaRPr lang="zh-CN" altLang="en-US" sz="2200" dirty="0"/>
          </a:p>
          <a:p>
            <a:pPr marL="0" indent="0">
              <a:buFontTx/>
              <a:buNone/>
            </a:pPr>
            <a:endParaRPr lang="zh-CN" altLang="en-US" sz="2200" dirty="0"/>
          </a:p>
          <a:p>
            <a:pPr marL="0" indent="0">
              <a:buFontTx/>
              <a:buNone/>
            </a:pPr>
            <a:endParaRPr lang="zh-CN" altLang="en-US" sz="2200" dirty="0"/>
          </a:p>
          <a:p>
            <a:pPr marL="0" indent="0">
              <a:buFontTx/>
              <a:buNone/>
            </a:pPr>
            <a:endParaRPr lang="en-US" altLang="zh-CN" sz="2200" dirty="0"/>
          </a:p>
          <a:p>
            <a:pPr marL="0" indent="0">
              <a:buFontTx/>
              <a:buNone/>
            </a:pPr>
            <a:r>
              <a:rPr lang="en-US" altLang="zh-CN" sz="2200" dirty="0"/>
              <a:t>M</a:t>
            </a:r>
            <a:endParaRPr lang="zh-CN" altLang="en-US" sz="2200" dirty="0"/>
          </a:p>
        </p:txBody>
      </p:sp>
      <p:sp>
        <p:nvSpPr>
          <p:cNvPr id="22" name="TextBox 21">
            <a:extLst>
              <a:ext uri="{FF2B5EF4-FFF2-40B4-BE49-F238E27FC236}">
                <a16:creationId xmlns:a16="http://schemas.microsoft.com/office/drawing/2014/main" id="{E26BFCA8-0094-94AC-EA70-0D4D489DA72E}"/>
              </a:ext>
            </a:extLst>
          </p:cNvPr>
          <p:cNvSpPr txBox="1"/>
          <p:nvPr/>
        </p:nvSpPr>
        <p:spPr>
          <a:xfrm>
            <a:off x="-38101" y="20468"/>
            <a:ext cx="12192000" cy="830997"/>
          </a:xfrm>
          <a:prstGeom prst="rect">
            <a:avLst/>
          </a:prstGeom>
          <a:solidFill>
            <a:schemeClr val="accent1"/>
          </a:solidFill>
          <a:ln>
            <a:solidFill>
              <a:schemeClr val="bg1">
                <a:lumMod val="95000"/>
              </a:schemeClr>
            </a:solidFill>
          </a:ln>
        </p:spPr>
        <p:txBody>
          <a:bodyPr wrap="square">
            <a:spAutoFit/>
          </a:bodyPr>
          <a:lstStyle/>
          <a:p>
            <a:pPr algn="ctr">
              <a:defRPr/>
            </a:pPr>
            <a:r>
              <a:rPr lang="en-US" altLang="zh-CN" sz="2400" b="1" dirty="0">
                <a:solidFill>
                  <a:schemeClr val="bg1"/>
                </a:solidFill>
                <a:sym typeface="+mn-ea"/>
              </a:rPr>
              <a:t>The Establishment of a Trilateral Relationship: God-Moses-Israelites (GMI)</a:t>
            </a:r>
            <a:br>
              <a:rPr lang="en-US" altLang="zh-CN" sz="2400" b="1" dirty="0">
                <a:solidFill>
                  <a:schemeClr val="bg1"/>
                </a:solidFill>
                <a:sym typeface="+mn-ea"/>
              </a:rPr>
            </a:br>
            <a:r>
              <a:rPr lang="en-US" altLang="zh-CN" sz="2400" b="1" dirty="0">
                <a:solidFill>
                  <a:schemeClr val="bg1"/>
                </a:solidFill>
                <a:sym typeface="+mn-ea"/>
              </a:rPr>
              <a:t>(</a:t>
            </a:r>
            <a:r>
              <a:rPr lang="zh-CN" altLang="en-US" sz="2400" b="1" dirty="0">
                <a:solidFill>
                  <a:schemeClr val="bg1"/>
                </a:solidFill>
                <a:sym typeface="+mn-ea"/>
              </a:rPr>
              <a:t>神</a:t>
            </a:r>
            <a:r>
              <a:rPr lang="en-US" altLang="zh-CN" sz="2400" b="1" dirty="0">
                <a:solidFill>
                  <a:schemeClr val="bg1"/>
                </a:solidFill>
                <a:sym typeface="+mn-ea"/>
              </a:rPr>
              <a:t>-</a:t>
            </a:r>
            <a:r>
              <a:rPr lang="zh-CN" altLang="en-US" sz="2400" b="1" dirty="0">
                <a:solidFill>
                  <a:schemeClr val="bg1"/>
                </a:solidFill>
                <a:sym typeface="+mn-ea"/>
              </a:rPr>
              <a:t>摩西</a:t>
            </a:r>
            <a:r>
              <a:rPr lang="en-US" altLang="zh-CN" sz="2400" b="1" dirty="0">
                <a:solidFill>
                  <a:schemeClr val="bg1"/>
                </a:solidFill>
                <a:sym typeface="+mn-ea"/>
              </a:rPr>
              <a:t>-</a:t>
            </a:r>
            <a:r>
              <a:rPr lang="zh-CN" altLang="en-US" sz="2400" b="1" dirty="0">
                <a:solidFill>
                  <a:schemeClr val="bg1"/>
                </a:solidFill>
                <a:sym typeface="+mn-ea"/>
              </a:rPr>
              <a:t>以色列人</a:t>
            </a:r>
            <a:r>
              <a:rPr lang="en-US" altLang="zh-CN" sz="2400" b="1" dirty="0">
                <a:solidFill>
                  <a:schemeClr val="bg1"/>
                </a:solidFill>
                <a:sym typeface="+mn-ea"/>
              </a:rPr>
              <a:t>)</a:t>
            </a:r>
            <a:r>
              <a:rPr lang="zh-CN" altLang="en-US" sz="2400" b="1" dirty="0">
                <a:solidFill>
                  <a:schemeClr val="bg1"/>
                </a:solidFill>
                <a:sym typeface="+mn-ea"/>
              </a:rPr>
              <a:t> 三边关系的建立</a:t>
            </a:r>
            <a:r>
              <a:rPr lang="en-US" altLang="zh-CN" sz="2400" b="1" dirty="0">
                <a:solidFill>
                  <a:schemeClr val="bg1"/>
                </a:solidFill>
                <a:sym typeface="+mn-ea"/>
              </a:rPr>
              <a:t>: God’s Assurance </a:t>
            </a:r>
            <a:r>
              <a:rPr lang="zh-CN" altLang="en-US" sz="2400" b="1" dirty="0">
                <a:solidFill>
                  <a:schemeClr val="bg1"/>
                </a:solidFill>
                <a:sym typeface="+mn-ea"/>
              </a:rPr>
              <a:t>神的</a:t>
            </a:r>
            <a:r>
              <a:rPr lang="ja-JP" altLang="en-US" sz="2400" b="1">
                <a:solidFill>
                  <a:schemeClr val="bg1"/>
                </a:solidFill>
                <a:sym typeface="+mn-ea"/>
              </a:rPr>
              <a:t>保障</a:t>
            </a:r>
            <a:endParaRPr lang="zh-CN" altLang="en-US" sz="2400" b="1" dirty="0">
              <a:solidFill>
                <a:schemeClr val="bg1"/>
              </a:solidFill>
              <a:sym typeface="+mn-ea"/>
            </a:endParaRPr>
          </a:p>
        </p:txBody>
      </p:sp>
      <p:sp>
        <p:nvSpPr>
          <p:cNvPr id="24" name="TextBox 23">
            <a:extLst>
              <a:ext uri="{FF2B5EF4-FFF2-40B4-BE49-F238E27FC236}">
                <a16:creationId xmlns:a16="http://schemas.microsoft.com/office/drawing/2014/main" id="{E6900C1B-8746-9BF9-8C18-C6599E3EFFD3}"/>
              </a:ext>
            </a:extLst>
          </p:cNvPr>
          <p:cNvSpPr txBox="1"/>
          <p:nvPr/>
        </p:nvSpPr>
        <p:spPr>
          <a:xfrm>
            <a:off x="6729465" y="1423498"/>
            <a:ext cx="5300171" cy="2308324"/>
          </a:xfrm>
          <a:prstGeom prst="rect">
            <a:avLst/>
          </a:prstGeom>
          <a:solidFill>
            <a:schemeClr val="accent3">
              <a:lumMod val="95000"/>
            </a:schemeClr>
          </a:solidFill>
        </p:spPr>
        <p:txBody>
          <a:bodyPr wrap="square">
            <a:spAutoFit/>
          </a:bodyPr>
          <a:lstStyle/>
          <a:p>
            <a:pPr marL="0" marR="0" indent="0" defTabSz="914400" rtl="0" eaLnBrk="1" fontAlgn="auto" latinLnBrk="0" hangingPunct="1">
              <a:lnSpc>
                <a:spcPct val="100000"/>
              </a:lnSpc>
              <a:spcBef>
                <a:spcPts val="0"/>
              </a:spcBef>
              <a:spcAft>
                <a:spcPts val="0"/>
              </a:spcAft>
              <a:buClrTx/>
              <a:buSzTx/>
              <a:buFontTx/>
              <a:buNone/>
              <a:tabLst/>
              <a:defRPr/>
            </a:pPr>
            <a:r>
              <a:rPr lang="en-US" altLang="ja-JP" sz="2400" b="0" i="0" dirty="0">
                <a:effectLst/>
                <a:latin typeface="Times New Roman" panose="02020603050405020304" pitchFamily="18" charset="0"/>
              </a:rPr>
              <a:t>God said to Moses, “</a:t>
            </a:r>
            <a:r>
              <a:rPr lang="en-US" altLang="ja-JP" sz="2400" b="0" i="0" dirty="0">
                <a:solidFill>
                  <a:srgbClr val="FF0000"/>
                </a:solidFill>
                <a:effectLst/>
                <a:latin typeface="Times New Roman" panose="02020603050405020304" pitchFamily="18" charset="0"/>
              </a:rPr>
              <a:t>I am who I am </a:t>
            </a:r>
            <a:r>
              <a:rPr lang="en-US" altLang="ja-JP" sz="2400" b="0" i="0" dirty="0">
                <a:effectLst/>
                <a:latin typeface="Times New Roman" panose="02020603050405020304" pitchFamily="18" charset="0"/>
              </a:rPr>
              <a:t>. </a:t>
            </a:r>
            <a:r>
              <a:rPr lang="en-US" altLang="ja-JP" sz="2400" b="0" i="0" dirty="0">
                <a:solidFill>
                  <a:srgbClr val="FF0000"/>
                </a:solidFill>
                <a:effectLst/>
                <a:latin typeface="Times New Roman" panose="02020603050405020304" pitchFamily="18" charset="0"/>
              </a:rPr>
              <a:t>This is what you are to say to the Israelites: 'IAM has sent me to you.’ ”</a:t>
            </a:r>
            <a:r>
              <a:rPr lang="en-US" altLang="ja-JP" sz="2400" dirty="0">
                <a:solidFill>
                  <a:srgbClr val="FF0000"/>
                </a:solidFill>
                <a:latin typeface="Times New Roman" panose="02020603050405020304" pitchFamily="18" charset="0"/>
              </a:rPr>
              <a:t> </a:t>
            </a:r>
            <a:r>
              <a:rPr lang="ja-JP" altLang="en-US" sz="2400" b="0" i="0">
                <a:effectLst/>
                <a:latin typeface="Times New Roman" panose="02020603050405020304" pitchFamily="18" charset="0"/>
              </a:rPr>
              <a:t>神对摩西说、我是自有永有的．又说、你要对以色列人这样说、那自有的打发我到你们这里来。</a:t>
            </a:r>
            <a:r>
              <a:rPr lang="en-US" altLang="ja-JP" sz="2400" b="0" i="0" dirty="0">
                <a:effectLst/>
                <a:latin typeface="Times New Roman" panose="02020603050405020304" pitchFamily="18" charset="0"/>
              </a:rPr>
              <a:t>(Exo3:14 CUVS)</a:t>
            </a:r>
            <a:endParaRPr lang="zh-CN" altLang="en-US" sz="2400" dirty="0">
              <a:sym typeface="+mn-ea"/>
            </a:endParaRPr>
          </a:p>
        </p:txBody>
      </p:sp>
      <p:cxnSp>
        <p:nvCxnSpPr>
          <p:cNvPr id="12" name="Straight Connector 11">
            <a:extLst>
              <a:ext uri="{FF2B5EF4-FFF2-40B4-BE49-F238E27FC236}">
                <a16:creationId xmlns:a16="http://schemas.microsoft.com/office/drawing/2014/main" id="{6A13E17D-7518-9CFE-9520-586535E4C846}"/>
              </a:ext>
            </a:extLst>
          </p:cNvPr>
          <p:cNvCxnSpPr>
            <a:cxnSpLocks/>
          </p:cNvCxnSpPr>
          <p:nvPr/>
        </p:nvCxnSpPr>
        <p:spPr bwMode="auto">
          <a:xfrm>
            <a:off x="6455992" y="2545193"/>
            <a:ext cx="3371488" cy="2519193"/>
          </a:xfrm>
          <a:prstGeom prst="line">
            <a:avLst/>
          </a:prstGeom>
          <a:gradFill rotWithShape="0">
            <a:gsLst>
              <a:gs pos="0">
                <a:schemeClr val="accent1"/>
              </a:gs>
              <a:gs pos="100000">
                <a:schemeClr val="accent2"/>
              </a:gs>
            </a:gsLst>
            <a:lin ang="5400000" scaled="1"/>
          </a:gradFill>
          <a:ln w="63500" cap="flat" cmpd="sng" algn="ctr">
            <a:solidFill>
              <a:schemeClr val="accent1">
                <a:alpha val="50000"/>
              </a:schemeClr>
            </a:solidFill>
            <a:prstDash val="solid"/>
            <a:round/>
            <a:headEnd type="triangle" w="med" len="med"/>
            <a:tailEnd type="triangle" w="med" len="med"/>
          </a:ln>
        </p:spPr>
      </p:cxnSp>
      <p:sp>
        <p:nvSpPr>
          <p:cNvPr id="25" name="TextBox 24">
            <a:extLst>
              <a:ext uri="{FF2B5EF4-FFF2-40B4-BE49-F238E27FC236}">
                <a16:creationId xmlns:a16="http://schemas.microsoft.com/office/drawing/2014/main" id="{053672BF-3B7D-8B7D-6A9E-6D67B88897FA}"/>
              </a:ext>
            </a:extLst>
          </p:cNvPr>
          <p:cNvSpPr txBox="1"/>
          <p:nvPr/>
        </p:nvSpPr>
        <p:spPr>
          <a:xfrm>
            <a:off x="38101" y="851465"/>
            <a:ext cx="4389192" cy="4154984"/>
          </a:xfrm>
          <a:prstGeom prst="rect">
            <a:avLst/>
          </a:prstGeom>
          <a:solidFill>
            <a:schemeClr val="accent3">
              <a:lumMod val="95000"/>
            </a:schemeClr>
          </a:solidFill>
        </p:spPr>
        <p:txBody>
          <a:bodyPr wrap="square">
            <a:spAutoFit/>
          </a:bodyPr>
          <a:lstStyle/>
          <a:p>
            <a:pPr marR="0" defTabSz="914400" rtl="0" eaLnBrk="1" fontAlgn="auto" latinLnBrk="0" hangingPunct="1">
              <a:lnSpc>
                <a:spcPct val="100000"/>
              </a:lnSpc>
              <a:spcBef>
                <a:spcPts val="0"/>
              </a:spcBef>
              <a:spcAft>
                <a:spcPts val="0"/>
              </a:spcAft>
              <a:buClrTx/>
              <a:buSzTx/>
              <a:tabLst/>
              <a:defRPr/>
            </a:pPr>
            <a:r>
              <a:rPr lang="en-US" sz="2400" b="0" i="0" dirty="0">
                <a:effectLst/>
                <a:latin typeface="Times New Roman" panose="02020603050405020304" pitchFamily="18" charset="0"/>
              </a:rPr>
              <a:t>Moses said to God, “Suppose I go to the Israelites and say to them, 'The God of your fathers has sent me to you,' and they ask me, 'What is his name?' Then what shall I tell them?” </a:t>
            </a: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摩西对　神说、我到以色列人那里、对他们说、你们祖宗的　神打发我到你们这里来．他们若问我说、他叫甚么名字、我要对他们说甚么呢。</a:t>
            </a:r>
            <a:r>
              <a:rPr lang="en-US" altLang="ja-JP" sz="2400" b="0" i="0" dirty="0">
                <a:effectLst/>
                <a:latin typeface="Times New Roman" panose="02020603050405020304" pitchFamily="18" charset="0"/>
              </a:rPr>
              <a:t> (</a:t>
            </a:r>
            <a:r>
              <a:rPr lang="en-US" sz="2400" b="0" i="0" dirty="0">
                <a:effectLst/>
                <a:latin typeface="Times New Roman" panose="02020603050405020304" pitchFamily="18" charset="0"/>
              </a:rPr>
              <a:t>Exo3:13 CUVS)</a:t>
            </a:r>
            <a:endParaRPr lang="en-US" altLang="ja-JP" sz="2400" b="0" i="0" dirty="0">
              <a:effectLst/>
              <a:latin typeface="Times New Roman" panose="02020603050405020304" pitchFamily="18" charset="0"/>
            </a:endParaRPr>
          </a:p>
        </p:txBody>
      </p:sp>
      <p:cxnSp>
        <p:nvCxnSpPr>
          <p:cNvPr id="14" name="Straight Connector 13">
            <a:extLst>
              <a:ext uri="{FF2B5EF4-FFF2-40B4-BE49-F238E27FC236}">
                <a16:creationId xmlns:a16="http://schemas.microsoft.com/office/drawing/2014/main" id="{F3CC86EB-02B8-C828-E1DA-36C9A2B9326A}"/>
              </a:ext>
            </a:extLst>
          </p:cNvPr>
          <p:cNvCxnSpPr>
            <a:cxnSpLocks/>
            <a:stCxn id="3" idx="3"/>
            <a:endCxn id="8" idx="1"/>
          </p:cNvCxnSpPr>
          <p:nvPr/>
        </p:nvCxnSpPr>
        <p:spPr bwMode="auto">
          <a:xfrm>
            <a:off x="2227580" y="5794149"/>
            <a:ext cx="7599900" cy="0"/>
          </a:xfrm>
          <a:prstGeom prst="line">
            <a:avLst/>
          </a:prstGeom>
          <a:gradFill rotWithShape="0">
            <a:gsLst>
              <a:gs pos="0">
                <a:schemeClr val="accent1"/>
              </a:gs>
              <a:gs pos="100000">
                <a:schemeClr val="accent2"/>
              </a:gs>
            </a:gsLst>
            <a:lin ang="5400000" scaled="1"/>
          </a:gradFill>
          <a:ln w="63500" cap="flat" cmpd="sng" algn="ctr">
            <a:solidFill>
              <a:schemeClr val="accent1">
                <a:alpha val="50361"/>
              </a:schemeClr>
            </a:solidFill>
            <a:prstDash val="solid"/>
            <a:round/>
            <a:headEnd type="triangle" w="med" len="med"/>
            <a:tailEnd type="triangle" w="med" len="med"/>
          </a:ln>
        </p:spPr>
      </p:cxnSp>
      <p:cxnSp>
        <p:nvCxnSpPr>
          <p:cNvPr id="10" name="Straight Connector 9">
            <a:extLst>
              <a:ext uri="{FF2B5EF4-FFF2-40B4-BE49-F238E27FC236}">
                <a16:creationId xmlns:a16="http://schemas.microsoft.com/office/drawing/2014/main" id="{99A4DE5E-D9D8-9A2A-8455-C801006475BB}"/>
              </a:ext>
            </a:extLst>
          </p:cNvPr>
          <p:cNvCxnSpPr>
            <a:cxnSpLocks/>
            <a:endCxn id="25" idx="2"/>
          </p:cNvCxnSpPr>
          <p:nvPr/>
        </p:nvCxnSpPr>
        <p:spPr bwMode="auto">
          <a:xfrm flipH="1">
            <a:off x="2232697" y="2332808"/>
            <a:ext cx="2738488" cy="2673641"/>
          </a:xfrm>
          <a:prstGeom prst="line">
            <a:avLst/>
          </a:prstGeom>
          <a:ln w="63500">
            <a:solidFill>
              <a:schemeClr val="accent1">
                <a:alpha val="49523"/>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4910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064387"/>
            <a:ext cx="1617980" cy="1459523"/>
          </a:xfrm>
          <a:solidFill>
            <a:srgbClr val="FFFF00"/>
          </a:solidFill>
          <a:effectLst>
            <a:softEdge rad="123960"/>
          </a:effectLst>
        </p:spPr>
        <p:txBody>
          <a:bodyPr lIns="91440" tIns="274320"/>
          <a:lstStyle/>
          <a:p>
            <a:pPr marL="0" indent="0" algn="ctr">
              <a:buNone/>
            </a:pPr>
            <a:r>
              <a:rPr lang="en-US" altLang="zh-CN" sz="2600" dirty="0"/>
              <a:t> Parents</a:t>
            </a:r>
          </a:p>
          <a:p>
            <a:pPr marL="0" indent="0" algn="ctr">
              <a:buNone/>
            </a:pPr>
            <a:r>
              <a:rPr lang="ja-JP" altLang="en-US" sz="2600"/>
              <a:t>父母</a:t>
            </a:r>
            <a:endParaRPr lang="en-US" altLang="zh-CN" sz="2800" dirty="0">
              <a:sym typeface="+mn-ea"/>
            </a:endParaRPr>
          </a:p>
        </p:txBody>
      </p:sp>
      <p:sp>
        <p:nvSpPr>
          <p:cNvPr id="6" name="Text Box 4">
            <a:extLst>
              <a:ext uri="{FF2B5EF4-FFF2-40B4-BE49-F238E27FC236}">
                <a16:creationId xmlns:a16="http://schemas.microsoft.com/office/drawing/2014/main" id="{B6655BF6-D255-AABC-17CC-BC1DA1367253}"/>
              </a:ext>
            </a:extLst>
          </p:cNvPr>
          <p:cNvSpPr txBox="1"/>
          <p:nvPr/>
        </p:nvSpPr>
        <p:spPr>
          <a:xfrm>
            <a:off x="5043557" y="1898862"/>
            <a:ext cx="1412435" cy="646331"/>
          </a:xfrm>
          <a:prstGeom prst="rect">
            <a:avLst/>
          </a:prstGeom>
          <a:solidFill>
            <a:schemeClr val="accent1"/>
          </a:solidFill>
          <a:ln>
            <a:solidFill>
              <a:schemeClr val="tx1"/>
            </a:solidFill>
          </a:ln>
          <a:effectLst>
            <a:softEdge rad="65871"/>
          </a:effectLst>
          <a:scene3d>
            <a:camera prst="orthographicFront"/>
            <a:lightRig rig="threePt" dir="t"/>
          </a:scene3d>
          <a:sp3d>
            <a:bevelT h="31750"/>
          </a:sp3d>
        </p:spPr>
        <p:txBody>
          <a:bodyPr wrap="square" anchor="ctr" anchorCtr="0">
            <a:spAutoFit/>
          </a:bodyPr>
          <a:lstStyle/>
          <a:p>
            <a:pPr algn="ctr"/>
            <a:r>
              <a:rPr lang="en-US" sz="3600" b="1" dirty="0">
                <a:solidFill>
                  <a:srgbClr val="000000"/>
                </a:solidFill>
                <a:latin typeface="PMingLiU"/>
                <a:ea typeface="PMingLiU"/>
              </a:rPr>
              <a:t>God</a:t>
            </a:r>
            <a:endParaRPr sz="3600" b="1" dirty="0">
              <a:solidFill>
                <a:srgbClr val="000000"/>
              </a:solidFill>
              <a:latin typeface="PMingLiU"/>
              <a:ea typeface="PMingLiU"/>
            </a:endParaRPr>
          </a:p>
        </p:txBody>
      </p:sp>
      <p:sp>
        <p:nvSpPr>
          <p:cNvPr id="8" name="Content Placeholder 2">
            <a:extLst>
              <a:ext uri="{FF2B5EF4-FFF2-40B4-BE49-F238E27FC236}">
                <a16:creationId xmlns:a16="http://schemas.microsoft.com/office/drawing/2014/main" id="{588FD68E-2116-0BB4-066E-8871FD5888E8}"/>
              </a:ext>
            </a:extLst>
          </p:cNvPr>
          <p:cNvSpPr txBox="1">
            <a:spLocks/>
          </p:cNvSpPr>
          <p:nvPr/>
        </p:nvSpPr>
        <p:spPr>
          <a:xfrm>
            <a:off x="9827480" y="5064387"/>
            <a:ext cx="1617980" cy="1459523"/>
          </a:xfrm>
          <a:prstGeom prst="rect">
            <a:avLst/>
          </a:prstGeom>
          <a:solidFill>
            <a:srgbClr val="FFFF00"/>
          </a:solidFill>
          <a:ln w="9525">
            <a:noFill/>
          </a:ln>
          <a:effectLst>
            <a:softEdge rad="95834"/>
          </a:effectLst>
        </p:spPr>
        <p:txBody>
          <a:bodyPr tIns="182880"/>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altLang="zh-CN" sz="2800" dirty="0">
                <a:sym typeface="+mn-ea"/>
              </a:rPr>
              <a:t>Children</a:t>
            </a:r>
          </a:p>
          <a:p>
            <a:pPr algn="ctr">
              <a:buNone/>
            </a:pPr>
            <a:r>
              <a:rPr lang="ja-JP" altLang="en-US" sz="2800">
                <a:sym typeface="+mn-ea"/>
              </a:rPr>
              <a:t>孩子</a:t>
            </a:r>
            <a:endParaRPr lang="en-US" altLang="zh-CN" sz="2800" dirty="0">
              <a:sym typeface="+mn-ea"/>
            </a:endParaRPr>
          </a:p>
        </p:txBody>
      </p:sp>
      <p:sp>
        <p:nvSpPr>
          <p:cNvPr id="22" name="TextBox 21">
            <a:extLst>
              <a:ext uri="{FF2B5EF4-FFF2-40B4-BE49-F238E27FC236}">
                <a16:creationId xmlns:a16="http://schemas.microsoft.com/office/drawing/2014/main" id="{E26BFCA8-0094-94AC-EA70-0D4D489DA72E}"/>
              </a:ext>
            </a:extLst>
          </p:cNvPr>
          <p:cNvSpPr txBox="1"/>
          <p:nvPr/>
        </p:nvSpPr>
        <p:spPr>
          <a:xfrm>
            <a:off x="-38101" y="20468"/>
            <a:ext cx="12192000" cy="461665"/>
          </a:xfrm>
          <a:prstGeom prst="rect">
            <a:avLst/>
          </a:prstGeom>
          <a:solidFill>
            <a:schemeClr val="accent1"/>
          </a:solidFill>
          <a:ln>
            <a:solidFill>
              <a:schemeClr val="bg1">
                <a:lumMod val="95000"/>
              </a:schemeClr>
            </a:solidFill>
          </a:ln>
        </p:spPr>
        <p:txBody>
          <a:bodyPr wrap="square">
            <a:spAutoFit/>
          </a:bodyPr>
          <a:lstStyle/>
          <a:p>
            <a:pPr algn="ctr">
              <a:buNone/>
            </a:pPr>
            <a:r>
              <a:rPr lang="en-US" altLang="zh-CN" sz="2400" dirty="0">
                <a:solidFill>
                  <a:schemeClr val="bg1"/>
                </a:solidFill>
              </a:rPr>
              <a:t>Parenting Question to God</a:t>
            </a:r>
          </a:p>
        </p:txBody>
      </p:sp>
      <p:sp>
        <p:nvSpPr>
          <p:cNvPr id="24" name="TextBox 23">
            <a:extLst>
              <a:ext uri="{FF2B5EF4-FFF2-40B4-BE49-F238E27FC236}">
                <a16:creationId xmlns:a16="http://schemas.microsoft.com/office/drawing/2014/main" id="{E6900C1B-8746-9BF9-8C18-C6599E3EFFD3}"/>
              </a:ext>
            </a:extLst>
          </p:cNvPr>
          <p:cNvSpPr txBox="1"/>
          <p:nvPr/>
        </p:nvSpPr>
        <p:spPr>
          <a:xfrm>
            <a:off x="6853728" y="1287639"/>
            <a:ext cx="5300171" cy="461665"/>
          </a:xfrm>
          <a:prstGeom prst="rect">
            <a:avLst/>
          </a:prstGeom>
          <a:solidFill>
            <a:schemeClr val="accent3">
              <a:lumMod val="95000"/>
            </a:schemeClr>
          </a:solidFill>
        </p:spPr>
        <p:txBody>
          <a:bodyPr wrap="square">
            <a:spAutoFit/>
          </a:bodyPr>
          <a:lstStyle/>
          <a:p>
            <a:pPr marL="0" marR="0" indent="0" defTabSz="914400" rtl="0" eaLnBrk="1" fontAlgn="auto" latinLnBrk="0" hangingPunct="1">
              <a:lnSpc>
                <a:spcPct val="100000"/>
              </a:lnSpc>
              <a:spcBef>
                <a:spcPts val="0"/>
              </a:spcBef>
              <a:spcAft>
                <a:spcPts val="0"/>
              </a:spcAft>
              <a:buClrTx/>
              <a:buSzTx/>
              <a:buFontTx/>
              <a:buNone/>
              <a:tabLst/>
              <a:defRPr/>
            </a:pPr>
            <a:endParaRPr lang="zh-CN" altLang="en-US" sz="2400" dirty="0">
              <a:sym typeface="+mn-ea"/>
            </a:endParaRPr>
          </a:p>
        </p:txBody>
      </p:sp>
      <p:cxnSp>
        <p:nvCxnSpPr>
          <p:cNvPr id="12" name="Straight Connector 11">
            <a:extLst>
              <a:ext uri="{FF2B5EF4-FFF2-40B4-BE49-F238E27FC236}">
                <a16:creationId xmlns:a16="http://schemas.microsoft.com/office/drawing/2014/main" id="{6A13E17D-7518-9CFE-9520-586535E4C846}"/>
              </a:ext>
            </a:extLst>
          </p:cNvPr>
          <p:cNvCxnSpPr>
            <a:cxnSpLocks/>
          </p:cNvCxnSpPr>
          <p:nvPr/>
        </p:nvCxnSpPr>
        <p:spPr bwMode="auto">
          <a:xfrm>
            <a:off x="6455992" y="2545193"/>
            <a:ext cx="3371488" cy="2519193"/>
          </a:xfrm>
          <a:prstGeom prst="line">
            <a:avLst/>
          </a:prstGeom>
          <a:gradFill rotWithShape="0">
            <a:gsLst>
              <a:gs pos="0">
                <a:schemeClr val="accent1"/>
              </a:gs>
              <a:gs pos="100000">
                <a:schemeClr val="accent2"/>
              </a:gs>
            </a:gsLst>
            <a:lin ang="5400000" scaled="1"/>
          </a:gradFill>
          <a:ln w="63500" cap="flat" cmpd="sng" algn="ctr">
            <a:solidFill>
              <a:schemeClr val="accent1">
                <a:alpha val="50000"/>
              </a:schemeClr>
            </a:solidFill>
            <a:prstDash val="solid"/>
            <a:round/>
            <a:headEnd type="triangle" w="med" len="med"/>
            <a:tailEnd type="triangle" w="med" len="med"/>
          </a:ln>
        </p:spPr>
      </p:cxnSp>
      <p:sp>
        <p:nvSpPr>
          <p:cNvPr id="25" name="TextBox 24">
            <a:extLst>
              <a:ext uri="{FF2B5EF4-FFF2-40B4-BE49-F238E27FC236}">
                <a16:creationId xmlns:a16="http://schemas.microsoft.com/office/drawing/2014/main" id="{053672BF-3B7D-8B7D-6A9E-6D67B88897FA}"/>
              </a:ext>
            </a:extLst>
          </p:cNvPr>
          <p:cNvSpPr txBox="1"/>
          <p:nvPr/>
        </p:nvSpPr>
        <p:spPr>
          <a:xfrm>
            <a:off x="169924" y="3204624"/>
            <a:ext cx="4389192" cy="1569660"/>
          </a:xfrm>
          <a:prstGeom prst="rect">
            <a:avLst/>
          </a:prstGeom>
          <a:solidFill>
            <a:schemeClr val="accent3">
              <a:lumMod val="95000"/>
            </a:schemeClr>
          </a:solidFill>
        </p:spPr>
        <p:txBody>
          <a:bodyPr wrap="square">
            <a:spAutoFit/>
          </a:bodyPr>
          <a:lstStyle/>
          <a:p>
            <a:pPr marR="0" defTabSz="914400" rtl="0" eaLnBrk="1" fontAlgn="auto" latinLnBrk="0" hangingPunct="1">
              <a:lnSpc>
                <a:spcPct val="100000"/>
              </a:lnSpc>
              <a:spcBef>
                <a:spcPts val="0"/>
              </a:spcBef>
              <a:spcAft>
                <a:spcPts val="0"/>
              </a:spcAft>
              <a:buClrTx/>
              <a:buSzTx/>
              <a:tabLst/>
              <a:defRPr/>
            </a:pPr>
            <a:r>
              <a:rPr lang="en-US" sz="2400" b="0" i="0" dirty="0">
                <a:effectLst/>
                <a:latin typeface="Times New Roman" panose="02020603050405020304" pitchFamily="18" charset="0"/>
              </a:rPr>
              <a:t>“Who am I, that I should go to teach my children about God?” </a:t>
            </a:r>
          </a:p>
          <a:p>
            <a:pPr marR="0" defTabSz="914400" rtl="0" eaLnBrk="1" fontAlgn="auto" latinLnBrk="0" hangingPunct="1">
              <a:lnSpc>
                <a:spcPct val="100000"/>
              </a:lnSpc>
              <a:spcBef>
                <a:spcPts val="0"/>
              </a:spcBef>
              <a:spcAft>
                <a:spcPts val="0"/>
              </a:spcAft>
              <a:buClrTx/>
              <a:buSzTx/>
              <a:tabLst/>
              <a:defRPr/>
            </a:pP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我是甚么人、竟能去教导我的孩子们认识上帝</a:t>
            </a:r>
            <a:r>
              <a:rPr lang="en-US" altLang="ja-JP" sz="2400" b="0" i="0" dirty="0">
                <a:effectLst/>
                <a:latin typeface="Times New Roman" panose="02020603050405020304" pitchFamily="18" charset="0"/>
              </a:rPr>
              <a:t>?”</a:t>
            </a:r>
          </a:p>
        </p:txBody>
      </p:sp>
      <p:cxnSp>
        <p:nvCxnSpPr>
          <p:cNvPr id="14" name="Straight Connector 13">
            <a:extLst>
              <a:ext uri="{FF2B5EF4-FFF2-40B4-BE49-F238E27FC236}">
                <a16:creationId xmlns:a16="http://schemas.microsoft.com/office/drawing/2014/main" id="{F3CC86EB-02B8-C828-E1DA-36C9A2B9326A}"/>
              </a:ext>
            </a:extLst>
          </p:cNvPr>
          <p:cNvCxnSpPr>
            <a:cxnSpLocks/>
            <a:stCxn id="3" idx="3"/>
            <a:endCxn id="8" idx="1"/>
          </p:cNvCxnSpPr>
          <p:nvPr/>
        </p:nvCxnSpPr>
        <p:spPr bwMode="auto">
          <a:xfrm>
            <a:off x="2227580" y="5794149"/>
            <a:ext cx="7599900" cy="0"/>
          </a:xfrm>
          <a:prstGeom prst="line">
            <a:avLst/>
          </a:prstGeom>
          <a:gradFill rotWithShape="0">
            <a:gsLst>
              <a:gs pos="0">
                <a:schemeClr val="accent1"/>
              </a:gs>
              <a:gs pos="100000">
                <a:schemeClr val="accent2"/>
              </a:gs>
            </a:gsLst>
            <a:lin ang="5400000" scaled="1"/>
          </a:gradFill>
          <a:ln w="63500" cap="flat" cmpd="sng" algn="ctr">
            <a:solidFill>
              <a:schemeClr val="accent1">
                <a:alpha val="50361"/>
              </a:schemeClr>
            </a:solidFill>
            <a:prstDash val="solid"/>
            <a:round/>
            <a:headEnd type="triangle" w="med" len="med"/>
            <a:tailEnd type="triangle" w="med" len="med"/>
          </a:ln>
        </p:spPr>
      </p:cxnSp>
      <p:cxnSp>
        <p:nvCxnSpPr>
          <p:cNvPr id="10" name="Straight Connector 9">
            <a:extLst>
              <a:ext uri="{FF2B5EF4-FFF2-40B4-BE49-F238E27FC236}">
                <a16:creationId xmlns:a16="http://schemas.microsoft.com/office/drawing/2014/main" id="{99A4DE5E-D9D8-9A2A-8455-C801006475BB}"/>
              </a:ext>
            </a:extLst>
          </p:cNvPr>
          <p:cNvCxnSpPr>
            <a:cxnSpLocks/>
          </p:cNvCxnSpPr>
          <p:nvPr/>
        </p:nvCxnSpPr>
        <p:spPr bwMode="auto">
          <a:xfrm flipH="1">
            <a:off x="2227580" y="2545193"/>
            <a:ext cx="2776576" cy="2519193"/>
          </a:xfrm>
          <a:prstGeom prst="line">
            <a:avLst/>
          </a:prstGeom>
          <a:ln w="63500">
            <a:solidFill>
              <a:schemeClr val="accent1">
                <a:alpha val="49523"/>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06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064387"/>
            <a:ext cx="1617980" cy="1459523"/>
          </a:xfrm>
          <a:solidFill>
            <a:srgbClr val="FFFF00"/>
          </a:solidFill>
        </p:spPr>
        <p:txBody>
          <a:bodyPr lIns="91440" tIns="274320"/>
          <a:lstStyle/>
          <a:p>
            <a:pPr marL="0" indent="0" algn="ctr">
              <a:buNone/>
            </a:pPr>
            <a:r>
              <a:rPr lang="en-US" altLang="zh-CN" sz="2600" dirty="0"/>
              <a:t> Parents</a:t>
            </a:r>
          </a:p>
          <a:p>
            <a:pPr marL="0" indent="0" algn="ctr">
              <a:buNone/>
            </a:pPr>
            <a:r>
              <a:rPr lang="ja-JP" altLang="en-US" sz="2600"/>
              <a:t>父母</a:t>
            </a:r>
            <a:endParaRPr lang="zh-CN" altLang="en-US" sz="2200" dirty="0"/>
          </a:p>
        </p:txBody>
      </p:sp>
      <p:sp>
        <p:nvSpPr>
          <p:cNvPr id="6" name="Text Box 4">
            <a:extLst>
              <a:ext uri="{FF2B5EF4-FFF2-40B4-BE49-F238E27FC236}">
                <a16:creationId xmlns:a16="http://schemas.microsoft.com/office/drawing/2014/main" id="{B6655BF6-D255-AABC-17CC-BC1DA1367253}"/>
              </a:ext>
            </a:extLst>
          </p:cNvPr>
          <p:cNvSpPr txBox="1"/>
          <p:nvPr/>
        </p:nvSpPr>
        <p:spPr>
          <a:xfrm>
            <a:off x="5043557" y="1898862"/>
            <a:ext cx="1412435" cy="646331"/>
          </a:xfrm>
          <a:prstGeom prst="rect">
            <a:avLst/>
          </a:prstGeom>
          <a:solidFill>
            <a:schemeClr val="accent1"/>
          </a:solidFill>
          <a:ln>
            <a:solidFill>
              <a:schemeClr val="tx1"/>
            </a:solidFill>
          </a:ln>
          <a:effectLst>
            <a:softEdge rad="65871"/>
          </a:effectLst>
          <a:scene3d>
            <a:camera prst="orthographicFront"/>
            <a:lightRig rig="threePt" dir="t"/>
          </a:scene3d>
          <a:sp3d>
            <a:bevelT h="31750"/>
          </a:sp3d>
        </p:spPr>
        <p:txBody>
          <a:bodyPr wrap="square" anchor="ctr" anchorCtr="0">
            <a:spAutoFit/>
          </a:bodyPr>
          <a:lstStyle/>
          <a:p>
            <a:pPr algn="ctr"/>
            <a:r>
              <a:rPr lang="en-US" sz="3600" b="1" dirty="0">
                <a:solidFill>
                  <a:srgbClr val="000000"/>
                </a:solidFill>
                <a:latin typeface="PMingLiU"/>
                <a:ea typeface="PMingLiU"/>
              </a:rPr>
              <a:t>God</a:t>
            </a:r>
            <a:endParaRPr sz="3600" b="1" dirty="0">
              <a:solidFill>
                <a:srgbClr val="000000"/>
              </a:solidFill>
              <a:latin typeface="PMingLiU"/>
              <a:ea typeface="PMingLiU"/>
            </a:endParaRPr>
          </a:p>
        </p:txBody>
      </p:sp>
      <p:sp>
        <p:nvSpPr>
          <p:cNvPr id="8" name="Content Placeholder 2">
            <a:extLst>
              <a:ext uri="{FF2B5EF4-FFF2-40B4-BE49-F238E27FC236}">
                <a16:creationId xmlns:a16="http://schemas.microsoft.com/office/drawing/2014/main" id="{588FD68E-2116-0BB4-066E-8871FD5888E8}"/>
              </a:ext>
            </a:extLst>
          </p:cNvPr>
          <p:cNvSpPr txBox="1">
            <a:spLocks/>
          </p:cNvSpPr>
          <p:nvPr/>
        </p:nvSpPr>
        <p:spPr>
          <a:xfrm>
            <a:off x="9827480" y="5064387"/>
            <a:ext cx="1617980" cy="1459523"/>
          </a:xfrm>
          <a:prstGeom prst="rect">
            <a:avLst/>
          </a:prstGeom>
          <a:solidFill>
            <a:srgbClr val="FFFF00"/>
          </a:solidFill>
          <a:ln w="9525">
            <a:noFill/>
          </a:ln>
        </p:spPr>
        <p:txBody>
          <a:bodyPr tIns="182880"/>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altLang="zh-CN" sz="2800" dirty="0">
                <a:sym typeface="+mn-ea"/>
              </a:rPr>
              <a:t>Children</a:t>
            </a:r>
            <a:br>
              <a:rPr lang="en-US" altLang="zh-CN" sz="2800" dirty="0">
                <a:sym typeface="+mn-ea"/>
              </a:rPr>
            </a:br>
            <a:r>
              <a:rPr lang="ja-JP" altLang="en-US" sz="2800">
                <a:sym typeface="+mn-ea"/>
              </a:rPr>
              <a:t>孩子</a:t>
            </a:r>
            <a:endParaRPr lang="en-US" altLang="zh-CN" sz="2800" dirty="0">
              <a:sym typeface="+mn-ea"/>
            </a:endParaRPr>
          </a:p>
        </p:txBody>
      </p:sp>
      <p:sp>
        <p:nvSpPr>
          <p:cNvPr id="22" name="TextBox 21">
            <a:extLst>
              <a:ext uri="{FF2B5EF4-FFF2-40B4-BE49-F238E27FC236}">
                <a16:creationId xmlns:a16="http://schemas.microsoft.com/office/drawing/2014/main" id="{E26BFCA8-0094-94AC-EA70-0D4D489DA72E}"/>
              </a:ext>
            </a:extLst>
          </p:cNvPr>
          <p:cNvSpPr txBox="1"/>
          <p:nvPr/>
        </p:nvSpPr>
        <p:spPr>
          <a:xfrm>
            <a:off x="-38101" y="20468"/>
            <a:ext cx="12192000" cy="461665"/>
          </a:xfrm>
          <a:prstGeom prst="rect">
            <a:avLst/>
          </a:prstGeom>
          <a:solidFill>
            <a:schemeClr val="accent1"/>
          </a:solidFill>
          <a:ln>
            <a:solidFill>
              <a:schemeClr val="bg1">
                <a:lumMod val="95000"/>
              </a:schemeClr>
            </a:solidFill>
          </a:ln>
        </p:spPr>
        <p:txBody>
          <a:bodyPr wrap="square">
            <a:spAutoFit/>
          </a:bodyPr>
          <a:lstStyle/>
          <a:p>
            <a:pPr algn="ctr">
              <a:buNone/>
            </a:pPr>
            <a:r>
              <a:rPr lang="en-US" altLang="zh-CN" sz="2400" dirty="0">
                <a:solidFill>
                  <a:schemeClr val="bg1"/>
                </a:solidFill>
              </a:rPr>
              <a:t>Parenting Question to God</a:t>
            </a:r>
          </a:p>
        </p:txBody>
      </p:sp>
      <p:cxnSp>
        <p:nvCxnSpPr>
          <p:cNvPr id="12" name="Straight Connector 11">
            <a:extLst>
              <a:ext uri="{FF2B5EF4-FFF2-40B4-BE49-F238E27FC236}">
                <a16:creationId xmlns:a16="http://schemas.microsoft.com/office/drawing/2014/main" id="{6A13E17D-7518-9CFE-9520-586535E4C846}"/>
              </a:ext>
            </a:extLst>
          </p:cNvPr>
          <p:cNvCxnSpPr>
            <a:cxnSpLocks/>
          </p:cNvCxnSpPr>
          <p:nvPr/>
        </p:nvCxnSpPr>
        <p:spPr bwMode="auto">
          <a:xfrm>
            <a:off x="6455992" y="2545193"/>
            <a:ext cx="3371488" cy="2519193"/>
          </a:xfrm>
          <a:prstGeom prst="line">
            <a:avLst/>
          </a:prstGeom>
          <a:gradFill rotWithShape="0">
            <a:gsLst>
              <a:gs pos="0">
                <a:schemeClr val="accent1"/>
              </a:gs>
              <a:gs pos="100000">
                <a:schemeClr val="accent2"/>
              </a:gs>
            </a:gsLst>
            <a:lin ang="5400000" scaled="1"/>
          </a:gradFill>
          <a:ln w="63500" cap="flat" cmpd="sng" algn="ctr">
            <a:solidFill>
              <a:schemeClr val="accent1">
                <a:alpha val="50000"/>
              </a:schemeClr>
            </a:solidFill>
            <a:prstDash val="solid"/>
            <a:round/>
            <a:headEnd type="triangle" w="med" len="med"/>
            <a:tailEnd type="triangle" w="med" len="med"/>
          </a:ln>
        </p:spPr>
      </p:cxnSp>
      <p:sp>
        <p:nvSpPr>
          <p:cNvPr id="25" name="TextBox 24">
            <a:extLst>
              <a:ext uri="{FF2B5EF4-FFF2-40B4-BE49-F238E27FC236}">
                <a16:creationId xmlns:a16="http://schemas.microsoft.com/office/drawing/2014/main" id="{053672BF-3B7D-8B7D-6A9E-6D67B88897FA}"/>
              </a:ext>
            </a:extLst>
          </p:cNvPr>
          <p:cNvSpPr txBox="1"/>
          <p:nvPr/>
        </p:nvSpPr>
        <p:spPr>
          <a:xfrm>
            <a:off x="32984" y="2386730"/>
            <a:ext cx="4389192" cy="2677656"/>
          </a:xfrm>
          <a:prstGeom prst="rect">
            <a:avLst/>
          </a:prstGeom>
          <a:solidFill>
            <a:schemeClr val="accent3">
              <a:lumMod val="95000"/>
            </a:schemeClr>
          </a:solidFill>
        </p:spPr>
        <p:txBody>
          <a:bodyPr wrap="square">
            <a:spAutoFit/>
          </a:bodyPr>
          <a:lstStyle/>
          <a:p>
            <a:pPr>
              <a:defRPr/>
            </a:pPr>
            <a:r>
              <a:rPr lang="en-US" sz="2400" b="0" i="0" dirty="0">
                <a:effectLst/>
                <a:latin typeface="Times New Roman" panose="02020603050405020304" pitchFamily="18" charset="0"/>
              </a:rPr>
              <a:t>“Suppose I go to the children and say to them about God, and they ask me, ‘Who is God?' Then what shall I tell them?” </a:t>
            </a:r>
            <a:r>
              <a:rPr lang="ja-JP" altLang="en-US" sz="2400" b="0" i="0">
                <a:effectLst/>
                <a:latin typeface="Times New Roman" panose="02020603050405020304" pitchFamily="18" charset="0"/>
              </a:rPr>
              <a:t>我到孩子们那里、对他们讲论说　神</a:t>
            </a: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 他们若问我说、神是甚么</a:t>
            </a: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、我要对他们说甚么呢</a:t>
            </a:r>
            <a:r>
              <a:rPr lang="en-US" altLang="ja-JP" sz="2400" b="0" i="0" dirty="0">
                <a:effectLst/>
                <a:latin typeface="Times New Roman" panose="02020603050405020304" pitchFamily="18" charset="0"/>
              </a:rPr>
              <a:t>?</a:t>
            </a:r>
          </a:p>
        </p:txBody>
      </p:sp>
      <p:cxnSp>
        <p:nvCxnSpPr>
          <p:cNvPr id="14" name="Straight Connector 13">
            <a:extLst>
              <a:ext uri="{FF2B5EF4-FFF2-40B4-BE49-F238E27FC236}">
                <a16:creationId xmlns:a16="http://schemas.microsoft.com/office/drawing/2014/main" id="{F3CC86EB-02B8-C828-E1DA-36C9A2B9326A}"/>
              </a:ext>
            </a:extLst>
          </p:cNvPr>
          <p:cNvCxnSpPr>
            <a:cxnSpLocks/>
            <a:stCxn id="3" idx="3"/>
            <a:endCxn id="8" idx="1"/>
          </p:cNvCxnSpPr>
          <p:nvPr/>
        </p:nvCxnSpPr>
        <p:spPr bwMode="auto">
          <a:xfrm>
            <a:off x="2227580" y="5794149"/>
            <a:ext cx="7599900" cy="0"/>
          </a:xfrm>
          <a:prstGeom prst="line">
            <a:avLst/>
          </a:prstGeom>
          <a:gradFill rotWithShape="0">
            <a:gsLst>
              <a:gs pos="0">
                <a:schemeClr val="accent1"/>
              </a:gs>
              <a:gs pos="100000">
                <a:schemeClr val="accent2"/>
              </a:gs>
            </a:gsLst>
            <a:lin ang="5400000" scaled="1"/>
          </a:gradFill>
          <a:ln w="63500" cap="flat" cmpd="sng" algn="ctr">
            <a:solidFill>
              <a:schemeClr val="accent1">
                <a:alpha val="50361"/>
              </a:schemeClr>
            </a:solidFill>
            <a:prstDash val="solid"/>
            <a:round/>
            <a:headEnd type="triangle" w="med" len="med"/>
            <a:tailEnd type="triangle" w="med" len="med"/>
          </a:ln>
        </p:spPr>
      </p:cxnSp>
      <p:cxnSp>
        <p:nvCxnSpPr>
          <p:cNvPr id="10" name="Straight Connector 9">
            <a:extLst>
              <a:ext uri="{FF2B5EF4-FFF2-40B4-BE49-F238E27FC236}">
                <a16:creationId xmlns:a16="http://schemas.microsoft.com/office/drawing/2014/main" id="{99A4DE5E-D9D8-9A2A-8455-C801006475BB}"/>
              </a:ext>
            </a:extLst>
          </p:cNvPr>
          <p:cNvCxnSpPr>
            <a:cxnSpLocks/>
            <a:endCxn id="25" idx="2"/>
          </p:cNvCxnSpPr>
          <p:nvPr/>
        </p:nvCxnSpPr>
        <p:spPr bwMode="auto">
          <a:xfrm flipH="1">
            <a:off x="2227580" y="2539984"/>
            <a:ext cx="2815977" cy="2524402"/>
          </a:xfrm>
          <a:prstGeom prst="line">
            <a:avLst/>
          </a:prstGeom>
          <a:ln w="63500">
            <a:solidFill>
              <a:schemeClr val="accent1">
                <a:alpha val="49523"/>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9753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3061540013"/>
              </p:ext>
            </p:extLst>
          </p:nvPr>
        </p:nvGraphicFramePr>
        <p:xfrm>
          <a:off x="480695" y="478203"/>
          <a:ext cx="11230610" cy="6045689"/>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656609">
                <a:tc>
                  <a:txBody>
                    <a:bodyPr/>
                    <a:lstStyle/>
                    <a:p>
                      <a:pPr algn="ctr">
                        <a:buNone/>
                      </a:pPr>
                      <a:r>
                        <a:rPr lang="en-US" altLang="zh-CN" sz="3200" dirty="0"/>
                        <a:t>Theological Question</a:t>
                      </a:r>
                    </a:p>
                  </a:txBody>
                  <a:tcPr/>
                </a:tc>
                <a:extLst>
                  <a:ext uri="{0D108BD9-81ED-4DB2-BD59-A6C34878D82A}">
                    <a16:rowId xmlns:a16="http://schemas.microsoft.com/office/drawing/2014/main" val="10000"/>
                  </a:ext>
                </a:extLst>
              </a:tr>
              <a:tr h="5389080">
                <a:tc>
                  <a:txBody>
                    <a:bodyPr/>
                    <a:lstStyle/>
                    <a:p>
                      <a:pPr algn="l">
                        <a:buNone/>
                      </a:pPr>
                      <a:r>
                        <a:rPr lang="en-US" sz="2800" i="0" dirty="0"/>
                        <a:t>What is the theological meaning of </a:t>
                      </a:r>
                      <a:r>
                        <a:rPr lang="en-US" sz="2800" b="1" i="1" dirty="0"/>
                        <a:t>going to Pharaoh</a:t>
                      </a:r>
                      <a:r>
                        <a:rPr lang="en-US" sz="2800" i="0" dirty="0"/>
                        <a:t>?</a:t>
                      </a:r>
                    </a:p>
                    <a:p>
                      <a:pPr algn="l">
                        <a:buNone/>
                      </a:pPr>
                      <a:r>
                        <a:rPr lang="ja-JP" altLang="en-US" sz="2800" i="0"/>
                        <a:t>去见法老的神学意义是什么？</a:t>
                      </a:r>
                      <a:endParaRPr lang="en-US" sz="2800" i="0" dirty="0"/>
                    </a:p>
                    <a:p>
                      <a:pPr algn="l">
                        <a:buNone/>
                      </a:pPr>
                      <a:endParaRPr lang="en-US" sz="2800" i="0" dirty="0"/>
                    </a:p>
                    <a:p>
                      <a:pPr algn="l">
                        <a:buNone/>
                      </a:pPr>
                      <a:endParaRPr lang="en-US" sz="280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i="0" dirty="0"/>
                        <a:t>What is the theological meaning of </a:t>
                      </a:r>
                      <a:r>
                        <a:rPr lang="en-US" sz="2800" b="1" i="1" dirty="0"/>
                        <a:t>bringing the Israelites out of Egypt</a:t>
                      </a:r>
                      <a:r>
                        <a:rPr lang="en-US" sz="2800" i="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800" i="0"/>
                        <a:t>带领以色列人出埃及的神学意义是什么？</a:t>
                      </a:r>
                      <a:endParaRPr lang="en-US" sz="280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i="0" dirty="0"/>
                        <a:t>How can parents bring their children out of the world today?</a:t>
                      </a:r>
                    </a:p>
                    <a:p>
                      <a:pPr algn="l">
                        <a:buNone/>
                      </a:pPr>
                      <a:r>
                        <a:rPr lang="ja-JP" altLang="en-US" sz="2800" i="0"/>
                        <a:t>父母该如何带领孩子脱离世俗？</a:t>
                      </a:r>
                      <a:endParaRPr lang="en-US" sz="2800" i="0" dirty="0"/>
                    </a:p>
                  </a:txBody>
                  <a:tcPr marL="137160" marR="137160" marT="137160" marB="1371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956123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TABLE_ENDDRAG_ORIGIN_RECT" val="895*450"/>
  <p:tag name="TABLE_ENDDRAG_RECT" val="37*91*895*450"/>
</p:tagLst>
</file>

<file path=ppt/tags/tag6.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ags/tag7.xml><?xml version="1.0" encoding="utf-8"?>
<p:tagLst xmlns:a="http://schemas.openxmlformats.org/drawingml/2006/main" xmlns:r="http://schemas.openxmlformats.org/officeDocument/2006/relationships" xmlns:p="http://schemas.openxmlformats.org/presentationml/2006/main">
  <p:tag name="WPP_GENERATETEXT" val="1"/>
</p:tagLst>
</file>

<file path=ppt/tags/tag8.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1508</TotalTime>
  <Words>1441</Words>
  <Application>Microsoft Macintosh PowerPoint</Application>
  <PresentationFormat>Widescreen</PresentationFormat>
  <Paragraphs>136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PMingLiU</vt:lpstr>
      <vt:lpstr>Arial</vt:lpstr>
      <vt:lpstr>Calibri</vt:lpstr>
      <vt:lpstr>DFKai-SB</vt:lpstr>
      <vt:lpstr>Times New Roman</vt:lpstr>
      <vt:lpstr>Orange Waves</vt:lpstr>
      <vt:lpstr>Exodus 出埃及記 3:11-22  Moses and Parenting  </vt:lpstr>
      <vt:lpstr>PowerPoint Presentation</vt:lpstr>
      <vt:lpstr>出埃及記(Exodus) 3:11-22 簡介</vt:lpstr>
      <vt:lpstr>PowerPoint Presentation</vt:lpstr>
      <vt:lpstr>PowerPoint Presentation</vt:lpstr>
      <vt:lpstr>PowerPoint Presentation</vt:lpstr>
      <vt:lpstr>PowerPoint Presentation</vt:lpstr>
      <vt:lpstr>PowerPoint Presentation</vt:lpstr>
      <vt:lpstr>PowerPoint Presentation</vt:lpstr>
      <vt:lpstr>個人反思 &amp; 教養智慧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約書亞記四章19-24節</dc:title>
  <dc:creator>STEVE LIN</dc:creator>
  <cp:lastModifiedBy>Charles D</cp:lastModifiedBy>
  <cp:revision>221</cp:revision>
  <dcterms:created xsi:type="dcterms:W3CDTF">2024-01-10T14:09:00Z</dcterms:created>
  <dcterms:modified xsi:type="dcterms:W3CDTF">2025-08-19T21:34:47Z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E2CDD37EF5E445F8B804523E65AA62AC_13</vt:lpwstr>
  </property>
  <property fmtid="{D5CDD505-2E9C-101B-9397-08002B2CF9AE}" pid="3" name="KSOProductBuildVer">
    <vt:lpwstr>1033-12.2.0.21931</vt:lpwstr>
  </property>
</Properties>
</file>