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1389" r:id="rId3"/>
    <p:sldId id="1383" r:id="rId4"/>
    <p:sldId id="1394" r:id="rId5"/>
    <p:sldId id="1385" r:id="rId6"/>
    <p:sldId id="1392" r:id="rId7"/>
    <p:sldId id="1393" r:id="rId8"/>
    <p:sldId id="1397" r:id="rId9"/>
    <p:sldId id="1398" r:id="rId10"/>
    <p:sldId id="1396" r:id="rId11"/>
    <p:sldId id="1386" r:id="rId12"/>
    <p:sldId id="11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6" autoAdjust="0"/>
    <p:restoredTop sz="94660"/>
  </p:normalViewPr>
  <p:slideViewPr>
    <p:cSldViewPr snapToGrid="0">
      <p:cViewPr varScale="1">
        <p:scale>
          <a:sx n="87" d="100"/>
          <a:sy n="87"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939611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368274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73294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377179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355331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419511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135189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123650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425613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306829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8sXlbTkH6SE&amp;ab_channel=ACCCAtlan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621030"/>
            <a:ext cx="10942955" cy="1717040"/>
          </a:xfrm>
        </p:spPr>
        <p:txBody>
          <a:bodyPr/>
          <a:lstStyle/>
          <a:p>
            <a:pPr algn="ctr"/>
            <a:r>
              <a:rPr lang="zh-CN" altLang="en-US" sz="5400" dirty="0"/>
              <a:t> 彼 得 前 書 第</a:t>
            </a:r>
            <a:r>
              <a:rPr lang="en-US" altLang="zh-CN" sz="5400" dirty="0"/>
              <a:t>3</a:t>
            </a:r>
            <a:r>
              <a:rPr lang="zh-CN" altLang="en-US" sz="5400" dirty="0"/>
              <a:t>章</a:t>
            </a:r>
            <a:r>
              <a:rPr lang="en-US" altLang="zh-CN" sz="5400" dirty="0"/>
              <a:t>1-7</a:t>
            </a:r>
            <a:r>
              <a:rPr lang="zh-CN" altLang="en-US" sz="5400" dirty="0"/>
              <a:t>節</a:t>
            </a:r>
            <a:endParaRPr lang="en-US" altLang="zh-CN" sz="5400" dirty="0"/>
          </a:p>
        </p:txBody>
      </p:sp>
      <p:sp>
        <p:nvSpPr>
          <p:cNvPr id="3" name="Subtitle 2"/>
          <p:cNvSpPr>
            <a:spLocks noGrp="1"/>
          </p:cNvSpPr>
          <p:nvPr>
            <p:ph type="subTitle" idx="1"/>
          </p:nvPr>
        </p:nvSpPr>
        <p:spPr>
          <a:xfrm>
            <a:off x="3717290" y="4107815"/>
            <a:ext cx="4448810" cy="2465705"/>
          </a:xfrm>
        </p:spPr>
        <p:txBody>
          <a:bodyPr/>
          <a:lstStyle/>
          <a:p>
            <a:pPr algn="ctr"/>
            <a:r>
              <a:rPr lang="en-US" dirty="0">
                <a:sym typeface="+mn-ea"/>
              </a:rPr>
              <a:t>ACCC</a:t>
            </a:r>
            <a:endParaRPr lang="en-US" dirty="0">
              <a:solidFill>
                <a:schemeClr val="tx1"/>
              </a:solidFill>
            </a:endParaRPr>
          </a:p>
          <a:p>
            <a:pPr algn="ctr"/>
            <a:r>
              <a:rPr lang="zh-CN" dirty="0">
                <a:sym typeface="+mn-ea"/>
              </a:rPr>
              <a:t>早禱靈修</a:t>
            </a:r>
            <a:endParaRPr lang="zh-CN" dirty="0">
              <a:solidFill>
                <a:schemeClr val="tx1"/>
              </a:solidFill>
              <a:sym typeface="+mn-ea"/>
            </a:endParaRPr>
          </a:p>
          <a:p>
            <a:pPr algn="ctr"/>
            <a:r>
              <a:rPr lang="en-US" altLang="zh-CN">
                <a:sym typeface="+mn-ea"/>
              </a:rPr>
              <a:t>Wei </a:t>
            </a:r>
            <a:r>
              <a:rPr lang="en-US" altLang="zh-CN" dirty="0">
                <a:sym typeface="+mn-ea"/>
              </a:rPr>
              <a:t>Ding</a:t>
            </a:r>
            <a:r>
              <a:rPr lang="zh-CN" altLang="en-US" dirty="0">
                <a:sym typeface="+mn-ea"/>
              </a:rPr>
              <a:t>分享</a:t>
            </a:r>
            <a:endParaRPr lang="en-US" dirty="0">
              <a:solidFill>
                <a:schemeClr val="tx1"/>
              </a:solidFill>
            </a:endParaRPr>
          </a:p>
          <a:p>
            <a:pPr algn="ctr"/>
            <a:r>
              <a:rPr lang="en-US" dirty="0">
                <a:sym typeface="+mn-ea"/>
              </a:rPr>
              <a:t>01-14-2024</a:t>
            </a:r>
            <a:endParaRPr lang="en-US" dirty="0"/>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for the Family (Husband and Wife) </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189689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zh-CN" altLang="en-US" sz="3200" dirty="0">
                <a:sym typeface="+mn-ea"/>
              </a:rPr>
              <a:t>我们在天上的父、愿人都尊你的名为圣。</a:t>
            </a:r>
            <a:endParaRPr lang="en-US" altLang="zh-CN" sz="3200" dirty="0">
              <a:sym typeface="+mn-ea"/>
            </a:endParaRPr>
          </a:p>
          <a:p>
            <a:r>
              <a:rPr lang="zh-CN" altLang="en-US" sz="3200" dirty="0">
                <a:sym typeface="+mn-ea"/>
              </a:rPr>
              <a:t>愿你的国降临。愿你的旨意行在地上、如同行在天上</a:t>
            </a:r>
            <a:r>
              <a:rPr lang="en-US" altLang="zh-CN" sz="3200" dirty="0">
                <a:sym typeface="+mn-ea"/>
              </a:rPr>
              <a:t>.</a:t>
            </a:r>
          </a:p>
          <a:p>
            <a:r>
              <a:rPr lang="en-US" altLang="zh-CN" sz="3200" dirty="0">
                <a:solidFill>
                  <a:schemeClr val="accent2"/>
                </a:solidFill>
                <a:sym typeface="+mn-ea"/>
              </a:rPr>
              <a:t>Father in heaven, hallowed be your name, your kingdom come, your will be done on earth as it is in heaven</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504C4F0A-766F-77BD-804C-FEB2C1BAB6D8}"/>
              </a:ext>
            </a:extLst>
          </p:cNvPr>
          <p:cNvSpPr txBox="1">
            <a:spLocks/>
          </p:cNvSpPr>
          <p:nvPr/>
        </p:nvSpPr>
        <p:spPr>
          <a:xfrm>
            <a:off x="351817" y="3127439"/>
            <a:ext cx="11488366" cy="317608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求你看顾保守教会牧师弟兄</a:t>
            </a:r>
            <a:r>
              <a:rPr lang="zh-CN" altLang="en-US" sz="3200" dirty="0">
                <a:sym typeface="+mn-ea"/>
              </a:rPr>
              <a:t>的</a:t>
            </a:r>
            <a:r>
              <a:rPr lang="ja-JP" altLang="en-US" sz="3200">
                <a:sym typeface="+mn-ea"/>
              </a:rPr>
              <a:t>家庭。不要叫我们遇见试探。救我们脱离凶恶。</a:t>
            </a:r>
            <a:endParaRPr lang="en-US" altLang="ja-JP" sz="3200" dirty="0">
              <a:sym typeface="+mn-ea"/>
            </a:endParaRPr>
          </a:p>
          <a:p>
            <a:r>
              <a:rPr lang="en-US" altLang="zh-CN" sz="3200" dirty="0">
                <a:solidFill>
                  <a:schemeClr val="accent2"/>
                </a:solidFill>
                <a:sym typeface="+mn-ea"/>
              </a:rPr>
              <a:t>Please watch over and protect the pastors and brothers’ Family. Do not lead us into temptation. Deliver us from evil.</a:t>
            </a:r>
          </a:p>
          <a:p>
            <a:r>
              <a:rPr lang="ja-JP" altLang="en-US" sz="3200">
                <a:sym typeface="+mn-ea"/>
              </a:rPr>
              <a:t>兴旺福音和教会</a:t>
            </a:r>
            <a:r>
              <a:rPr lang="en-US" altLang="ja-JP" sz="3200" dirty="0">
                <a:sym typeface="+mn-ea"/>
              </a:rPr>
              <a:t>.</a:t>
            </a:r>
          </a:p>
          <a:p>
            <a:r>
              <a:rPr lang="en-US" altLang="zh-CN" sz="3200" dirty="0">
                <a:solidFill>
                  <a:schemeClr val="accent2"/>
                </a:solidFill>
                <a:sym typeface="+mn-ea"/>
              </a:rPr>
              <a:t>Thriving gospel and church.</a:t>
            </a:r>
          </a:p>
        </p:txBody>
      </p:sp>
    </p:spTree>
    <p:extLst>
      <p:ext uri="{BB962C8B-B14F-4D97-AF65-F5344CB8AC3E}">
        <p14:creationId xmlns:p14="http://schemas.microsoft.com/office/powerpoint/2010/main" val="296925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Pray: Don’t Do Evil in the Eyes of the Lord</a:t>
            </a:r>
            <a:endParaRPr lang="zh-CN" altLang="en-US" sz="3200" dirty="0">
              <a:solidFill>
                <a:schemeClr val="accent2"/>
              </a:solidFill>
              <a:sym typeface="+mn-ea"/>
            </a:endParaRPr>
          </a:p>
        </p:txBody>
      </p:sp>
      <p:sp>
        <p:nvSpPr>
          <p:cNvPr id="4" name="Title 1">
            <a:extLst>
              <a:ext uri="{FF2B5EF4-FFF2-40B4-BE49-F238E27FC236}">
                <a16:creationId xmlns:a16="http://schemas.microsoft.com/office/drawing/2014/main" id="{B2621A2B-4228-F644-843E-86E1E4ACA426}"/>
              </a:ext>
            </a:extLst>
          </p:cNvPr>
          <p:cNvSpPr txBox="1">
            <a:spLocks/>
          </p:cNvSpPr>
          <p:nvPr/>
        </p:nvSpPr>
        <p:spPr>
          <a:xfrm>
            <a:off x="351817" y="1279184"/>
            <a:ext cx="11488366" cy="1600203"/>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求你看顾保守美国的根基永不动摇。以耶稣为神。 </a:t>
            </a:r>
            <a:endParaRPr lang="en-US" altLang="ja-JP" sz="3200" dirty="0">
              <a:sym typeface="+mn-ea"/>
            </a:endParaRPr>
          </a:p>
          <a:p>
            <a:r>
              <a:rPr lang="en-US" altLang="zh-CN" sz="3200" dirty="0">
                <a:solidFill>
                  <a:schemeClr val="accent2"/>
                </a:solidFill>
                <a:sym typeface="+mn-ea"/>
              </a:rPr>
              <a:t>Please watch over and preserve the foundations of America so that they will never be shaken. Believe in Jesus as God.</a:t>
            </a:r>
          </a:p>
        </p:txBody>
      </p:sp>
      <p:sp>
        <p:nvSpPr>
          <p:cNvPr id="5" name="Title 1">
            <a:extLst>
              <a:ext uri="{FF2B5EF4-FFF2-40B4-BE49-F238E27FC236}">
                <a16:creationId xmlns:a16="http://schemas.microsoft.com/office/drawing/2014/main" id="{995F4E9B-7EE9-B09F-A63C-75BECC538E35}"/>
              </a:ext>
            </a:extLst>
          </p:cNvPr>
          <p:cNvSpPr txBox="1">
            <a:spLocks/>
          </p:cNvSpPr>
          <p:nvPr/>
        </p:nvSpPr>
        <p:spPr>
          <a:xfrm>
            <a:off x="351817" y="2988009"/>
            <a:ext cx="11488366" cy="312455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ja-JP" altLang="en-US" sz="3200">
                <a:sym typeface="+mn-ea"/>
              </a:rPr>
              <a:t>求你看顾保守美国年青的一代</a:t>
            </a:r>
            <a:r>
              <a:rPr lang="en-US" altLang="ja-JP" sz="3200" dirty="0">
                <a:sym typeface="+mn-ea"/>
              </a:rPr>
              <a:t>, </a:t>
            </a:r>
            <a:r>
              <a:rPr lang="ja-JP" altLang="en-US" sz="3200">
                <a:sym typeface="+mn-ea"/>
              </a:rPr>
              <a:t>寻求真理</a:t>
            </a:r>
            <a:r>
              <a:rPr lang="en-US" altLang="ja-JP" sz="3200" dirty="0">
                <a:sym typeface="+mn-ea"/>
              </a:rPr>
              <a:t>,</a:t>
            </a:r>
            <a:r>
              <a:rPr lang="ja-JP" altLang="en-US" sz="3200">
                <a:sym typeface="+mn-ea"/>
              </a:rPr>
              <a:t> 建立幸福家庭</a:t>
            </a:r>
            <a:r>
              <a:rPr lang="en-US" altLang="ja-JP" sz="3200" dirty="0">
                <a:sym typeface="+mn-ea"/>
              </a:rPr>
              <a:t>,</a:t>
            </a:r>
          </a:p>
          <a:p>
            <a:r>
              <a:rPr lang="ja-JP" altLang="en-US" sz="3200">
                <a:sym typeface="+mn-ea"/>
              </a:rPr>
              <a:t> </a:t>
            </a:r>
            <a:r>
              <a:rPr lang="ja-JP" altLang="en-US" sz="3200">
                <a:solidFill>
                  <a:srgbClr val="0070C0"/>
                </a:solidFill>
                <a:sym typeface="+mn-ea"/>
              </a:rPr>
              <a:t>不叫他们被色情</a:t>
            </a:r>
            <a:r>
              <a:rPr lang="en-US" altLang="ja-JP" sz="3200" dirty="0">
                <a:solidFill>
                  <a:srgbClr val="0070C0"/>
                </a:solidFill>
                <a:sym typeface="+mn-ea"/>
              </a:rPr>
              <a:t>,</a:t>
            </a:r>
            <a:r>
              <a:rPr lang="ja-JP" altLang="en-US" sz="3200">
                <a:solidFill>
                  <a:srgbClr val="0070C0"/>
                </a:solidFill>
                <a:sym typeface="+mn-ea"/>
              </a:rPr>
              <a:t>毒品</a:t>
            </a:r>
            <a:r>
              <a:rPr lang="en-US" altLang="ja-JP" sz="3200" dirty="0">
                <a:solidFill>
                  <a:srgbClr val="0070C0"/>
                </a:solidFill>
                <a:sym typeface="+mn-ea"/>
              </a:rPr>
              <a:t>,</a:t>
            </a:r>
            <a:r>
              <a:rPr lang="ja-JP" altLang="en-US" sz="3200">
                <a:solidFill>
                  <a:srgbClr val="0070C0"/>
                </a:solidFill>
                <a:sym typeface="+mn-ea"/>
              </a:rPr>
              <a:t>异端所掠去</a:t>
            </a:r>
            <a:r>
              <a:rPr lang="ja-JP" altLang="en-US" sz="3200">
                <a:sym typeface="+mn-ea"/>
              </a:rPr>
              <a:t>。</a:t>
            </a:r>
            <a:endParaRPr lang="en-US" altLang="ja-JP" sz="3200" dirty="0">
              <a:sym typeface="+mn-ea"/>
            </a:endParaRPr>
          </a:p>
          <a:p>
            <a:r>
              <a:rPr lang="en-US" altLang="zh-CN" sz="3200" dirty="0">
                <a:solidFill>
                  <a:schemeClr val="accent2"/>
                </a:solidFill>
                <a:sym typeface="+mn-ea"/>
              </a:rPr>
              <a:t>Please watch over and protect the younger generation, establish a divine, happy family,</a:t>
            </a:r>
          </a:p>
          <a:p>
            <a:r>
              <a:rPr lang="en-US" altLang="zh-CN" sz="3200" dirty="0">
                <a:solidFill>
                  <a:schemeClr val="accent2"/>
                </a:solidFill>
                <a:sym typeface="+mn-ea"/>
              </a:rPr>
              <a:t>Seeking the Truth,  </a:t>
            </a:r>
          </a:p>
          <a:p>
            <a:r>
              <a:rPr lang="en-US" altLang="zh-CN" sz="3200" dirty="0">
                <a:solidFill>
                  <a:schemeClr val="accent2"/>
                </a:solidFill>
                <a:sym typeface="+mn-ea"/>
              </a:rPr>
              <a:t>Don't let them be taken away by pornography, drugs, and heresy liberal thoughts. </a:t>
            </a:r>
          </a:p>
        </p:txBody>
      </p:sp>
    </p:spTree>
    <p:extLst>
      <p:ext uri="{BB962C8B-B14F-4D97-AF65-F5344CB8AC3E}">
        <p14:creationId xmlns:p14="http://schemas.microsoft.com/office/powerpoint/2010/main" val="16208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endParaRPr lang="en-US" dirty="0"/>
          </a:p>
        </p:txBody>
      </p:sp>
      <p:sp>
        <p:nvSpPr>
          <p:cNvPr id="17" name="Text Box 16"/>
          <p:cNvSpPr txBox="1"/>
          <p:nvPr/>
        </p:nvSpPr>
        <p:spPr>
          <a:xfrm>
            <a:off x="1172250" y="1031589"/>
            <a:ext cx="9051519" cy="4659091"/>
          </a:xfrm>
          <a:prstGeom prst="rect">
            <a:avLst/>
          </a:prstGeom>
          <a:noFill/>
        </p:spPr>
        <p:txBody>
          <a:bodyPr wrap="square" rtlCol="0">
            <a:noAutofit/>
          </a:bodyPr>
          <a:lstStyle/>
          <a:p>
            <a:pPr algn="ctr"/>
            <a:r>
              <a:rPr lang="en-US" altLang="en-US" sz="2800" dirty="0">
                <a:hlinkClick r:id="rId2"/>
              </a:rPr>
              <a:t>https://www.youtube.com/watch?v=8sXlbTkH6SE&amp;ab_channel=ACCCAtlanta</a:t>
            </a:r>
            <a:r>
              <a:rPr lang="en-US" altLang="en-US" sz="2800" dirty="0"/>
              <a:t> </a:t>
            </a:r>
          </a:p>
          <a:p>
            <a:pPr algn="ctr"/>
            <a:r>
              <a:rPr lang="ja-JP" altLang="en-US" sz="2800" b="1" i="0">
                <a:solidFill>
                  <a:srgbClr val="0F0F0F"/>
                </a:solidFill>
                <a:effectLst/>
                <a:latin typeface="Roboto" panose="02000000000000000000" pitchFamily="2" charset="0"/>
              </a:rPr>
              <a:t>為主而活</a:t>
            </a:r>
          </a:p>
          <a:p>
            <a:pPr algn="ctr"/>
            <a:endParaRPr lang="en-US" altLang="en-US" sz="2800" dirty="0"/>
          </a:p>
          <a:p>
            <a:pPr algn="ctr"/>
            <a:endParaRPr lang="en-US" altLang="en-US" sz="2800" dirty="0"/>
          </a:p>
          <a:p>
            <a:pPr algn="ctr"/>
            <a:endParaRPr lang="en-US" altLang="en-US" sz="2800" dirty="0"/>
          </a:p>
          <a:p>
            <a:pPr algn="ctr"/>
            <a:r>
              <a:rPr lang="en-US" altLang="en-US" sz="2800" dirty="0"/>
              <a:t>https://</a:t>
            </a:r>
            <a:r>
              <a:rPr lang="en-US" altLang="en-US" sz="2800" dirty="0" err="1"/>
              <a:t>www.youtube.com</a:t>
            </a:r>
            <a:r>
              <a:rPr lang="en-US" altLang="en-US" sz="2800" dirty="0"/>
              <a:t>/</a:t>
            </a:r>
            <a:r>
              <a:rPr lang="en-US" altLang="en-US" sz="2800" dirty="0" err="1"/>
              <a:t>watch?v</a:t>
            </a:r>
            <a:r>
              <a:rPr lang="en-US" altLang="en-US" sz="2800" dirty="0"/>
              <a:t>=bmUnSstK854</a:t>
            </a:r>
          </a:p>
          <a:p>
            <a:pPr algn="ctr"/>
            <a:r>
              <a:rPr lang="zh-CN" altLang="en-US" sz="2800" dirty="0"/>
              <a:t>行祢旨意</a:t>
            </a:r>
            <a:r>
              <a:rPr lang="en-US" altLang="en-US" sz="2800" dirty="0"/>
              <a:t> </a:t>
            </a:r>
          </a:p>
          <a:p>
            <a:pPr algn="ctr"/>
            <a:r>
              <a:rPr lang="en-US" altLang="en-US" sz="2800" dirty="0"/>
              <a:t>(Go) Hillsong In Chinese</a:t>
            </a:r>
          </a:p>
          <a:p>
            <a:pPr algn="ctr"/>
            <a:r>
              <a:rPr lang="en-US" altLang="en-US" sz="2800" dirty="0"/>
              <a:t>Hillsong </a:t>
            </a:r>
            <a:r>
              <a:rPr lang="zh-CN" altLang="en-US" sz="2800" dirty="0"/>
              <a:t>华语</a:t>
            </a:r>
          </a:p>
          <a:p>
            <a:pPr algn="ctr"/>
            <a:endParaRPr lang="en-US" altLang="en-US" sz="2800" dirty="0"/>
          </a:p>
          <a:p>
            <a:pPr algn="ctr"/>
            <a:endParaRPr lang="en-US" altLang="en-US" sz="2800" dirty="0"/>
          </a:p>
        </p:txBody>
      </p:sp>
      <p:pic>
        <p:nvPicPr>
          <p:cNvPr id="20" name="Content Placeholder 19"/>
          <p:cNvPicPr>
            <a:picLocks noGrp="1" noChangeAspect="1"/>
          </p:cNvPicPr>
          <p:nvPr>
            <p:ph idx="1"/>
          </p:nvPr>
        </p:nvPicPr>
        <p:blipFill>
          <a:blip/>
          <a:stretch>
            <a:fillRect/>
          </a:stretch>
        </p:blipFill>
        <p:spPr>
          <a:xfrm>
            <a:off x="-2147483648" y="-2147483648"/>
            <a:ext cx="2147011200" cy="214701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506361" y="1342103"/>
            <a:ext cx="10972800" cy="5051322"/>
          </a:xfrm>
          <a:solidFill>
            <a:schemeClr val="bg1">
              <a:lumMod val="95000"/>
            </a:schemeClr>
          </a:solidFill>
        </p:spPr>
        <p:txBody>
          <a:bodyPr/>
          <a:lstStyle/>
          <a:p>
            <a:r>
              <a:rPr lang="en-US" altLang="ja-JP" sz="3200" dirty="0">
                <a:sym typeface="+mn-ea"/>
              </a:rPr>
              <a:t>"Wives, in the same way be </a:t>
            </a:r>
            <a:r>
              <a:rPr lang="en-US" altLang="ja-JP" sz="3200" b="1" dirty="0">
                <a:solidFill>
                  <a:schemeClr val="accent2">
                    <a:lumMod val="75000"/>
                  </a:schemeClr>
                </a:solidFill>
                <a:sym typeface="+mn-ea"/>
              </a:rPr>
              <a:t>submissive to </a:t>
            </a:r>
            <a:r>
              <a:rPr lang="en-US" altLang="ja-JP" sz="3200" dirty="0">
                <a:sym typeface="+mn-ea"/>
              </a:rPr>
              <a:t>your husbands so that, if any of them do not believe the word, they may be won over without words by the behavior of their wives," (1Pe3:1 NIV)</a:t>
            </a:r>
            <a:br>
              <a:rPr lang="en-US" altLang="zh-CN" sz="3200" dirty="0">
                <a:sym typeface="+mn-ea"/>
              </a:rPr>
            </a:br>
            <a:br>
              <a:rPr lang="en-US" altLang="ja-JP" sz="3200" dirty="0">
                <a:sym typeface="+mn-ea"/>
              </a:rPr>
            </a:br>
            <a:r>
              <a:rPr lang="en-US" altLang="ja-JP" sz="3200" dirty="0">
                <a:sym typeface="+mn-ea"/>
              </a:rPr>
              <a:t>"</a:t>
            </a:r>
            <a:r>
              <a:rPr lang="ja-JP" altLang="en-US" sz="3200">
                <a:sym typeface="+mn-ea"/>
              </a:rPr>
              <a:t>你们作妻子的、要</a:t>
            </a:r>
            <a:r>
              <a:rPr lang="ja-JP" altLang="en-US" sz="3200">
                <a:solidFill>
                  <a:schemeClr val="accent2">
                    <a:lumMod val="75000"/>
                  </a:schemeClr>
                </a:solidFill>
                <a:sym typeface="+mn-ea"/>
              </a:rPr>
              <a:t>顺服</a:t>
            </a:r>
            <a:r>
              <a:rPr lang="ja-JP" altLang="en-US" sz="3200">
                <a:sym typeface="+mn-ea"/>
              </a:rPr>
              <a:t>自己的丈夫．这样、若有不信从道理的丈夫、他们虽然不听道、也可以因妻子的品行被感化过来．</a:t>
            </a:r>
            <a:r>
              <a:rPr lang="en-US" altLang="ja-JP" sz="3200" dirty="0">
                <a:sym typeface="+mn-ea"/>
              </a:rPr>
              <a:t>" (1Pe3:1 CUVS)</a:t>
            </a: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For Wife Information (FWI)</a:t>
            </a:r>
            <a:endParaRPr lang="zh-CN" altLang="en-US" sz="3200" dirty="0">
              <a:solidFill>
                <a:schemeClr val="accent2"/>
              </a:solidFill>
              <a:sym typeface="+mn-ea"/>
            </a:endParaRPr>
          </a:p>
        </p:txBody>
      </p:sp>
    </p:spTree>
    <p:extLst>
      <p:ext uri="{BB962C8B-B14F-4D97-AF65-F5344CB8AC3E}">
        <p14:creationId xmlns:p14="http://schemas.microsoft.com/office/powerpoint/2010/main" val="338058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6"/>
            <a:ext cx="11488366" cy="700393"/>
          </a:xfrm>
          <a:solidFill>
            <a:schemeClr val="accent3">
              <a:lumMod val="85000"/>
            </a:schemeClr>
          </a:solidFill>
        </p:spPr>
        <p:txBody>
          <a:bodyPr/>
          <a:lstStyle/>
          <a:p>
            <a:r>
              <a:rPr lang="en-US" altLang="zh-CN" sz="3200" dirty="0">
                <a:sym typeface="+mn-ea"/>
              </a:rPr>
              <a:t>Some Reasons Not Willing to </a:t>
            </a:r>
            <a:r>
              <a:rPr lang="en-US" altLang="zh-CN" sz="3200" dirty="0">
                <a:solidFill>
                  <a:srgbClr val="FF0000"/>
                </a:solidFill>
                <a:sym typeface="+mn-ea"/>
              </a:rPr>
              <a:t>Submissive</a:t>
            </a:r>
            <a:r>
              <a:rPr lang="en-US" altLang="zh-CN" sz="3200" dirty="0">
                <a:sym typeface="+mn-ea"/>
              </a:rPr>
              <a:t>: </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001950"/>
            <a:ext cx="11488366" cy="700393"/>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1.</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failure or loser (</a:t>
            </a:r>
            <a:r>
              <a:rPr lang="ja-JP" altLang="en-US" sz="3200">
                <a:sym typeface="+mn-ea"/>
              </a:rPr>
              <a:t>失败</a:t>
            </a:r>
            <a:r>
              <a:rPr lang="en-US" altLang="ja-JP" sz="3200" dirty="0">
                <a:sym typeface="+mn-ea"/>
              </a:rPr>
              <a:t>). </a:t>
            </a:r>
          </a:p>
        </p:txBody>
      </p:sp>
      <p:sp>
        <p:nvSpPr>
          <p:cNvPr id="3" name="Title 1">
            <a:extLst>
              <a:ext uri="{FF2B5EF4-FFF2-40B4-BE49-F238E27FC236}">
                <a16:creationId xmlns:a16="http://schemas.microsoft.com/office/drawing/2014/main" id="{9AFDD413-04DE-B0A2-67AB-E07F6A623C87}"/>
              </a:ext>
            </a:extLst>
          </p:cNvPr>
          <p:cNvSpPr txBox="1">
            <a:spLocks/>
          </p:cNvSpPr>
          <p:nvPr/>
        </p:nvSpPr>
        <p:spPr>
          <a:xfrm>
            <a:off x="351817" y="1743770"/>
            <a:ext cx="11488366" cy="89416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2.</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a lower classes (</a:t>
            </a:r>
            <a:r>
              <a:rPr lang="ja-JP" altLang="en-US" sz="3200">
                <a:sym typeface="+mn-ea"/>
              </a:rPr>
              <a:t>低下</a:t>
            </a:r>
            <a:r>
              <a:rPr lang="en-US" altLang="ja-JP" sz="3200" dirty="0">
                <a:sym typeface="+mn-ea"/>
              </a:rPr>
              <a:t>). </a:t>
            </a:r>
            <a:endParaRPr lang="zh-CN" altLang="en-US" sz="3200" dirty="0">
              <a:sym typeface="+mn-ea"/>
            </a:endParaRPr>
          </a:p>
        </p:txBody>
      </p:sp>
      <p:sp>
        <p:nvSpPr>
          <p:cNvPr id="4" name="Title 1">
            <a:extLst>
              <a:ext uri="{FF2B5EF4-FFF2-40B4-BE49-F238E27FC236}">
                <a16:creationId xmlns:a16="http://schemas.microsoft.com/office/drawing/2014/main" id="{12AC93D0-BCBF-A38A-9BAE-C348EED1E623}"/>
              </a:ext>
            </a:extLst>
          </p:cNvPr>
          <p:cNvSpPr txBox="1">
            <a:spLocks/>
          </p:cNvSpPr>
          <p:nvPr/>
        </p:nvSpPr>
        <p:spPr>
          <a:xfrm>
            <a:off x="351817" y="3515612"/>
            <a:ext cx="11488366" cy="87564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4.</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against my will (</a:t>
            </a:r>
            <a:r>
              <a:rPr lang="ja-JP" altLang="en-US" sz="3200">
                <a:sym typeface="+mn-ea"/>
              </a:rPr>
              <a:t>逆来順受</a:t>
            </a:r>
            <a:r>
              <a:rPr lang="en-US" altLang="ja-JP" sz="3200" dirty="0">
                <a:sym typeface="+mn-ea"/>
              </a:rPr>
              <a:t>). </a:t>
            </a:r>
            <a:endParaRPr lang="zh-CN" altLang="en-US" sz="3200" dirty="0">
              <a:sym typeface="+mn-ea"/>
            </a:endParaRPr>
          </a:p>
        </p:txBody>
      </p:sp>
      <p:sp>
        <p:nvSpPr>
          <p:cNvPr id="5" name="Title 1">
            <a:extLst>
              <a:ext uri="{FF2B5EF4-FFF2-40B4-BE49-F238E27FC236}">
                <a16:creationId xmlns:a16="http://schemas.microsoft.com/office/drawing/2014/main" id="{B21A9A6B-ADEE-E7B8-E23D-18C97C3302DD}"/>
              </a:ext>
            </a:extLst>
          </p:cNvPr>
          <p:cNvSpPr txBox="1">
            <a:spLocks/>
          </p:cNvSpPr>
          <p:nvPr/>
        </p:nvSpPr>
        <p:spPr>
          <a:xfrm>
            <a:off x="351817" y="2602936"/>
            <a:ext cx="11488366" cy="89416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3.</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inequality (</a:t>
            </a:r>
            <a:r>
              <a:rPr lang="ja-JP" altLang="en-US" sz="3200">
                <a:sym typeface="+mn-ea"/>
              </a:rPr>
              <a:t>不平等</a:t>
            </a:r>
            <a:r>
              <a:rPr lang="en-US" altLang="ja-JP" sz="3200" dirty="0">
                <a:sym typeface="+mn-ea"/>
              </a:rPr>
              <a:t>). </a:t>
            </a:r>
            <a:endParaRPr lang="zh-CN" altLang="en-US" sz="3200" dirty="0">
              <a:sym typeface="+mn-ea"/>
            </a:endParaRPr>
          </a:p>
        </p:txBody>
      </p:sp>
      <p:sp>
        <p:nvSpPr>
          <p:cNvPr id="7" name="Title 1">
            <a:extLst>
              <a:ext uri="{FF2B5EF4-FFF2-40B4-BE49-F238E27FC236}">
                <a16:creationId xmlns:a16="http://schemas.microsoft.com/office/drawing/2014/main" id="{986CD894-B8E9-3E7E-75E7-799453177B88}"/>
              </a:ext>
            </a:extLst>
          </p:cNvPr>
          <p:cNvSpPr txBox="1">
            <a:spLocks/>
          </p:cNvSpPr>
          <p:nvPr/>
        </p:nvSpPr>
        <p:spPr>
          <a:xfrm>
            <a:off x="351817" y="4391256"/>
            <a:ext cx="11488366" cy="1107070"/>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5.</a:t>
            </a:r>
            <a:r>
              <a:rPr lang="ja-JP" altLang="en-US" sz="3200">
                <a:sym typeface="+mn-ea"/>
              </a:rPr>
              <a:t>顺服</a:t>
            </a:r>
            <a:r>
              <a:rPr lang="en-US" altLang="ja-JP" sz="3200" dirty="0">
                <a:sym typeface="+mn-ea"/>
              </a:rPr>
              <a:t>(</a:t>
            </a:r>
            <a:r>
              <a:rPr lang="en-US" altLang="ja-JP" sz="3200" b="1" dirty="0">
                <a:sym typeface="+mn-ea"/>
              </a:rPr>
              <a:t>submissive)</a:t>
            </a:r>
            <a:r>
              <a:rPr lang="en-US" altLang="ja-JP" sz="3200" dirty="0">
                <a:sym typeface="+mn-ea"/>
              </a:rPr>
              <a:t>: means shamed (</a:t>
            </a:r>
            <a:r>
              <a:rPr lang="ja-JP" altLang="en-US" sz="3200">
                <a:sym typeface="+mn-ea"/>
              </a:rPr>
              <a:t>羞耻</a:t>
            </a:r>
            <a:r>
              <a:rPr lang="en-US" altLang="ja-JP" sz="3200" dirty="0">
                <a:sym typeface="+mn-ea"/>
              </a:rPr>
              <a:t>). </a:t>
            </a:r>
          </a:p>
        </p:txBody>
      </p:sp>
    </p:spTree>
    <p:extLst>
      <p:ext uri="{BB962C8B-B14F-4D97-AF65-F5344CB8AC3E}">
        <p14:creationId xmlns:p14="http://schemas.microsoft.com/office/powerpoint/2010/main" val="117868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6"/>
            <a:ext cx="11488366" cy="2780856"/>
          </a:xfrm>
          <a:solidFill>
            <a:schemeClr val="bg2">
              <a:lumMod val="20000"/>
              <a:lumOff val="80000"/>
            </a:schemeClr>
          </a:solidFill>
        </p:spPr>
        <p:txBody>
          <a:bodyPr/>
          <a:lstStyle/>
          <a:p>
            <a:r>
              <a:rPr lang="en-US" altLang="ja-JP" sz="3200" dirty="0">
                <a:sym typeface="+mn-ea"/>
              </a:rPr>
              <a:t>"</a:t>
            </a:r>
            <a:r>
              <a:rPr lang="ja-JP" altLang="en-US" sz="3200">
                <a:sym typeface="+mn-ea"/>
              </a:rPr>
              <a:t>就如</a:t>
            </a:r>
            <a:r>
              <a:rPr lang="ja-JP" altLang="en-US" sz="3200">
                <a:highlight>
                  <a:srgbClr val="FFFF00"/>
                </a:highlight>
                <a:sym typeface="+mn-ea"/>
              </a:rPr>
              <a:t>撒拉听从亚伯拉罕、称他为主</a:t>
            </a:r>
            <a:r>
              <a:rPr lang="ja-JP" altLang="en-US" sz="3200">
                <a:sym typeface="+mn-ea"/>
              </a:rPr>
              <a:t>．你们若行善、不因恐吓而害怕、便是撒拉的女儿了。</a:t>
            </a:r>
            <a:r>
              <a:rPr lang="en-US" altLang="ja-JP" sz="3200" dirty="0">
                <a:sym typeface="+mn-ea"/>
              </a:rPr>
              <a:t>" (1</a:t>
            </a:r>
            <a:r>
              <a:rPr lang="en-US" altLang="zh-CN" sz="3200" dirty="0">
                <a:sym typeface="+mn-ea"/>
              </a:rPr>
              <a:t>Pe3:6 CUVS)</a:t>
            </a:r>
            <a:br>
              <a:rPr lang="en-US" altLang="zh-CN" sz="3200" dirty="0">
                <a:sym typeface="+mn-ea"/>
              </a:rPr>
            </a:br>
            <a:r>
              <a:rPr lang="en-US" altLang="zh-CN" sz="3200" dirty="0">
                <a:sym typeface="+mn-ea"/>
              </a:rPr>
              <a:t>"like Sarah, </a:t>
            </a:r>
            <a:r>
              <a:rPr lang="en-US" altLang="zh-CN" sz="3200" dirty="0">
                <a:highlight>
                  <a:srgbClr val="FFFF00"/>
                </a:highlight>
                <a:sym typeface="+mn-ea"/>
              </a:rPr>
              <a:t>who obeyed Abraham and called him her master</a:t>
            </a:r>
            <a:r>
              <a:rPr lang="en-US" altLang="zh-CN" sz="3200" dirty="0">
                <a:sym typeface="+mn-ea"/>
              </a:rPr>
              <a:t>. You are her daughters if you do what is right and do not give way to fear." (1Pe3:6 NIV)</a:t>
            </a:r>
            <a:br>
              <a:rPr lang="en-US" altLang="zh-CN" sz="3200" dirty="0">
                <a:sym typeface="+mn-ea"/>
              </a:rPr>
            </a:b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3340038"/>
            <a:ext cx="11488366" cy="3038482"/>
          </a:xfrm>
          <a:prstGeom prst="rect">
            <a:avLst/>
          </a:prstGeom>
          <a:solidFill>
            <a:schemeClr val="accent3">
              <a:lumMod val="85000"/>
            </a:schemeClr>
          </a:solidFill>
          <a:ln w="9525">
            <a:solidFill>
              <a:schemeClr val="bg2">
                <a:lumMod val="20000"/>
                <a:lumOff val="80000"/>
              </a:schemeClr>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撒拉心里暗笑、说、</a:t>
            </a:r>
            <a:r>
              <a:rPr lang="ja-JP" altLang="en-US" sz="3200">
                <a:highlight>
                  <a:srgbClr val="C0C0C0"/>
                </a:highlight>
                <a:sym typeface="+mn-ea"/>
              </a:rPr>
              <a:t>我既已衰败、</a:t>
            </a:r>
            <a:r>
              <a:rPr lang="ja-JP" altLang="en-US" sz="3200">
                <a:solidFill>
                  <a:srgbClr val="FF0000"/>
                </a:solidFill>
                <a:highlight>
                  <a:srgbClr val="C0C0C0"/>
                </a:highlight>
                <a:sym typeface="+mn-ea"/>
              </a:rPr>
              <a:t>我主</a:t>
            </a:r>
            <a:r>
              <a:rPr lang="ja-JP" altLang="en-US" sz="3200">
                <a:highlight>
                  <a:srgbClr val="C0C0C0"/>
                </a:highlight>
                <a:sym typeface="+mn-ea"/>
              </a:rPr>
              <a:t>也老迈</a:t>
            </a:r>
            <a:r>
              <a:rPr lang="ja-JP" altLang="en-US" sz="3200">
                <a:sym typeface="+mn-ea"/>
              </a:rPr>
              <a:t>、岂能有这喜事呢。</a:t>
            </a:r>
            <a:r>
              <a:rPr lang="en-US" altLang="ja-JP" sz="3200" dirty="0">
                <a:sym typeface="+mn-ea"/>
              </a:rPr>
              <a:t>" (Gen18:12 CUVS)</a:t>
            </a:r>
          </a:p>
          <a:p>
            <a:endParaRPr lang="en-US" altLang="zh-CN" sz="3200" dirty="0">
              <a:solidFill>
                <a:schemeClr val="accent2"/>
              </a:solidFill>
              <a:sym typeface="+mn-ea"/>
            </a:endParaRPr>
          </a:p>
          <a:p>
            <a:r>
              <a:rPr lang="en-US" altLang="zh-CN" sz="3200" dirty="0">
                <a:sym typeface="+mn-ea"/>
              </a:rPr>
              <a:t>"So Sarah laughed to herself as she thought, "</a:t>
            </a:r>
            <a:r>
              <a:rPr lang="en-US" altLang="zh-CN" sz="3200" dirty="0">
                <a:highlight>
                  <a:srgbClr val="C0C0C0"/>
                </a:highlight>
                <a:sym typeface="+mn-ea"/>
              </a:rPr>
              <a:t>After I am worn out and </a:t>
            </a:r>
            <a:r>
              <a:rPr lang="en-US" altLang="zh-CN" sz="3200" dirty="0">
                <a:solidFill>
                  <a:srgbClr val="FF0000"/>
                </a:solidFill>
                <a:highlight>
                  <a:srgbClr val="C0C0C0"/>
                </a:highlight>
                <a:sym typeface="+mn-ea"/>
              </a:rPr>
              <a:t>my master </a:t>
            </a:r>
            <a:r>
              <a:rPr lang="en-US" altLang="zh-CN" sz="3200" dirty="0">
                <a:highlight>
                  <a:srgbClr val="C0C0C0"/>
                </a:highlight>
                <a:sym typeface="+mn-ea"/>
              </a:rPr>
              <a:t>is old</a:t>
            </a:r>
            <a:r>
              <a:rPr lang="en-US" altLang="zh-CN" sz="3200" dirty="0">
                <a:sym typeface="+mn-ea"/>
              </a:rPr>
              <a:t>, will I now have this pleasure?"" (Gen18:12 NIV)</a:t>
            </a:r>
            <a:endParaRPr lang="zh-CN" altLang="en-US" sz="3200" dirty="0">
              <a:sym typeface="+mn-ea"/>
            </a:endParaRPr>
          </a:p>
        </p:txBody>
      </p:sp>
    </p:spTree>
    <p:extLst>
      <p:ext uri="{BB962C8B-B14F-4D97-AF65-F5344CB8AC3E}">
        <p14:creationId xmlns:p14="http://schemas.microsoft.com/office/powerpoint/2010/main" val="224289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ym typeface="+mn-ea"/>
              </a:rPr>
              <a:t>The Story About Sarah:</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189689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Sarah is </a:t>
            </a:r>
            <a:r>
              <a:rPr lang="en-US" altLang="zh-CN" sz="3200" dirty="0">
                <a:solidFill>
                  <a:srgbClr val="FF0000"/>
                </a:solidFill>
                <a:sym typeface="+mn-ea"/>
              </a:rPr>
              <a:t>submissive</a:t>
            </a:r>
            <a:r>
              <a:rPr lang="en-US" altLang="zh-CN" sz="3200" dirty="0">
                <a:sym typeface="+mn-ea"/>
              </a:rPr>
              <a:t> to her husband, and she claims herself as the sister of Abraham twice to </a:t>
            </a:r>
            <a:r>
              <a:rPr lang="en-US" altLang="zh-CN" sz="3200" dirty="0">
                <a:solidFill>
                  <a:srgbClr val="FF0000"/>
                </a:solidFill>
                <a:sym typeface="+mn-ea"/>
              </a:rPr>
              <a:t>help</a:t>
            </a:r>
            <a:r>
              <a:rPr lang="en-US" altLang="zh-CN" sz="3200" dirty="0">
                <a:sym typeface="+mn-ea"/>
              </a:rPr>
              <a:t> him. (Gen12:13, Gen 20:2)</a:t>
            </a:r>
            <a:endParaRPr lang="zh-CN" altLang="en-US" sz="3200" dirty="0">
              <a:solidFill>
                <a:schemeClr val="accent2"/>
              </a:solidFill>
              <a:sym typeface="+mn-ea"/>
            </a:endParaRPr>
          </a:p>
        </p:txBody>
      </p:sp>
      <p:sp>
        <p:nvSpPr>
          <p:cNvPr id="3" name="Title 1">
            <a:extLst>
              <a:ext uri="{FF2B5EF4-FFF2-40B4-BE49-F238E27FC236}">
                <a16:creationId xmlns:a16="http://schemas.microsoft.com/office/drawing/2014/main" id="{504C4F0A-766F-77BD-804C-FEB2C1BAB6D8}"/>
              </a:ext>
            </a:extLst>
          </p:cNvPr>
          <p:cNvSpPr txBox="1">
            <a:spLocks/>
          </p:cNvSpPr>
          <p:nvPr/>
        </p:nvSpPr>
        <p:spPr>
          <a:xfrm>
            <a:off x="351817" y="3297045"/>
            <a:ext cx="11488366" cy="1370819"/>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Sarah is </a:t>
            </a:r>
            <a:r>
              <a:rPr lang="en-US" altLang="zh-CN" sz="3200" dirty="0">
                <a:solidFill>
                  <a:srgbClr val="FF0000"/>
                </a:solidFill>
                <a:sym typeface="+mn-ea"/>
              </a:rPr>
              <a:t>submissive</a:t>
            </a:r>
            <a:r>
              <a:rPr lang="en-US" altLang="zh-CN" sz="3200" dirty="0">
                <a:sym typeface="+mn-ea"/>
              </a:rPr>
              <a:t> to Abraham and gives her servant to him to </a:t>
            </a:r>
            <a:r>
              <a:rPr lang="en-US" altLang="zh-CN" sz="3200" dirty="0">
                <a:solidFill>
                  <a:srgbClr val="FF0000"/>
                </a:solidFill>
                <a:sym typeface="+mn-ea"/>
              </a:rPr>
              <a:t>help</a:t>
            </a:r>
            <a:r>
              <a:rPr lang="en-US" altLang="zh-CN" sz="3200" dirty="0">
                <a:sym typeface="+mn-ea"/>
              </a:rPr>
              <a:t> him get a child. (Gen16:2)</a:t>
            </a:r>
            <a:endParaRPr lang="zh-CN" altLang="en-US" sz="3200" dirty="0">
              <a:solidFill>
                <a:schemeClr val="accent2"/>
              </a:solidFill>
              <a:sym typeface="+mn-ea"/>
            </a:endParaRPr>
          </a:p>
        </p:txBody>
      </p:sp>
      <p:sp>
        <p:nvSpPr>
          <p:cNvPr id="4" name="Title 1">
            <a:extLst>
              <a:ext uri="{FF2B5EF4-FFF2-40B4-BE49-F238E27FC236}">
                <a16:creationId xmlns:a16="http://schemas.microsoft.com/office/drawing/2014/main" id="{7C456FFA-E7CC-59F4-B480-64A071F7BE6D}"/>
              </a:ext>
            </a:extLst>
          </p:cNvPr>
          <p:cNvSpPr txBox="1">
            <a:spLocks/>
          </p:cNvSpPr>
          <p:nvPr/>
        </p:nvSpPr>
        <p:spPr>
          <a:xfrm>
            <a:off x="351817" y="4939607"/>
            <a:ext cx="11488366" cy="1370819"/>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ym typeface="+mn-ea"/>
              </a:rPr>
              <a:t>When Sarah died,  Abraham went to mourn and to sweep over her. (Gen23:2)</a:t>
            </a:r>
            <a:endParaRPr lang="zh-CN" altLang="en-US" sz="3200" dirty="0">
              <a:solidFill>
                <a:schemeClr val="accent2"/>
              </a:solidFill>
              <a:sym typeface="+mn-ea"/>
            </a:endParaRPr>
          </a:p>
        </p:txBody>
      </p:sp>
    </p:spTree>
    <p:extLst>
      <p:ext uri="{BB962C8B-B14F-4D97-AF65-F5344CB8AC3E}">
        <p14:creationId xmlns:p14="http://schemas.microsoft.com/office/powerpoint/2010/main" val="420131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001949"/>
            <a:ext cx="11488366" cy="2227948"/>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你们作丈夫的、也要按</a:t>
            </a:r>
            <a:r>
              <a:rPr lang="ja-JP" altLang="en-US" sz="3200" b="1">
                <a:highlight>
                  <a:srgbClr val="C0C0C0"/>
                </a:highlight>
                <a:sym typeface="+mn-ea"/>
              </a:rPr>
              <a:t>情理</a:t>
            </a:r>
            <a:r>
              <a:rPr lang="ja-JP" altLang="en-US" sz="3200">
                <a:sym typeface="+mn-ea"/>
              </a:rPr>
              <a:t>和妻子同住．</a:t>
            </a:r>
            <a:r>
              <a:rPr lang="en-US" altLang="ja-JP" sz="3200" dirty="0">
                <a:sym typeface="+mn-ea"/>
              </a:rPr>
              <a:t>〔</a:t>
            </a:r>
            <a:r>
              <a:rPr lang="ja-JP" altLang="en-US" sz="3200">
                <a:highlight>
                  <a:srgbClr val="C0C0C0"/>
                </a:highlight>
                <a:sym typeface="+mn-ea"/>
              </a:rPr>
              <a:t>情理</a:t>
            </a:r>
            <a:r>
              <a:rPr lang="ja-JP" altLang="en-US" sz="3200">
                <a:sym typeface="+mn-ea"/>
              </a:rPr>
              <a:t>原文作</a:t>
            </a:r>
            <a:r>
              <a:rPr lang="ja-JP" altLang="en-US" sz="3200" b="1">
                <a:solidFill>
                  <a:srgbClr val="FF0000"/>
                </a:solidFill>
                <a:sym typeface="+mn-ea"/>
              </a:rPr>
              <a:t>知识</a:t>
            </a:r>
            <a:r>
              <a:rPr lang="en-US" altLang="ja-JP" sz="3200" dirty="0">
                <a:sym typeface="+mn-ea"/>
              </a:rPr>
              <a:t>〕</a:t>
            </a:r>
            <a:r>
              <a:rPr lang="ja-JP" altLang="en-US" sz="3200">
                <a:sym typeface="+mn-ea"/>
              </a:rPr>
              <a:t>因他比你软弱、</a:t>
            </a:r>
            <a:r>
              <a:rPr lang="en-US" altLang="ja-JP" sz="3200" dirty="0">
                <a:sym typeface="+mn-ea"/>
              </a:rPr>
              <a:t>〔</a:t>
            </a:r>
            <a:r>
              <a:rPr lang="ja-JP" altLang="en-US" sz="3200">
                <a:sym typeface="+mn-ea"/>
              </a:rPr>
              <a:t>比你软弱原文作是软弱的器皿</a:t>
            </a:r>
            <a:r>
              <a:rPr lang="en-US" altLang="ja-JP" sz="3200" dirty="0">
                <a:sym typeface="+mn-ea"/>
              </a:rPr>
              <a:t>〕</a:t>
            </a:r>
            <a:r>
              <a:rPr lang="ja-JP" altLang="en-US" sz="3200">
                <a:sym typeface="+mn-ea"/>
              </a:rPr>
              <a:t>与你一同承受生命之恩的、所以要敬重他．这样便叫你们的祷告没有阻碍。</a:t>
            </a:r>
            <a:r>
              <a:rPr lang="en-US" altLang="ja-JP" sz="3200" dirty="0">
                <a:sym typeface="+mn-ea"/>
              </a:rPr>
              <a:t>" (1</a:t>
            </a:r>
            <a:r>
              <a:rPr lang="en-US" altLang="zh-CN" sz="3200" dirty="0">
                <a:sym typeface="+mn-ea"/>
              </a:rPr>
              <a:t>Pe3:7 CUVS)</a:t>
            </a:r>
            <a:endParaRPr lang="en-US" altLang="ja-JP" sz="3200" dirty="0">
              <a:sym typeface="+mn-ea"/>
            </a:endParaRPr>
          </a:p>
        </p:txBody>
      </p:sp>
      <p:sp>
        <p:nvSpPr>
          <p:cNvPr id="4" name="Title 1">
            <a:extLst>
              <a:ext uri="{FF2B5EF4-FFF2-40B4-BE49-F238E27FC236}">
                <a16:creationId xmlns:a16="http://schemas.microsoft.com/office/drawing/2014/main" id="{12AC93D0-BCBF-A38A-9BAE-C348EED1E623}"/>
              </a:ext>
            </a:extLst>
          </p:cNvPr>
          <p:cNvSpPr txBox="1">
            <a:spLocks/>
          </p:cNvSpPr>
          <p:nvPr/>
        </p:nvSpPr>
        <p:spPr>
          <a:xfrm>
            <a:off x="351817" y="4026311"/>
            <a:ext cx="11488366" cy="2227947"/>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"Likewise, ye husbands, dwell with them according to </a:t>
            </a:r>
            <a:r>
              <a:rPr lang="en-US" altLang="ja-JP" sz="3200" b="1" dirty="0">
                <a:solidFill>
                  <a:srgbClr val="FF0000"/>
                </a:solidFill>
                <a:sym typeface="+mn-ea"/>
              </a:rPr>
              <a:t>knowledge</a:t>
            </a:r>
            <a:r>
              <a:rPr lang="en-US" altLang="ja-JP" sz="3200" dirty="0">
                <a:sym typeface="+mn-ea"/>
              </a:rPr>
              <a:t>, giving </a:t>
            </a:r>
            <a:r>
              <a:rPr lang="en-US" altLang="ja-JP" sz="3200" dirty="0" err="1">
                <a:sym typeface="+mn-ea"/>
              </a:rPr>
              <a:t>honour</a:t>
            </a:r>
            <a:r>
              <a:rPr lang="en-US" altLang="ja-JP" sz="3200" dirty="0">
                <a:sym typeface="+mn-ea"/>
              </a:rPr>
              <a:t> unto the wife, as unto the weaker vessel, and as being heirs together of the grace of life; that your prayers be not hindered." (1Pe3:7 KJV)</a:t>
            </a:r>
            <a:endParaRPr lang="zh-CN" altLang="en-US" sz="3200" dirty="0">
              <a:sym typeface="+mn-ea"/>
            </a:endParaRPr>
          </a:p>
        </p:txBody>
      </p:sp>
      <p:sp>
        <p:nvSpPr>
          <p:cNvPr id="10" name="Title 1">
            <a:extLst>
              <a:ext uri="{FF2B5EF4-FFF2-40B4-BE49-F238E27FC236}">
                <a16:creationId xmlns:a16="http://schemas.microsoft.com/office/drawing/2014/main" id="{2F722FDD-A99D-5AB6-20A2-D8C813308355}"/>
              </a:ext>
            </a:extLst>
          </p:cNvPr>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For Husband Information (FHI):</a:t>
            </a:r>
            <a:endParaRPr lang="zh-CN" altLang="en-US" sz="3200" dirty="0">
              <a:solidFill>
                <a:schemeClr val="accent2"/>
              </a:solidFill>
              <a:sym typeface="+mn-ea"/>
            </a:endParaRPr>
          </a:p>
        </p:txBody>
      </p:sp>
      <p:sp>
        <p:nvSpPr>
          <p:cNvPr id="2" name="Title 1">
            <a:extLst>
              <a:ext uri="{FF2B5EF4-FFF2-40B4-BE49-F238E27FC236}">
                <a16:creationId xmlns:a16="http://schemas.microsoft.com/office/drawing/2014/main" id="{B86F0D6D-3419-951C-C33B-810128F7AF4F}"/>
              </a:ext>
            </a:extLst>
          </p:cNvPr>
          <p:cNvSpPr txBox="1">
            <a:spLocks/>
          </p:cNvSpPr>
          <p:nvPr/>
        </p:nvSpPr>
        <p:spPr>
          <a:xfrm>
            <a:off x="351817" y="3360175"/>
            <a:ext cx="11488366" cy="535858"/>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ja-JP" altLang="en-US" sz="3200" b="1">
                <a:highlight>
                  <a:srgbClr val="C0C0C0"/>
                </a:highlight>
                <a:sym typeface="+mn-ea"/>
              </a:rPr>
              <a:t>情理</a:t>
            </a:r>
            <a:r>
              <a:rPr lang="en-US" altLang="ja-JP" sz="3200" b="1" dirty="0">
                <a:highlight>
                  <a:srgbClr val="C0C0C0"/>
                </a:highlight>
                <a:sym typeface="+mn-ea"/>
              </a:rPr>
              <a:t> = </a:t>
            </a:r>
            <a:r>
              <a:rPr lang="ja-JP" altLang="en-US" sz="3200" b="1">
                <a:highlight>
                  <a:srgbClr val="C0C0C0"/>
                </a:highlight>
                <a:sym typeface="+mn-ea"/>
              </a:rPr>
              <a:t>情理</a:t>
            </a:r>
            <a:r>
              <a:rPr lang="en-US" altLang="ja-JP" sz="3200" b="1" dirty="0">
                <a:highlight>
                  <a:srgbClr val="C0C0C0"/>
                </a:highlight>
                <a:sym typeface="+mn-ea"/>
              </a:rPr>
              <a:t> = (</a:t>
            </a:r>
            <a:r>
              <a:rPr lang="ja-JP" altLang="en-US" sz="3200" b="1">
                <a:highlight>
                  <a:srgbClr val="C0C0C0"/>
                </a:highlight>
                <a:sym typeface="+mn-ea"/>
              </a:rPr>
              <a:t>人情</a:t>
            </a:r>
            <a:r>
              <a:rPr lang="en-US" altLang="ja-JP" sz="3200" b="1" dirty="0">
                <a:highlight>
                  <a:srgbClr val="C0C0C0"/>
                </a:highlight>
                <a:sym typeface="+mn-ea"/>
              </a:rPr>
              <a:t> +</a:t>
            </a:r>
            <a:r>
              <a:rPr lang="ja-JP" altLang="en-US" sz="3200" b="1">
                <a:highlight>
                  <a:srgbClr val="C0C0C0"/>
                </a:highlight>
                <a:sym typeface="+mn-ea"/>
              </a:rPr>
              <a:t> 道理</a:t>
            </a:r>
            <a:r>
              <a:rPr lang="en-US" altLang="ja-JP" sz="3200" b="1" dirty="0">
                <a:highlight>
                  <a:srgbClr val="C0C0C0"/>
                </a:highlight>
                <a:sym typeface="+mn-ea"/>
              </a:rPr>
              <a:t>)  :</a:t>
            </a:r>
            <a:r>
              <a:rPr lang="en-US" altLang="ja-JP" sz="3200" dirty="0">
                <a:sym typeface="+mn-ea"/>
              </a:rPr>
              <a:t>This Translation is not good</a:t>
            </a:r>
            <a:r>
              <a:rPr lang="en-US" altLang="ja-JP" sz="3200" b="1" dirty="0">
                <a:highlight>
                  <a:srgbClr val="C0C0C0"/>
                </a:highlight>
                <a:sym typeface="+mn-ea"/>
              </a:rPr>
              <a:t>.</a:t>
            </a:r>
            <a:endParaRPr lang="en-US" altLang="ja-JP" sz="3200" dirty="0">
              <a:sym typeface="+mn-ea"/>
            </a:endParaRPr>
          </a:p>
        </p:txBody>
      </p:sp>
    </p:spTree>
    <p:extLst>
      <p:ext uri="{BB962C8B-B14F-4D97-AF65-F5344CB8AC3E}">
        <p14:creationId xmlns:p14="http://schemas.microsoft.com/office/powerpoint/2010/main" val="304442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ym typeface="+mn-ea"/>
              </a:rPr>
              <a:t>The Most Fundamental </a:t>
            </a:r>
            <a:r>
              <a:rPr lang="en-US" altLang="zh-CN" sz="3200" dirty="0">
                <a:solidFill>
                  <a:schemeClr val="accent2"/>
                </a:solidFill>
                <a:sym typeface="+mn-ea"/>
              </a:rPr>
              <a:t>Knowledge(</a:t>
            </a:r>
            <a:r>
              <a:rPr lang="ja-JP" altLang="en-US" sz="3200" b="1">
                <a:solidFill>
                  <a:srgbClr val="FF0000"/>
                </a:solidFill>
                <a:sym typeface="+mn-ea"/>
              </a:rPr>
              <a:t>知识</a:t>
            </a:r>
            <a:r>
              <a:rPr lang="en-US" altLang="zh-CN" sz="3200" dirty="0">
                <a:solidFill>
                  <a:schemeClr val="accent2"/>
                </a:solidFill>
                <a:sym typeface="+mn-ea"/>
              </a:rPr>
              <a:t>):</a:t>
            </a:r>
            <a:endParaRPr lang="zh-CN" altLang="en-US" sz="3200" dirty="0">
              <a:solidFill>
                <a:schemeClr val="accent2"/>
              </a:solidFill>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0877"/>
            <a:ext cx="11488366" cy="3038482"/>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耶和华　神说、</a:t>
            </a:r>
            <a:r>
              <a:rPr lang="ja-JP" altLang="en-US" sz="3200">
                <a:solidFill>
                  <a:srgbClr val="FF0000"/>
                </a:solidFill>
                <a:sym typeface="+mn-ea"/>
              </a:rPr>
              <a:t>那人独居不好、我要为他造一个配偶帮助他</a:t>
            </a:r>
            <a:r>
              <a:rPr lang="ja-JP" altLang="en-US" sz="3200">
                <a:sym typeface="+mn-ea"/>
              </a:rPr>
              <a:t>。</a:t>
            </a:r>
            <a:r>
              <a:rPr lang="en-US" altLang="ja-JP" sz="3200" dirty="0">
                <a:sym typeface="+mn-ea"/>
              </a:rPr>
              <a:t>" (</a:t>
            </a:r>
            <a:r>
              <a:rPr lang="en-US" altLang="zh-CN" sz="3200" dirty="0">
                <a:sym typeface="+mn-ea"/>
              </a:rPr>
              <a:t>Gen2:18 CUVS)</a:t>
            </a:r>
          </a:p>
          <a:p>
            <a:endParaRPr lang="en-US" altLang="zh-CN" sz="3200" dirty="0">
              <a:solidFill>
                <a:schemeClr val="accent2"/>
              </a:solidFill>
              <a:sym typeface="+mn-ea"/>
            </a:endParaRPr>
          </a:p>
          <a:p>
            <a:r>
              <a:rPr lang="en-US" altLang="zh-CN" sz="3200" dirty="0">
                <a:sym typeface="+mn-ea"/>
              </a:rPr>
              <a:t>"The Lord God said, "</a:t>
            </a:r>
            <a:r>
              <a:rPr lang="en-US" altLang="zh-CN" sz="3200" dirty="0">
                <a:solidFill>
                  <a:srgbClr val="FF0000"/>
                </a:solidFill>
                <a:sym typeface="+mn-ea"/>
              </a:rPr>
              <a:t>It is not good for the man to be alone. I will make a </a:t>
            </a:r>
            <a:r>
              <a:rPr lang="en-US" altLang="zh-CN" sz="3200" b="1" i="1" dirty="0">
                <a:solidFill>
                  <a:srgbClr val="FF0000"/>
                </a:solidFill>
                <a:highlight>
                  <a:srgbClr val="FFFF00"/>
                </a:highlight>
                <a:sym typeface="+mn-ea"/>
              </a:rPr>
              <a:t>helper</a:t>
            </a:r>
            <a:r>
              <a:rPr lang="en-US" altLang="zh-CN" sz="3200" dirty="0">
                <a:solidFill>
                  <a:srgbClr val="FF0000"/>
                </a:solidFill>
                <a:sym typeface="+mn-ea"/>
              </a:rPr>
              <a:t> suitable for him</a:t>
            </a:r>
            <a:r>
              <a:rPr lang="en-US" altLang="zh-CN" sz="3200" dirty="0">
                <a:sym typeface="+mn-ea"/>
              </a:rPr>
              <a:t>."" (Gen2:18 NIV)</a:t>
            </a:r>
            <a:endParaRPr lang="zh-CN" altLang="en-US" sz="3200" dirty="0">
              <a:sym typeface="+mn-ea"/>
            </a:endParaRPr>
          </a:p>
        </p:txBody>
      </p:sp>
    </p:spTree>
    <p:extLst>
      <p:ext uri="{BB962C8B-B14F-4D97-AF65-F5344CB8AC3E}">
        <p14:creationId xmlns:p14="http://schemas.microsoft.com/office/powerpoint/2010/main" val="2130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General Submissive Principle:</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4608714"/>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ja-JP" sz="4000" b="1" i="1" dirty="0">
                <a:sym typeface="+mn-ea"/>
              </a:rPr>
              <a:t>Wife</a:t>
            </a:r>
            <a:r>
              <a:rPr lang="en-US" altLang="ja-JP" sz="4000" dirty="0">
                <a:sym typeface="+mn-ea"/>
              </a:rPr>
              <a:t> =&gt; </a:t>
            </a:r>
            <a:r>
              <a:rPr lang="en-US" altLang="ja-JP" sz="4000" b="1" i="1" dirty="0">
                <a:sym typeface="+mn-ea"/>
              </a:rPr>
              <a:t>Husband</a:t>
            </a:r>
            <a:r>
              <a:rPr lang="en-US" altLang="ja-JP" sz="4000" dirty="0">
                <a:sym typeface="+mn-ea"/>
              </a:rPr>
              <a:t> =&gt; Church =&gt; Jesus =&gt; God</a:t>
            </a:r>
            <a:endParaRPr lang="en-US" altLang="zh-CN" sz="4000" dirty="0">
              <a:sym typeface="+mn-ea"/>
            </a:endParaRPr>
          </a:p>
        </p:txBody>
      </p:sp>
    </p:spTree>
    <p:extLst>
      <p:ext uri="{BB962C8B-B14F-4D97-AF65-F5344CB8AC3E}">
        <p14:creationId xmlns:p14="http://schemas.microsoft.com/office/powerpoint/2010/main" val="416194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7"/>
            <a:ext cx="11488366" cy="700392"/>
          </a:xfrm>
          <a:solidFill>
            <a:schemeClr val="accent3">
              <a:lumMod val="85000"/>
            </a:schemeClr>
          </a:solidFill>
        </p:spPr>
        <p:txBody>
          <a:bodyPr/>
          <a:lstStyle/>
          <a:p>
            <a:r>
              <a:rPr lang="en-US" altLang="zh-CN" sz="3200" dirty="0">
                <a:solidFill>
                  <a:schemeClr val="accent2"/>
                </a:solidFill>
                <a:sym typeface="+mn-ea"/>
              </a:rPr>
              <a:t>Joshua </a:t>
            </a:r>
            <a:r>
              <a:rPr lang="ja-JP" altLang="en-US" sz="3200">
                <a:solidFill>
                  <a:schemeClr val="accent2"/>
                </a:solidFill>
                <a:sym typeface="+mn-ea"/>
              </a:rPr>
              <a:t>约书亚 </a:t>
            </a:r>
            <a:r>
              <a:rPr lang="en-US" altLang="ja-JP" sz="3200" dirty="0">
                <a:solidFill>
                  <a:schemeClr val="accent2"/>
                </a:solidFill>
                <a:sym typeface="+mn-ea"/>
              </a:rPr>
              <a:t>(</a:t>
            </a:r>
            <a:r>
              <a:rPr lang="en-US" altLang="zh-CN" sz="3200" dirty="0">
                <a:solidFill>
                  <a:schemeClr val="accent2"/>
                </a:solidFill>
                <a:sym typeface="+mn-ea"/>
              </a:rPr>
              <a:t>24:15</a:t>
            </a:r>
            <a:r>
              <a:rPr lang="en-US" altLang="ja-JP" sz="3200" dirty="0">
                <a:solidFill>
                  <a:schemeClr val="accent2"/>
                </a:solidFill>
                <a:sym typeface="+mn-ea"/>
              </a:rPr>
              <a:t>)</a:t>
            </a:r>
            <a:r>
              <a:rPr lang="en-US" altLang="zh-CN" sz="3200" dirty="0">
                <a:sym typeface="+mn-ea"/>
              </a:rPr>
              <a:t>:</a:t>
            </a:r>
            <a:endParaRPr lang="zh-CN" altLang="en-US" sz="3200" dirty="0">
              <a:sym typeface="+mn-ea"/>
            </a:endParaRPr>
          </a:p>
        </p:txBody>
      </p:sp>
      <p:sp>
        <p:nvSpPr>
          <p:cNvPr id="6" name="Title 1">
            <a:extLst>
              <a:ext uri="{FF2B5EF4-FFF2-40B4-BE49-F238E27FC236}">
                <a16:creationId xmlns:a16="http://schemas.microsoft.com/office/drawing/2014/main" id="{9775AB54-DC47-878D-94A2-289C045F59B6}"/>
              </a:ext>
            </a:extLst>
          </p:cNvPr>
          <p:cNvSpPr txBox="1">
            <a:spLocks/>
          </p:cNvSpPr>
          <p:nvPr/>
        </p:nvSpPr>
        <p:spPr>
          <a:xfrm>
            <a:off x="351817" y="1128409"/>
            <a:ext cx="11488366" cy="2588185"/>
          </a:xfrm>
          <a:prstGeom prst="rect">
            <a:avLst/>
          </a:prstGeom>
          <a:noFill/>
          <a:ln w="9525">
            <a:solidFill>
              <a:schemeClr val="bg2"/>
            </a:solid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ja-JP" sz="3200" dirty="0">
                <a:sym typeface="+mn-ea"/>
              </a:rPr>
              <a:t>"</a:t>
            </a:r>
            <a:r>
              <a:rPr lang="ja-JP" altLang="en-US" sz="3200">
                <a:sym typeface="+mn-ea"/>
              </a:rPr>
              <a:t>至于我、和我家、我们必定事奉耶和华。</a:t>
            </a:r>
            <a:r>
              <a:rPr lang="en-US" altLang="ja-JP" sz="3200" dirty="0">
                <a:sym typeface="+mn-ea"/>
              </a:rPr>
              <a:t>" (</a:t>
            </a:r>
            <a:r>
              <a:rPr lang="en-US" altLang="zh-CN" sz="3200" dirty="0">
                <a:sym typeface="+mn-ea"/>
              </a:rPr>
              <a:t>Jos24:15 CUVS)</a:t>
            </a:r>
          </a:p>
          <a:p>
            <a:endParaRPr lang="en-US" altLang="zh-CN" sz="3200" dirty="0">
              <a:solidFill>
                <a:schemeClr val="accent2"/>
              </a:solidFill>
              <a:sym typeface="+mn-ea"/>
            </a:endParaRPr>
          </a:p>
          <a:p>
            <a:r>
              <a:rPr lang="en-US" altLang="zh-CN" sz="3200" dirty="0">
                <a:solidFill>
                  <a:schemeClr val="accent2"/>
                </a:solidFill>
                <a:sym typeface="+mn-ea"/>
              </a:rPr>
              <a:t>"But as for me and my household, we will serve the Lord ."" (Jos24:15 NIV)</a:t>
            </a:r>
          </a:p>
        </p:txBody>
      </p:sp>
    </p:spTree>
    <p:extLst>
      <p:ext uri="{BB962C8B-B14F-4D97-AF65-F5344CB8AC3E}">
        <p14:creationId xmlns:p14="http://schemas.microsoft.com/office/powerpoint/2010/main" val="1049246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TotalTime>
  <Words>1067</Words>
  <Application>Microsoft Macintosh PowerPoint</Application>
  <PresentationFormat>Widescreen</PresentationFormat>
  <Paragraphs>70</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Orange Waves</vt:lpstr>
      <vt:lpstr> 彼 得 前 書 第3章1-7節</vt:lpstr>
      <vt:lpstr>"Wives, in the same way be submissive to your husbands so that, if any of them do not believe the word, they may be won over without words by the behavior of their wives," (1Pe3:1 NIV)  "你们作妻子的、要顺服自己的丈夫．这样、若有不信从道理的丈夫、他们虽然不听道、也可以因妻子的品行被感化过来．" (1Pe3:1 CUVS)</vt:lpstr>
      <vt:lpstr>Some Reasons Not Willing to Submissive: </vt:lpstr>
      <vt:lpstr>"就如撒拉听从亚伯拉罕、称他为主．你们若行善、不因恐吓而害怕、便是撒拉的女儿了。" (1Pe3:6 CUVS) "like Sarah, who obeyed Abraham and called him her master. You are her daughters if you do what is right and do not give way to fear." (1Pe3:6 NIV) </vt:lpstr>
      <vt:lpstr>The Story About Sarah:</vt:lpstr>
      <vt:lpstr>For Husband Information (FHI):</vt:lpstr>
      <vt:lpstr>The Most Fundamental Knowledge(知识):</vt:lpstr>
      <vt:lpstr>General Submissive Principle:</vt:lpstr>
      <vt:lpstr>Joshua 约书亚 (24:15):</vt:lpstr>
      <vt:lpstr>Pray for the Family (Husband and Wife) </vt:lpstr>
      <vt:lpstr>Pray: Don’t Do Evil in the Eyes of the Lord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
  <cp:lastModifiedBy>Charles D</cp:lastModifiedBy>
  <cp:revision>229</cp:revision>
  <dcterms:created xsi:type="dcterms:W3CDTF">2024-01-10T14:09:00Z</dcterms:created>
  <dcterms:modified xsi:type="dcterms:W3CDTF">2025-02-11T17:33:36Z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69223016E79A43E1A675388F398BE47E_13</vt:lpwstr>
  </property>
  <property fmtid="{D5CDD505-2E9C-101B-9397-08002B2CF9AE}" pid="3" name="KSOProductBuildVer">
    <vt:lpwstr>1033-12.2.0.19307</vt:lpwstr>
  </property>
</Properties>
</file>