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1387" r:id="rId3"/>
    <p:sldId id="1389" r:id="rId4"/>
    <p:sldId id="1378" r:id="rId5"/>
    <p:sldId id="1388" r:id="rId6"/>
    <p:sldId id="1391" r:id="rId7"/>
    <p:sldId id="1383" r:id="rId8"/>
    <p:sldId id="1384" r:id="rId9"/>
    <p:sldId id="1385" r:id="rId10"/>
    <p:sldId id="1386" r:id="rId11"/>
    <p:sldId id="11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20" autoAdjust="0"/>
    <p:restoredTop sz="94660"/>
  </p:normalViewPr>
  <p:slideViewPr>
    <p:cSldViewPr snapToGrid="0">
      <p:cViewPr varScale="1">
        <p:scale>
          <a:sx n="95" d="100"/>
          <a:sy n="95" d="100"/>
        </p:scale>
        <p:origin x="200"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2</a:t>
            </a:fld>
            <a:endParaRPr lang="en-US"/>
          </a:p>
        </p:txBody>
      </p:sp>
    </p:spTree>
    <p:extLst>
      <p:ext uri="{BB962C8B-B14F-4D97-AF65-F5344CB8AC3E}">
        <p14:creationId xmlns:p14="http://schemas.microsoft.com/office/powerpoint/2010/main" val="215331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93961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180683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1239094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3732942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8</a:t>
            </a:fld>
            <a:endParaRPr lang="en-US"/>
          </a:p>
        </p:txBody>
      </p:sp>
    </p:spTree>
    <p:extLst>
      <p:ext uri="{BB962C8B-B14F-4D97-AF65-F5344CB8AC3E}">
        <p14:creationId xmlns:p14="http://schemas.microsoft.com/office/powerpoint/2010/main" val="322801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3553311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10</a:t>
            </a:fld>
            <a:endParaRPr lang="en-US"/>
          </a:p>
        </p:txBody>
      </p:sp>
    </p:spTree>
    <p:extLst>
      <p:ext uri="{BB962C8B-B14F-4D97-AF65-F5344CB8AC3E}">
        <p14:creationId xmlns:p14="http://schemas.microsoft.com/office/powerpoint/2010/main" val="3682747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1/27/25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1/27/25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8sXlbTkH6SE&amp;ab_channel=ACCCAtlan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Kings_of_Israel_and_Judah#/media/File:Genealogy_of_the_kings_of_Israel_and_Judah.sv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621030"/>
            <a:ext cx="10942955" cy="1717040"/>
          </a:xfrm>
        </p:spPr>
        <p:txBody>
          <a:bodyPr/>
          <a:lstStyle/>
          <a:p>
            <a:pPr algn="ctr"/>
            <a:r>
              <a:rPr lang="zh-CN" altLang="en-US" sz="5400" dirty="0"/>
              <a:t>列王紀上 第</a:t>
            </a:r>
            <a:r>
              <a:rPr lang="en-US" altLang="zh-CN" sz="5400" dirty="0"/>
              <a:t>20</a:t>
            </a:r>
            <a:r>
              <a:rPr lang="zh-CN" altLang="en-US" sz="5400" dirty="0"/>
              <a:t>章</a:t>
            </a:r>
            <a:r>
              <a:rPr lang="en-US" altLang="zh-CN" sz="5400" dirty="0"/>
              <a:t>22-28</a:t>
            </a:r>
            <a:r>
              <a:rPr lang="zh-CN" altLang="en-US" sz="5400" dirty="0"/>
              <a:t>節</a:t>
            </a:r>
            <a:endParaRPr lang="en-US" altLang="zh-CN" sz="5400" dirty="0"/>
          </a:p>
        </p:txBody>
      </p:sp>
      <p:sp>
        <p:nvSpPr>
          <p:cNvPr id="3" name="Subtitle 2"/>
          <p:cNvSpPr>
            <a:spLocks noGrp="1"/>
          </p:cNvSpPr>
          <p:nvPr>
            <p:ph type="subTitle" idx="1"/>
          </p:nvPr>
        </p:nvSpPr>
        <p:spPr>
          <a:xfrm>
            <a:off x="3717290" y="4107815"/>
            <a:ext cx="4448810" cy="2465705"/>
          </a:xfrm>
        </p:spPr>
        <p:txBody>
          <a:bodyPr/>
          <a:lstStyle/>
          <a:p>
            <a:pPr algn="ctr"/>
            <a:r>
              <a:rPr lang="en-US" dirty="0">
                <a:sym typeface="+mn-ea"/>
              </a:rPr>
              <a:t>ACCC</a:t>
            </a:r>
            <a:endParaRPr lang="en-US" dirty="0">
              <a:solidFill>
                <a:schemeClr val="tx1"/>
              </a:solidFill>
            </a:endParaRPr>
          </a:p>
          <a:p>
            <a:pPr algn="ctr"/>
            <a:r>
              <a:rPr lang="zh-CN" dirty="0">
                <a:sym typeface="+mn-ea"/>
              </a:rPr>
              <a:t>早禱靈修</a:t>
            </a:r>
            <a:endParaRPr lang="zh-CN" dirty="0">
              <a:solidFill>
                <a:schemeClr val="tx1"/>
              </a:solidFill>
              <a:sym typeface="+mn-ea"/>
            </a:endParaRPr>
          </a:p>
          <a:p>
            <a:pPr algn="ctr"/>
            <a:r>
              <a:rPr lang="en-US" altLang="zh-CN">
                <a:sym typeface="+mn-ea"/>
              </a:rPr>
              <a:t>Wei </a:t>
            </a:r>
            <a:r>
              <a:rPr lang="en-US" altLang="zh-CN" dirty="0">
                <a:sym typeface="+mn-ea"/>
              </a:rPr>
              <a:t>Ding</a:t>
            </a:r>
            <a:r>
              <a:rPr lang="zh-CN" altLang="en-US" dirty="0">
                <a:sym typeface="+mn-ea"/>
              </a:rPr>
              <a:t>分享</a:t>
            </a:r>
            <a:endParaRPr lang="en-US" dirty="0">
              <a:solidFill>
                <a:schemeClr val="tx1"/>
              </a:solidFill>
            </a:endParaRPr>
          </a:p>
          <a:p>
            <a:pPr algn="ctr"/>
            <a:r>
              <a:rPr lang="en-US" dirty="0">
                <a:sym typeface="+mn-ea"/>
              </a:rPr>
              <a:t>01-14-2024</a:t>
            </a:r>
            <a:endParaRPr lang="en-US" dirty="0"/>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Pray: Don’t Do Evil in the Eyes of the Lord</a:t>
            </a:r>
            <a:endParaRPr lang="zh-CN" altLang="en-US" sz="3200" dirty="0">
              <a:solidFill>
                <a:schemeClr val="accent2"/>
              </a:solidFill>
              <a:sym typeface="+mn-ea"/>
            </a:endParaRPr>
          </a:p>
        </p:txBody>
      </p:sp>
      <p:sp>
        <p:nvSpPr>
          <p:cNvPr id="4" name="Title 1">
            <a:extLst>
              <a:ext uri="{FF2B5EF4-FFF2-40B4-BE49-F238E27FC236}">
                <a16:creationId xmlns:a16="http://schemas.microsoft.com/office/drawing/2014/main" id="{B2621A2B-4228-F644-843E-86E1E4ACA426}"/>
              </a:ext>
            </a:extLst>
          </p:cNvPr>
          <p:cNvSpPr txBox="1">
            <a:spLocks/>
          </p:cNvSpPr>
          <p:nvPr/>
        </p:nvSpPr>
        <p:spPr>
          <a:xfrm>
            <a:off x="351817" y="1279184"/>
            <a:ext cx="11488366" cy="1600203"/>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ja-JP" altLang="en-US" sz="3200">
                <a:sym typeface="+mn-ea"/>
              </a:rPr>
              <a:t>求你看顾保守美国的根基永不动摇。以耶稣为神。 </a:t>
            </a:r>
            <a:endParaRPr lang="en-US" altLang="ja-JP" sz="3200" dirty="0">
              <a:sym typeface="+mn-ea"/>
            </a:endParaRPr>
          </a:p>
          <a:p>
            <a:r>
              <a:rPr lang="en-US" altLang="zh-CN" sz="3200" dirty="0">
                <a:solidFill>
                  <a:schemeClr val="accent2"/>
                </a:solidFill>
                <a:sym typeface="+mn-ea"/>
              </a:rPr>
              <a:t>Please watch over and preserve the foundations of America so that they will never be shaken. Believe in Jesus as God.</a:t>
            </a:r>
          </a:p>
        </p:txBody>
      </p:sp>
      <p:sp>
        <p:nvSpPr>
          <p:cNvPr id="5" name="Title 1">
            <a:extLst>
              <a:ext uri="{FF2B5EF4-FFF2-40B4-BE49-F238E27FC236}">
                <a16:creationId xmlns:a16="http://schemas.microsoft.com/office/drawing/2014/main" id="{995F4E9B-7EE9-B09F-A63C-75BECC538E35}"/>
              </a:ext>
            </a:extLst>
          </p:cNvPr>
          <p:cNvSpPr txBox="1">
            <a:spLocks/>
          </p:cNvSpPr>
          <p:nvPr/>
        </p:nvSpPr>
        <p:spPr>
          <a:xfrm>
            <a:off x="351817" y="2988009"/>
            <a:ext cx="11488366" cy="3124555"/>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ja-JP" altLang="en-US" sz="3200">
                <a:sym typeface="+mn-ea"/>
              </a:rPr>
              <a:t>求你看顾保守美国年青的一代</a:t>
            </a:r>
            <a:r>
              <a:rPr lang="en-US" altLang="ja-JP" sz="3200" dirty="0">
                <a:sym typeface="+mn-ea"/>
              </a:rPr>
              <a:t>, </a:t>
            </a:r>
            <a:r>
              <a:rPr lang="ja-JP" altLang="en-US" sz="3200">
                <a:sym typeface="+mn-ea"/>
              </a:rPr>
              <a:t>寻求真理</a:t>
            </a:r>
            <a:r>
              <a:rPr lang="en-US" altLang="ja-JP" sz="3200" dirty="0">
                <a:sym typeface="+mn-ea"/>
              </a:rPr>
              <a:t>, </a:t>
            </a:r>
          </a:p>
          <a:p>
            <a:r>
              <a:rPr lang="ja-JP" altLang="en-US" sz="3200">
                <a:sym typeface="+mn-ea"/>
              </a:rPr>
              <a:t> </a:t>
            </a:r>
            <a:r>
              <a:rPr lang="ja-JP" altLang="en-US" sz="3200">
                <a:solidFill>
                  <a:srgbClr val="0070C0"/>
                </a:solidFill>
                <a:sym typeface="+mn-ea"/>
              </a:rPr>
              <a:t>不叫他们被色情</a:t>
            </a:r>
            <a:r>
              <a:rPr lang="en-US" altLang="ja-JP" sz="3200" dirty="0">
                <a:solidFill>
                  <a:srgbClr val="0070C0"/>
                </a:solidFill>
                <a:sym typeface="+mn-ea"/>
              </a:rPr>
              <a:t>,</a:t>
            </a:r>
            <a:r>
              <a:rPr lang="ja-JP" altLang="en-US" sz="3200">
                <a:solidFill>
                  <a:srgbClr val="0070C0"/>
                </a:solidFill>
                <a:sym typeface="+mn-ea"/>
              </a:rPr>
              <a:t>毒品</a:t>
            </a:r>
            <a:r>
              <a:rPr lang="en-US" altLang="ja-JP" sz="3200" dirty="0">
                <a:solidFill>
                  <a:srgbClr val="0070C0"/>
                </a:solidFill>
                <a:sym typeface="+mn-ea"/>
              </a:rPr>
              <a:t>,</a:t>
            </a:r>
            <a:r>
              <a:rPr lang="ja-JP" altLang="en-US" sz="3200">
                <a:solidFill>
                  <a:srgbClr val="0070C0"/>
                </a:solidFill>
                <a:sym typeface="+mn-ea"/>
              </a:rPr>
              <a:t>异端所掠去</a:t>
            </a:r>
            <a:r>
              <a:rPr lang="ja-JP" altLang="en-US" sz="3200">
                <a:sym typeface="+mn-ea"/>
              </a:rPr>
              <a:t>。</a:t>
            </a:r>
            <a:endParaRPr lang="en-US" altLang="ja-JP" sz="3200" dirty="0">
              <a:sym typeface="+mn-ea"/>
            </a:endParaRPr>
          </a:p>
          <a:p>
            <a:r>
              <a:rPr lang="en-US" altLang="zh-CN" sz="3200" dirty="0">
                <a:solidFill>
                  <a:schemeClr val="accent2"/>
                </a:solidFill>
                <a:sym typeface="+mn-ea"/>
              </a:rPr>
              <a:t>Please watch over and protect the younger generation,</a:t>
            </a:r>
          </a:p>
          <a:p>
            <a:r>
              <a:rPr lang="en-US" altLang="zh-CN" sz="3200" dirty="0">
                <a:solidFill>
                  <a:schemeClr val="accent2"/>
                </a:solidFill>
                <a:sym typeface="+mn-ea"/>
              </a:rPr>
              <a:t>Seeking the Truth,  </a:t>
            </a:r>
          </a:p>
          <a:p>
            <a:r>
              <a:rPr lang="en-US" altLang="zh-CN" sz="3200" dirty="0">
                <a:solidFill>
                  <a:schemeClr val="accent2"/>
                </a:solidFill>
                <a:sym typeface="+mn-ea"/>
              </a:rPr>
              <a:t>Don't let them be taken away by pornography, drugs, and heresy liberal thoughts. </a:t>
            </a:r>
          </a:p>
        </p:txBody>
      </p:sp>
    </p:spTree>
    <p:extLst>
      <p:ext uri="{BB962C8B-B14F-4D97-AF65-F5344CB8AC3E}">
        <p14:creationId xmlns:p14="http://schemas.microsoft.com/office/powerpoint/2010/main" val="16208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endParaRPr lang="en-US" dirty="0"/>
          </a:p>
        </p:txBody>
      </p:sp>
      <p:sp>
        <p:nvSpPr>
          <p:cNvPr id="17" name="Text Box 16"/>
          <p:cNvSpPr txBox="1"/>
          <p:nvPr/>
        </p:nvSpPr>
        <p:spPr>
          <a:xfrm>
            <a:off x="1172250" y="1031589"/>
            <a:ext cx="9051519" cy="4659091"/>
          </a:xfrm>
          <a:prstGeom prst="rect">
            <a:avLst/>
          </a:prstGeom>
          <a:noFill/>
        </p:spPr>
        <p:txBody>
          <a:bodyPr wrap="square" rtlCol="0">
            <a:noAutofit/>
          </a:bodyPr>
          <a:lstStyle/>
          <a:p>
            <a:pPr algn="ctr"/>
            <a:r>
              <a:rPr lang="en-US" altLang="en-US" sz="2800" dirty="0">
                <a:hlinkClick r:id="rId2"/>
              </a:rPr>
              <a:t>https://www.youtube.com/watch?v=8sXlbTkH6SE&amp;ab_channel=ACCCAtlanta</a:t>
            </a:r>
            <a:r>
              <a:rPr lang="en-US" altLang="en-US" sz="2800" dirty="0"/>
              <a:t> </a:t>
            </a:r>
          </a:p>
          <a:p>
            <a:pPr algn="ctr"/>
            <a:r>
              <a:rPr lang="ja-JP" altLang="en-US" sz="2800" b="1" i="0">
                <a:solidFill>
                  <a:srgbClr val="0F0F0F"/>
                </a:solidFill>
                <a:effectLst/>
                <a:latin typeface="Roboto" panose="02000000000000000000" pitchFamily="2" charset="0"/>
              </a:rPr>
              <a:t>為主而活</a:t>
            </a:r>
          </a:p>
          <a:p>
            <a:pPr algn="ctr"/>
            <a:endParaRPr lang="en-US" altLang="en-US" sz="2800" dirty="0"/>
          </a:p>
          <a:p>
            <a:pPr algn="ctr"/>
            <a:endParaRPr lang="en-US" altLang="en-US" sz="2800" dirty="0"/>
          </a:p>
          <a:p>
            <a:pPr algn="ctr"/>
            <a:endParaRPr lang="en-US" altLang="en-US" sz="2800" dirty="0"/>
          </a:p>
          <a:p>
            <a:pPr algn="ctr"/>
            <a:r>
              <a:rPr lang="en-US" altLang="en-US" sz="2800" dirty="0"/>
              <a:t>https://</a:t>
            </a:r>
            <a:r>
              <a:rPr lang="en-US" altLang="en-US" sz="2800" dirty="0" err="1"/>
              <a:t>www.youtube.com</a:t>
            </a:r>
            <a:r>
              <a:rPr lang="en-US" altLang="en-US" sz="2800" dirty="0"/>
              <a:t>/</a:t>
            </a:r>
            <a:r>
              <a:rPr lang="en-US" altLang="en-US" sz="2800" dirty="0" err="1"/>
              <a:t>watch?v</a:t>
            </a:r>
            <a:r>
              <a:rPr lang="en-US" altLang="en-US" sz="2800" dirty="0"/>
              <a:t>=bmUnSstK854</a:t>
            </a:r>
          </a:p>
          <a:p>
            <a:pPr algn="ctr"/>
            <a:r>
              <a:rPr lang="zh-CN" altLang="en-US" sz="2800" dirty="0"/>
              <a:t>行祢旨意</a:t>
            </a:r>
            <a:r>
              <a:rPr lang="en-US" altLang="en-US" sz="2800" dirty="0"/>
              <a:t> </a:t>
            </a:r>
          </a:p>
          <a:p>
            <a:pPr algn="ctr"/>
            <a:r>
              <a:rPr lang="en-US" altLang="en-US" sz="2800" dirty="0"/>
              <a:t>(Go) Hillsong In Chinese</a:t>
            </a:r>
          </a:p>
          <a:p>
            <a:pPr algn="ctr"/>
            <a:r>
              <a:rPr lang="en-US" altLang="en-US" sz="2800" dirty="0"/>
              <a:t>Hillsong </a:t>
            </a:r>
            <a:r>
              <a:rPr lang="zh-CN" altLang="en-US" sz="2800" dirty="0"/>
              <a:t>华语</a:t>
            </a:r>
          </a:p>
          <a:p>
            <a:pPr algn="ctr"/>
            <a:endParaRPr lang="en-US" altLang="en-US" sz="2800" dirty="0"/>
          </a:p>
          <a:p>
            <a:pPr algn="ctr"/>
            <a:endParaRPr lang="en-US" altLang="en-US" sz="2800" dirty="0"/>
          </a:p>
        </p:txBody>
      </p:sp>
      <p:pic>
        <p:nvPicPr>
          <p:cNvPr id="20" name="Content Placeholder 19"/>
          <p:cNvPicPr>
            <a:picLocks noGrp="1" noChangeAspect="1"/>
          </p:cNvPicPr>
          <p:nvPr>
            <p:ph idx="1"/>
          </p:nvPr>
        </p:nvPicPr>
        <p:blipFill>
          <a:blip/>
          <a:stretch>
            <a:fillRect/>
          </a:stretch>
        </p:blipFill>
        <p:spPr>
          <a:xfrm>
            <a:off x="-2147483648" y="-2147483648"/>
            <a:ext cx="2147011200" cy="2147011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99" y="190500"/>
            <a:ext cx="11515283" cy="675577"/>
          </a:xfrm>
          <a:solidFill>
            <a:schemeClr val="bg1">
              <a:lumMod val="95000"/>
            </a:schemeClr>
          </a:solidFill>
        </p:spPr>
        <p:txBody>
          <a:bodyPr/>
          <a:lstStyle/>
          <a:p>
            <a:br>
              <a:rPr lang="en-US" altLang="zh-CN" sz="3200" dirty="0">
                <a:sym typeface="+mn-ea"/>
              </a:rPr>
            </a:br>
            <a:r>
              <a:rPr lang="en-US" altLang="zh-CN" sz="3200" dirty="0">
                <a:sym typeface="+mn-ea"/>
              </a:rPr>
              <a:t>Kings Cart </a:t>
            </a:r>
            <a:r>
              <a:rPr lang="en-US" altLang="zh-CN" sz="1000" dirty="0">
                <a:sym typeface="+mn-ea"/>
              </a:rPr>
              <a:t>(</a:t>
            </a:r>
            <a:r>
              <a:rPr lang="en-US" altLang="zh-CN" sz="1000" dirty="0">
                <a:sym typeface="+mn-ea"/>
                <a:hlinkClick r:id="rId3"/>
              </a:rPr>
              <a:t>https://</a:t>
            </a:r>
            <a:r>
              <a:rPr lang="en-US" altLang="zh-CN" sz="1000" dirty="0" err="1">
                <a:sym typeface="+mn-ea"/>
                <a:hlinkClick r:id="rId3"/>
              </a:rPr>
              <a:t>en.wikipedia.org</a:t>
            </a:r>
            <a:r>
              <a:rPr lang="en-US" altLang="zh-CN" sz="1000" dirty="0">
                <a:sym typeface="+mn-ea"/>
                <a:hlinkClick r:id="rId3"/>
              </a:rPr>
              <a:t>/wiki/</a:t>
            </a:r>
            <a:r>
              <a:rPr lang="en-US" altLang="zh-CN" sz="1000" dirty="0" err="1">
                <a:sym typeface="+mn-ea"/>
                <a:hlinkClick r:id="rId3"/>
              </a:rPr>
              <a:t>Kings_of_Israel_and_Judah</a:t>
            </a:r>
            <a:r>
              <a:rPr lang="en-US" altLang="zh-CN" sz="1000" dirty="0">
                <a:sym typeface="+mn-ea"/>
                <a:hlinkClick r:id="rId3"/>
              </a:rPr>
              <a:t>#/media/</a:t>
            </a:r>
            <a:r>
              <a:rPr lang="en-US" altLang="zh-CN" sz="1000" dirty="0" err="1">
                <a:sym typeface="+mn-ea"/>
                <a:hlinkClick r:id="rId3"/>
              </a:rPr>
              <a:t>File:Genealogy_of_the_kings_of_Israel_and_Judah.svg</a:t>
            </a:r>
            <a:r>
              <a:rPr lang="en-US" altLang="zh-CN" sz="1000" dirty="0">
                <a:sym typeface="+mn-ea"/>
              </a:rPr>
              <a:t>)</a:t>
            </a:r>
            <a:br>
              <a:rPr lang="en-US" altLang="zh-CN" sz="3200" dirty="0">
                <a:sym typeface="+mn-ea"/>
              </a:rPr>
            </a:br>
            <a:endParaRPr lang="zh-CN" altLang="en-US" sz="3200" dirty="0">
              <a:sym typeface="+mn-ea"/>
            </a:endParaRPr>
          </a:p>
        </p:txBody>
      </p:sp>
      <p:sp>
        <p:nvSpPr>
          <p:cNvPr id="5" name="TextBox 4">
            <a:extLst>
              <a:ext uri="{FF2B5EF4-FFF2-40B4-BE49-F238E27FC236}">
                <a16:creationId xmlns:a16="http://schemas.microsoft.com/office/drawing/2014/main" id="{1485C8C4-476E-65F0-0F07-75E6C3BF0AF2}"/>
              </a:ext>
            </a:extLst>
          </p:cNvPr>
          <p:cNvSpPr txBox="1"/>
          <p:nvPr/>
        </p:nvSpPr>
        <p:spPr>
          <a:xfrm>
            <a:off x="6848917" y="3048393"/>
            <a:ext cx="5311366" cy="2123658"/>
          </a:xfrm>
          <a:prstGeom prst="rect">
            <a:avLst/>
          </a:prstGeom>
          <a:solidFill>
            <a:schemeClr val="bg1">
              <a:lumMod val="95000"/>
            </a:schemeClr>
          </a:solidFill>
        </p:spPr>
        <p:txBody>
          <a:bodyPr wrap="square">
            <a:spAutoFit/>
          </a:bodyPr>
          <a:lstStyle/>
          <a:p>
            <a:r>
              <a:rPr lang="en-US" dirty="0"/>
              <a:t>"Solomon the father of </a:t>
            </a:r>
            <a:r>
              <a:rPr lang="en-US" sz="3200" dirty="0">
                <a:highlight>
                  <a:srgbClr val="C0C0C0"/>
                </a:highlight>
              </a:rPr>
              <a:t>Rehoboam</a:t>
            </a:r>
            <a:r>
              <a:rPr lang="en-US" dirty="0"/>
              <a:t>, Rehoboam the father of </a:t>
            </a:r>
            <a:r>
              <a:rPr lang="en-US" sz="3200" dirty="0">
                <a:highlight>
                  <a:srgbClr val="C0C0C0"/>
                </a:highlight>
              </a:rPr>
              <a:t>Abijah</a:t>
            </a:r>
            <a:r>
              <a:rPr lang="en-US" dirty="0"/>
              <a:t>, Abijah the father of </a:t>
            </a:r>
            <a:r>
              <a:rPr lang="en-US" sz="3200" dirty="0">
                <a:highlight>
                  <a:srgbClr val="C0C0C0"/>
                </a:highlight>
              </a:rPr>
              <a:t>Asa</a:t>
            </a:r>
            <a:r>
              <a:rPr lang="en-US" dirty="0"/>
              <a:t>," (Mat1:7 NIV)</a:t>
            </a:r>
          </a:p>
          <a:p>
            <a:r>
              <a:rPr lang="en-US" dirty="0"/>
              <a:t>"</a:t>
            </a:r>
            <a:r>
              <a:rPr lang="en-US" dirty="0" err="1"/>
              <a:t>所罗门生罗波安．罗波安生亚比雅．亚比雅生亚撒</a:t>
            </a:r>
            <a:r>
              <a:rPr lang="en-US" dirty="0"/>
              <a:t>．" (Mat1:7 CUVS)</a:t>
            </a:r>
          </a:p>
        </p:txBody>
      </p:sp>
      <p:sp>
        <p:nvSpPr>
          <p:cNvPr id="9" name="TextBox 8">
            <a:extLst>
              <a:ext uri="{FF2B5EF4-FFF2-40B4-BE49-F238E27FC236}">
                <a16:creationId xmlns:a16="http://schemas.microsoft.com/office/drawing/2014/main" id="{839B716B-43AF-F820-1B55-DABAE10F55FF}"/>
              </a:ext>
            </a:extLst>
          </p:cNvPr>
          <p:cNvSpPr txBox="1"/>
          <p:nvPr/>
        </p:nvSpPr>
        <p:spPr>
          <a:xfrm>
            <a:off x="6848917" y="1019967"/>
            <a:ext cx="5343083" cy="1908215"/>
          </a:xfrm>
          <a:prstGeom prst="rect">
            <a:avLst/>
          </a:prstGeom>
          <a:solidFill>
            <a:schemeClr val="bg1">
              <a:lumMod val="95000"/>
            </a:schemeClr>
          </a:solidFill>
        </p:spPr>
        <p:txBody>
          <a:bodyPr wrap="square">
            <a:spAutoFit/>
          </a:bodyPr>
          <a:lstStyle/>
          <a:p>
            <a:r>
              <a:rPr lang="en-US" dirty="0"/>
              <a:t>"and Jesse the father of King David. </a:t>
            </a:r>
            <a:r>
              <a:rPr lang="en-US" sz="3200" b="1" dirty="0">
                <a:solidFill>
                  <a:schemeClr val="bg2">
                    <a:lumMod val="40000"/>
                    <a:lumOff val="60000"/>
                  </a:schemeClr>
                </a:solidFill>
                <a:highlight>
                  <a:srgbClr val="0000FF"/>
                </a:highlight>
              </a:rPr>
              <a:t>David</a:t>
            </a:r>
            <a:r>
              <a:rPr lang="en-US" dirty="0"/>
              <a:t> was the father of </a:t>
            </a:r>
            <a:r>
              <a:rPr lang="en-US" sz="3200" b="1" dirty="0">
                <a:highlight>
                  <a:srgbClr val="C0C0C0"/>
                </a:highlight>
              </a:rPr>
              <a:t>Solomon</a:t>
            </a:r>
            <a:r>
              <a:rPr lang="en-US" dirty="0"/>
              <a:t>, whose mother had been Uriah's wife," (Mat1:6 NIV)</a:t>
            </a:r>
          </a:p>
          <a:p>
            <a:r>
              <a:rPr lang="en-US" altLang="ja-JP" dirty="0"/>
              <a:t>"</a:t>
            </a:r>
            <a:r>
              <a:rPr lang="ja-JP" altLang="en-US"/>
              <a:t>耶西生大卫王。大卫从乌利亚的妻子生所罗门．</a:t>
            </a:r>
            <a:r>
              <a:rPr lang="en-US" altLang="ja-JP" dirty="0"/>
              <a:t>" (</a:t>
            </a:r>
            <a:r>
              <a:rPr lang="en-US" dirty="0"/>
              <a:t>Mat1:6 CUVS)</a:t>
            </a:r>
          </a:p>
        </p:txBody>
      </p:sp>
      <p:sp>
        <p:nvSpPr>
          <p:cNvPr id="10" name="TextBox 9">
            <a:extLst>
              <a:ext uri="{FF2B5EF4-FFF2-40B4-BE49-F238E27FC236}">
                <a16:creationId xmlns:a16="http://schemas.microsoft.com/office/drawing/2014/main" id="{4E34EBAA-C523-99CF-3549-5A8F718C7CAC}"/>
              </a:ext>
            </a:extLst>
          </p:cNvPr>
          <p:cNvSpPr txBox="1"/>
          <p:nvPr/>
        </p:nvSpPr>
        <p:spPr>
          <a:xfrm>
            <a:off x="6699402" y="5246629"/>
            <a:ext cx="5492598" cy="1969770"/>
          </a:xfrm>
          <a:prstGeom prst="rect">
            <a:avLst/>
          </a:prstGeom>
          <a:noFill/>
        </p:spPr>
        <p:txBody>
          <a:bodyPr wrap="square" rtlCol="0">
            <a:spAutoFit/>
          </a:bodyPr>
          <a:lstStyle/>
          <a:p>
            <a:r>
              <a:rPr lang="en-US" dirty="0"/>
              <a:t>"Asa the father of </a:t>
            </a:r>
            <a:r>
              <a:rPr lang="en-US" sz="3200" dirty="0">
                <a:highlight>
                  <a:srgbClr val="C0C0C0"/>
                </a:highlight>
              </a:rPr>
              <a:t>Jehoshaphat</a:t>
            </a:r>
            <a:r>
              <a:rPr lang="en-US" dirty="0"/>
              <a:t>, Jehoshaphat the father of </a:t>
            </a:r>
            <a:r>
              <a:rPr lang="en-US" dirty="0" err="1"/>
              <a:t>Jehoram</a:t>
            </a:r>
            <a:r>
              <a:rPr lang="en-US" dirty="0"/>
              <a:t>, </a:t>
            </a:r>
            <a:r>
              <a:rPr lang="en-US" dirty="0" err="1"/>
              <a:t>Jehoram</a:t>
            </a:r>
            <a:r>
              <a:rPr lang="en-US" dirty="0"/>
              <a:t> the father of Uzziah," (Mat1:8 NIV)</a:t>
            </a:r>
          </a:p>
          <a:p>
            <a:r>
              <a:rPr lang="en-US" altLang="ja-JP" dirty="0"/>
              <a:t>"</a:t>
            </a:r>
            <a:r>
              <a:rPr lang="ja-JP" altLang="en-US"/>
              <a:t>亚撒生约沙法．约沙法生约兰．约兰生乌西亚．</a:t>
            </a:r>
            <a:r>
              <a:rPr lang="en-US" altLang="ja-JP" dirty="0"/>
              <a:t>" (</a:t>
            </a:r>
            <a:r>
              <a:rPr lang="en-US" dirty="0"/>
              <a:t>Mat1:8 CUVS)</a:t>
            </a:r>
          </a:p>
          <a:p>
            <a:endParaRPr lang="en-US" dirty="0"/>
          </a:p>
        </p:txBody>
      </p:sp>
      <p:pic>
        <p:nvPicPr>
          <p:cNvPr id="11" name="Picture 10">
            <a:extLst>
              <a:ext uri="{FF2B5EF4-FFF2-40B4-BE49-F238E27FC236}">
                <a16:creationId xmlns:a16="http://schemas.microsoft.com/office/drawing/2014/main" id="{633B7F9F-91C3-76F4-9AE2-C900C79E3EAE}"/>
              </a:ext>
            </a:extLst>
          </p:cNvPr>
          <p:cNvPicPr>
            <a:picLocks noChangeAspect="1"/>
          </p:cNvPicPr>
          <p:nvPr/>
        </p:nvPicPr>
        <p:blipFill>
          <a:blip r:embed="rId4"/>
          <a:stretch>
            <a:fillRect/>
          </a:stretch>
        </p:blipFill>
        <p:spPr>
          <a:xfrm>
            <a:off x="-181233" y="940655"/>
            <a:ext cx="6959719" cy="5985358"/>
          </a:xfrm>
          <a:prstGeom prst="rect">
            <a:avLst/>
          </a:prstGeom>
        </p:spPr>
      </p:pic>
      <p:sp>
        <p:nvSpPr>
          <p:cNvPr id="12" name="Frame 11">
            <a:extLst>
              <a:ext uri="{FF2B5EF4-FFF2-40B4-BE49-F238E27FC236}">
                <a16:creationId xmlns:a16="http://schemas.microsoft.com/office/drawing/2014/main" id="{4DA8C27A-EACC-28A0-3024-112F12CF5D67}"/>
              </a:ext>
            </a:extLst>
          </p:cNvPr>
          <p:cNvSpPr/>
          <p:nvPr/>
        </p:nvSpPr>
        <p:spPr bwMode="auto">
          <a:xfrm>
            <a:off x="3508515" y="3140760"/>
            <a:ext cx="954156" cy="327992"/>
          </a:xfrm>
          <a:prstGeom prst="fram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36958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609600" y="190500"/>
            <a:ext cx="10972800" cy="5524500"/>
          </a:xfrm>
          <a:solidFill>
            <a:schemeClr val="bg1">
              <a:lumMod val="95000"/>
            </a:schemeClr>
          </a:solidFill>
        </p:spPr>
        <p:txBody>
          <a:bodyPr/>
          <a:lstStyle/>
          <a:p>
            <a:r>
              <a:rPr lang="en-US" altLang="ja-JP" sz="3200" dirty="0">
                <a:sym typeface="+mn-ea"/>
              </a:rPr>
              <a:t>1</a:t>
            </a:r>
            <a:r>
              <a:rPr lang="en-US" altLang="zh-CN" sz="3200" dirty="0">
                <a:sym typeface="+mn-ea"/>
              </a:rPr>
              <a:t>Ki 20:22</a:t>
            </a:r>
            <a:br>
              <a:rPr lang="en-US" altLang="zh-CN" sz="3200" dirty="0">
                <a:sym typeface="+mn-ea"/>
              </a:rPr>
            </a:br>
            <a:br>
              <a:rPr lang="en-US" altLang="ja-JP" sz="3200" dirty="0">
                <a:sym typeface="+mn-ea"/>
              </a:rPr>
            </a:br>
            <a:r>
              <a:rPr lang="en-US" altLang="ja-JP" sz="3200" dirty="0">
                <a:sym typeface="+mn-ea"/>
              </a:rPr>
              <a:t>Afterward, the prophet came to the king of Israel and said, "</a:t>
            </a:r>
            <a:r>
              <a:rPr lang="en-US" altLang="ja-JP" sz="3200" dirty="0">
                <a:solidFill>
                  <a:srgbClr val="FF0000"/>
                </a:solidFill>
                <a:sym typeface="+mn-ea"/>
              </a:rPr>
              <a:t>Strengthen your position and see what must be done</a:t>
            </a:r>
            <a:r>
              <a:rPr lang="en-US" altLang="ja-JP" sz="3200" dirty="0">
                <a:sym typeface="+mn-ea"/>
              </a:rPr>
              <a:t>, because next spring the king of Aram will attack you again." (1Ki20:22 NIV)</a:t>
            </a:r>
            <a:br>
              <a:rPr lang="en-US" altLang="ja-JP" sz="3200" dirty="0">
                <a:sym typeface="+mn-ea"/>
              </a:rPr>
            </a:br>
            <a:br>
              <a:rPr lang="en-US" altLang="ja-JP" sz="3200" dirty="0">
                <a:sym typeface="+mn-ea"/>
              </a:rPr>
            </a:br>
            <a:r>
              <a:rPr lang="en-US" altLang="ja-JP" sz="3200" dirty="0">
                <a:sym typeface="+mn-ea"/>
              </a:rPr>
              <a:t>"</a:t>
            </a:r>
            <a:r>
              <a:rPr lang="ja-JP" altLang="en-US" sz="3200">
                <a:sym typeface="+mn-ea"/>
              </a:rPr>
              <a:t>那先知来见以色列王、对他说、</a:t>
            </a:r>
            <a:r>
              <a:rPr lang="ja-JP" altLang="en-US" sz="3200">
                <a:solidFill>
                  <a:srgbClr val="FF0000"/>
                </a:solidFill>
                <a:highlight>
                  <a:srgbClr val="C0C0C0"/>
                </a:highlight>
                <a:sym typeface="+mn-ea"/>
              </a:rPr>
              <a:t>你当自强</a:t>
            </a:r>
            <a:r>
              <a:rPr lang="ja-JP" altLang="en-US" sz="3200">
                <a:solidFill>
                  <a:srgbClr val="FF0000"/>
                </a:solidFill>
                <a:sym typeface="+mn-ea"/>
              </a:rPr>
              <a:t>、</a:t>
            </a:r>
            <a:r>
              <a:rPr lang="ja-JP" altLang="en-US" sz="3200">
                <a:solidFill>
                  <a:srgbClr val="FF0000"/>
                </a:solidFill>
                <a:highlight>
                  <a:srgbClr val="C0C0C0"/>
                </a:highlight>
                <a:sym typeface="+mn-ea"/>
              </a:rPr>
              <a:t>留心怎样防备</a:t>
            </a:r>
            <a:r>
              <a:rPr lang="ja-JP" altLang="en-US" sz="3200">
                <a:sym typeface="+mn-ea"/>
              </a:rPr>
              <a:t>、因为到明年这时候、亚兰王必上来攻击你。</a:t>
            </a:r>
            <a:r>
              <a:rPr lang="en-US" altLang="ja-JP" sz="3200" dirty="0">
                <a:sym typeface="+mn-ea"/>
              </a:rPr>
              <a:t>" (1Ki20:22 CUVS)</a:t>
            </a:r>
            <a:endParaRPr lang="zh-CN" altLang="en-US" sz="3200" dirty="0">
              <a:sym typeface="+mn-ea"/>
            </a:endParaRPr>
          </a:p>
        </p:txBody>
      </p:sp>
    </p:spTree>
    <p:extLst>
      <p:ext uri="{BB962C8B-B14F-4D97-AF65-F5344CB8AC3E}">
        <p14:creationId xmlns:p14="http://schemas.microsoft.com/office/powerpoint/2010/main" val="338058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499"/>
            <a:ext cx="10972800" cy="734885"/>
          </a:xfrm>
          <a:solidFill>
            <a:schemeClr val="bg2">
              <a:lumMod val="20000"/>
              <a:lumOff val="80000"/>
            </a:schemeClr>
          </a:solidFill>
        </p:spPr>
        <p:txBody>
          <a:bodyPr/>
          <a:lstStyle/>
          <a:p>
            <a:r>
              <a:rPr lang="en-US" altLang="ja-JP" sz="3600" dirty="0">
                <a:solidFill>
                  <a:srgbClr val="FF0000"/>
                </a:solidFill>
                <a:sym typeface="+mn-ea"/>
              </a:rPr>
              <a:t>Strengthen your position</a:t>
            </a:r>
            <a:r>
              <a:rPr lang="ja-JP" altLang="en-US" sz="3600">
                <a:solidFill>
                  <a:srgbClr val="FF0000"/>
                </a:solidFill>
                <a:sym typeface="+mn-ea"/>
              </a:rPr>
              <a:t>当自强</a:t>
            </a:r>
            <a:endParaRPr lang="zh-CN" altLang="en-US" dirty="0">
              <a:solidFill>
                <a:schemeClr val="accent2"/>
              </a:solidFill>
              <a:sym typeface="+mn-ea"/>
            </a:endParaRPr>
          </a:p>
        </p:txBody>
      </p:sp>
      <p:graphicFrame>
        <p:nvGraphicFramePr>
          <p:cNvPr id="3" name="Table 2">
            <a:extLst>
              <a:ext uri="{FF2B5EF4-FFF2-40B4-BE49-F238E27FC236}">
                <a16:creationId xmlns:a16="http://schemas.microsoft.com/office/drawing/2014/main" id="{9B648CA6-591E-AA14-8ACD-0BB2433D90CA}"/>
              </a:ext>
            </a:extLst>
          </p:cNvPr>
          <p:cNvGraphicFramePr>
            <a:graphicFrameLocks noGrp="1"/>
          </p:cNvGraphicFramePr>
          <p:nvPr>
            <p:extLst>
              <p:ext uri="{D42A27DB-BD31-4B8C-83A1-F6EECF244321}">
                <p14:modId xmlns:p14="http://schemas.microsoft.com/office/powerpoint/2010/main" val="1621312117"/>
              </p:ext>
            </p:extLst>
          </p:nvPr>
        </p:nvGraphicFramePr>
        <p:xfrm>
          <a:off x="609600" y="1028948"/>
          <a:ext cx="10972800" cy="518668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552427268"/>
                    </a:ext>
                  </a:extLst>
                </a:gridCol>
                <a:gridCol w="5486400">
                  <a:extLst>
                    <a:ext uri="{9D8B030D-6E8A-4147-A177-3AD203B41FA5}">
                      <a16:colId xmlns:a16="http://schemas.microsoft.com/office/drawing/2014/main" val="2104028594"/>
                    </a:ext>
                  </a:extLst>
                </a:gridCol>
              </a:tblGrid>
              <a:tr h="370840">
                <a:tc>
                  <a:txBody>
                    <a:bodyPr/>
                    <a:lstStyle/>
                    <a:p>
                      <a:pPr algn="ctr"/>
                      <a:r>
                        <a:rPr lang="en-US" dirty="0"/>
                        <a:t>Gentile Position</a:t>
                      </a:r>
                    </a:p>
                  </a:txBody>
                  <a:tcPr/>
                </a:tc>
                <a:tc>
                  <a:txBody>
                    <a:bodyPr/>
                    <a:lstStyle/>
                    <a:p>
                      <a:pPr algn="ctr"/>
                      <a:r>
                        <a:rPr lang="en-US" dirty="0"/>
                        <a:t>Christian Position</a:t>
                      </a:r>
                    </a:p>
                  </a:txBody>
                  <a:tcPr/>
                </a:tc>
                <a:extLst>
                  <a:ext uri="{0D108BD9-81ED-4DB2-BD59-A6C34878D82A}">
                    <a16:rowId xmlns:a16="http://schemas.microsoft.com/office/drawing/2014/main" val="2401211464"/>
                  </a:ext>
                </a:extLst>
              </a:tr>
              <a:tr h="370840">
                <a:tc>
                  <a:txBody>
                    <a:bodyPr/>
                    <a:lstStyle/>
                    <a:p>
                      <a:r>
                        <a:rPr lang="ja-JP" altLang="en-US"/>
                        <a:t>有神人来见以色列王说、耶和华如此说、</a:t>
                      </a:r>
                      <a:r>
                        <a:rPr lang="ja-JP" altLang="en-US" sz="3200">
                          <a:solidFill>
                            <a:srgbClr val="FF0000"/>
                          </a:solidFill>
                        </a:rPr>
                        <a:t>亚兰人既说我耶和华是山神、不是平原的神</a:t>
                      </a:r>
                      <a:r>
                        <a:rPr lang="ja-JP" altLang="en-US"/>
                        <a:t>．所以我必将这一大群人、都交在你手中、你们就知道我是耶和华。</a:t>
                      </a:r>
                      <a:r>
                        <a:rPr lang="en-US" altLang="ja-JP" dirty="0"/>
                        <a:t>(1</a:t>
                      </a:r>
                      <a:r>
                        <a:rPr lang="en-US" dirty="0"/>
                        <a:t>Ki20:28 CUVS)</a:t>
                      </a:r>
                    </a:p>
                    <a:p>
                      <a:endParaRPr lang="en-US" dirty="0"/>
                    </a:p>
                    <a:p>
                      <a:r>
                        <a:rPr lang="en-US" dirty="0"/>
                        <a:t>The man of God came up and told the king of Israel, "This is what the Lord says: 'Because the Arameans think </a:t>
                      </a:r>
                      <a:r>
                        <a:rPr lang="en-US" sz="2400" dirty="0">
                          <a:solidFill>
                            <a:schemeClr val="tx1"/>
                          </a:solidFill>
                        </a:rPr>
                        <a:t>the Lord is </a:t>
                      </a:r>
                      <a:r>
                        <a:rPr lang="en-US" sz="3200" dirty="0">
                          <a:solidFill>
                            <a:srgbClr val="FF0000"/>
                          </a:solidFill>
                        </a:rPr>
                        <a:t>a god of the hills </a:t>
                      </a:r>
                      <a:r>
                        <a:rPr lang="en-US" sz="2400" dirty="0">
                          <a:solidFill>
                            <a:schemeClr val="tx1"/>
                          </a:solidFill>
                        </a:rPr>
                        <a:t>and not </a:t>
                      </a:r>
                      <a:r>
                        <a:rPr lang="en-US" sz="3200" dirty="0">
                          <a:solidFill>
                            <a:srgbClr val="FF0000"/>
                          </a:solidFill>
                        </a:rPr>
                        <a:t>a god of the valleys</a:t>
                      </a:r>
                      <a:r>
                        <a:rPr lang="en-US" dirty="0"/>
                        <a:t>, I will deliver this vast army into your hands, and you will know that I am the Lord .' " (1Ki20:28 NIV)</a:t>
                      </a:r>
                    </a:p>
                  </a:txBody>
                  <a:tcPr/>
                </a:tc>
                <a:tc>
                  <a:txBody>
                    <a:bodyPr/>
                    <a:lstStyle/>
                    <a:p>
                      <a:r>
                        <a:rPr lang="en-US" altLang="ja-JP" sz="2400" dirty="0"/>
                        <a:t>"</a:t>
                      </a:r>
                      <a:r>
                        <a:rPr lang="ja-JP" altLang="en-US" sz="2400"/>
                        <a:t>既是儿女、便是后嗣、就是　神的后嗣、和基督同作后嗣．如果我们和他一同受苦、也必和他一同得荣耀。</a:t>
                      </a:r>
                      <a:r>
                        <a:rPr lang="en-US" altLang="ja-JP" sz="2400" dirty="0"/>
                        <a:t>" (</a:t>
                      </a:r>
                      <a:r>
                        <a:rPr lang="en-US" sz="2400" dirty="0"/>
                        <a:t>Rom8:17 CUVS)</a:t>
                      </a:r>
                    </a:p>
                    <a:p>
                      <a:endParaRPr lang="en-US" sz="2400" dirty="0"/>
                    </a:p>
                    <a:p>
                      <a:endParaRPr lang="en-US" sz="2400" dirty="0"/>
                    </a:p>
                    <a:p>
                      <a:r>
                        <a:rPr lang="en-US" sz="2400" dirty="0"/>
                        <a:t>"Now if we are children, then we are heirs -- </a:t>
                      </a:r>
                      <a:r>
                        <a:rPr lang="en-US" sz="2400" dirty="0">
                          <a:solidFill>
                            <a:srgbClr val="FF0000"/>
                          </a:solidFill>
                        </a:rPr>
                        <a:t>heirs of God</a:t>
                      </a:r>
                      <a:r>
                        <a:rPr lang="en-US" sz="2400" dirty="0"/>
                        <a:t> and </a:t>
                      </a:r>
                      <a:r>
                        <a:rPr lang="en-US" sz="2400" dirty="0">
                          <a:solidFill>
                            <a:srgbClr val="FF0000"/>
                          </a:solidFill>
                        </a:rPr>
                        <a:t>co-heirs with Christ</a:t>
                      </a:r>
                      <a:r>
                        <a:rPr lang="en-US" sz="2400" dirty="0"/>
                        <a:t>, if indeed we share in his sufferings in order that we may also share in his glory." (Rom8:17 NIV</a:t>
                      </a:r>
                      <a:r>
                        <a:rPr lang="en-US" dirty="0"/>
                        <a:t>)</a:t>
                      </a:r>
                    </a:p>
                  </a:txBody>
                  <a:tcPr/>
                </a:tc>
                <a:extLst>
                  <a:ext uri="{0D108BD9-81ED-4DB2-BD59-A6C34878D82A}">
                    <a16:rowId xmlns:a16="http://schemas.microsoft.com/office/drawing/2014/main" val="2745190678"/>
                  </a:ext>
                </a:extLst>
              </a:tr>
              <a:tr h="370840">
                <a:tc>
                  <a:txBody>
                    <a:bodyPr/>
                    <a:lstStyle/>
                    <a:p>
                      <a:r>
                        <a:rPr lang="en-US" dirty="0"/>
                        <a:t>- A god of Money (Treasure) </a:t>
                      </a:r>
                      <a:r>
                        <a:rPr lang="ja-JP" altLang="en-US"/>
                        <a:t>财神爷</a:t>
                      </a:r>
                      <a:r>
                        <a:rPr lang="en-US" dirty="0"/>
                        <a:t>. </a:t>
                      </a:r>
                    </a:p>
                    <a:p>
                      <a:r>
                        <a:rPr lang="en-US" dirty="0"/>
                        <a:t>- A god of Women </a:t>
                      </a:r>
                      <a:r>
                        <a:rPr lang="ja-JP" altLang="en-US"/>
                        <a:t>女神</a:t>
                      </a:r>
                      <a:r>
                        <a:rPr lang="en-US" dirty="0"/>
                        <a:t>. </a:t>
                      </a:r>
                    </a:p>
                  </a:txBody>
                  <a:tcPr/>
                </a:tc>
                <a:tc>
                  <a:txBody>
                    <a:bodyPr/>
                    <a:lstStyle/>
                    <a:p>
                      <a:endParaRPr lang="en-US" dirty="0"/>
                    </a:p>
                  </a:txBody>
                  <a:tcPr/>
                </a:tc>
                <a:extLst>
                  <a:ext uri="{0D108BD9-81ED-4DB2-BD59-A6C34878D82A}">
                    <a16:rowId xmlns:a16="http://schemas.microsoft.com/office/drawing/2014/main" val="133565753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FC9E5E5-59F9-A88A-5647-AE03D39B4E14}"/>
              </a:ext>
            </a:extLst>
          </p:cNvPr>
          <p:cNvGraphicFramePr>
            <a:graphicFrameLocks noGrp="1"/>
          </p:cNvGraphicFramePr>
          <p:nvPr>
            <p:extLst>
              <p:ext uri="{D42A27DB-BD31-4B8C-83A1-F6EECF244321}">
                <p14:modId xmlns:p14="http://schemas.microsoft.com/office/powerpoint/2010/main" val="4140460597"/>
              </p:ext>
            </p:extLst>
          </p:nvPr>
        </p:nvGraphicFramePr>
        <p:xfrm>
          <a:off x="215152" y="1060857"/>
          <a:ext cx="11937850" cy="4541860"/>
        </p:xfrm>
        <a:graphic>
          <a:graphicData uri="http://schemas.openxmlformats.org/drawingml/2006/table">
            <a:tbl>
              <a:tblPr firstRow="1" bandRow="1">
                <a:tableStyleId>{5C22544A-7EE6-4342-B048-85BDC9FD1C3A}</a:tableStyleId>
              </a:tblPr>
              <a:tblGrid>
                <a:gridCol w="443754">
                  <a:extLst>
                    <a:ext uri="{9D8B030D-6E8A-4147-A177-3AD203B41FA5}">
                      <a16:colId xmlns:a16="http://schemas.microsoft.com/office/drawing/2014/main" val="2912965187"/>
                    </a:ext>
                  </a:extLst>
                </a:gridCol>
                <a:gridCol w="1026955">
                  <a:extLst>
                    <a:ext uri="{9D8B030D-6E8A-4147-A177-3AD203B41FA5}">
                      <a16:colId xmlns:a16="http://schemas.microsoft.com/office/drawing/2014/main" val="4139541504"/>
                    </a:ext>
                  </a:extLst>
                </a:gridCol>
                <a:gridCol w="10467141">
                  <a:extLst>
                    <a:ext uri="{9D8B030D-6E8A-4147-A177-3AD203B41FA5}">
                      <a16:colId xmlns:a16="http://schemas.microsoft.com/office/drawing/2014/main" val="4135421565"/>
                    </a:ext>
                  </a:extLst>
                </a:gridCol>
              </a:tblGrid>
              <a:tr h="442130">
                <a:tc>
                  <a:txBody>
                    <a:bodyPr/>
                    <a:lstStyle/>
                    <a:p>
                      <a:r>
                        <a:rPr lang="en-US" dirty="0"/>
                        <a:t>#</a:t>
                      </a:r>
                    </a:p>
                  </a:txBody>
                  <a:tcPr/>
                </a:tc>
                <a:tc>
                  <a:txBody>
                    <a:bodyPr/>
                    <a:lstStyle/>
                    <a:p>
                      <a:r>
                        <a:rPr lang="en-US" dirty="0"/>
                        <a:t>Types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People</a:t>
                      </a:r>
                    </a:p>
                  </a:txBody>
                  <a:tcPr/>
                </a:tc>
                <a:extLst>
                  <a:ext uri="{0D108BD9-81ED-4DB2-BD59-A6C34878D82A}">
                    <a16:rowId xmlns:a16="http://schemas.microsoft.com/office/drawing/2014/main" val="1061428638"/>
                  </a:ext>
                </a:extLst>
              </a:tr>
              <a:tr h="442130">
                <a:tc>
                  <a:txBody>
                    <a:bodyPr/>
                    <a:lstStyle/>
                    <a:p>
                      <a:r>
                        <a:rPr lang="en-US" dirty="0"/>
                        <a:t>1</a:t>
                      </a:r>
                    </a:p>
                  </a:txBody>
                  <a:tcPr/>
                </a:tc>
                <a:tc>
                  <a:txBody>
                    <a:bodyPr/>
                    <a:lstStyle/>
                    <a:p>
                      <a:r>
                        <a:rPr lang="en-US" dirty="0"/>
                        <a:t>devil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a:t>应当防备</a:t>
                      </a:r>
                      <a:r>
                        <a:rPr lang="ja-JP" altLang="en-US">
                          <a:solidFill>
                            <a:srgbClr val="FF0000"/>
                          </a:solidFill>
                        </a:rPr>
                        <a:t>犬类</a:t>
                      </a:r>
                      <a:r>
                        <a:rPr lang="ja-JP" altLang="en-US"/>
                        <a:t>、防备</a:t>
                      </a:r>
                      <a:r>
                        <a:rPr lang="ja-JP" altLang="en-US">
                          <a:solidFill>
                            <a:srgbClr val="FF0000"/>
                          </a:solidFill>
                        </a:rPr>
                        <a:t>作恶的</a:t>
                      </a:r>
                      <a:r>
                        <a:rPr lang="ja-JP" altLang="en-US"/>
                        <a:t>、防备</a:t>
                      </a:r>
                      <a:r>
                        <a:rPr lang="ja-JP" altLang="en-US">
                          <a:solidFill>
                            <a:srgbClr val="FF0000"/>
                          </a:solidFill>
                        </a:rPr>
                        <a:t>妄自行割</a:t>
                      </a:r>
                      <a:r>
                        <a:rPr lang="ja-JP" altLang="en-US"/>
                        <a:t>的．</a:t>
                      </a:r>
                      <a:r>
                        <a:rPr lang="en-US" altLang="ja-JP" dirty="0"/>
                        <a:t>" (</a:t>
                      </a:r>
                      <a:r>
                        <a:rPr lang="en-US" dirty="0"/>
                        <a:t>Phl3:2 CUVS)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"Watch out for those </a:t>
                      </a:r>
                      <a:r>
                        <a:rPr lang="en-US" dirty="0">
                          <a:solidFill>
                            <a:srgbClr val="FF0000"/>
                          </a:solidFill>
                        </a:rPr>
                        <a:t>dogs</a:t>
                      </a:r>
                      <a:r>
                        <a:rPr lang="en-US" dirty="0"/>
                        <a:t>, those men who do </a:t>
                      </a:r>
                      <a:r>
                        <a:rPr lang="en-US" dirty="0">
                          <a:solidFill>
                            <a:srgbClr val="FF0000"/>
                          </a:solidFill>
                        </a:rPr>
                        <a:t>evil</a:t>
                      </a:r>
                      <a:r>
                        <a:rPr lang="en-US" dirty="0"/>
                        <a:t>, those </a:t>
                      </a:r>
                      <a:r>
                        <a:rPr lang="en-US" dirty="0">
                          <a:solidFill>
                            <a:srgbClr val="FF0000"/>
                          </a:solidFill>
                        </a:rPr>
                        <a:t>mutilators</a:t>
                      </a:r>
                      <a:r>
                        <a:rPr lang="en-US" dirty="0"/>
                        <a:t> of the flesh." (Phl3:2 NIV)</a:t>
                      </a:r>
                    </a:p>
                  </a:txBody>
                  <a:tcPr/>
                </a:tc>
                <a:extLst>
                  <a:ext uri="{0D108BD9-81ED-4DB2-BD59-A6C34878D82A}">
                    <a16:rowId xmlns:a16="http://schemas.microsoft.com/office/drawing/2014/main" val="3148191812"/>
                  </a:ext>
                </a:extLst>
              </a:tr>
              <a:tr h="442130">
                <a:tc>
                  <a:txBody>
                    <a:bodyPr/>
                    <a:lstStyle/>
                    <a:p>
                      <a:r>
                        <a:rPr lang="en-US" dirty="0"/>
                        <a:t>2</a:t>
                      </a:r>
                    </a:p>
                  </a:txBody>
                  <a:tcPr/>
                </a:tc>
                <a:tc>
                  <a:txBody>
                    <a:bodyPr/>
                    <a:lstStyle/>
                    <a:p>
                      <a:r>
                        <a:rPr lang="en-US" sz="1400" dirty="0"/>
                        <a:t>False</a:t>
                      </a:r>
                    </a:p>
                    <a:p>
                      <a:r>
                        <a:rPr lang="en-US" sz="1400" dirty="0"/>
                        <a:t>Prophet</a:t>
                      </a:r>
                    </a:p>
                  </a:txBody>
                  <a:tcPr/>
                </a:tc>
                <a:tc>
                  <a:txBody>
                    <a:bodyPr/>
                    <a:lstStyle/>
                    <a:p>
                      <a:r>
                        <a:rPr lang="en-US" altLang="ja-JP" dirty="0"/>
                        <a:t>"Watch out for </a:t>
                      </a:r>
                      <a:r>
                        <a:rPr lang="en-US" altLang="ja-JP" dirty="0">
                          <a:solidFill>
                            <a:srgbClr val="FF0000"/>
                          </a:solidFill>
                        </a:rPr>
                        <a:t>false prophets</a:t>
                      </a:r>
                      <a:r>
                        <a:rPr lang="en-US" altLang="ja-JP" dirty="0"/>
                        <a:t>. They come to you in sheep's clothing, but inwardly they are ferocious wolves." (Mat7:15 NIV)</a:t>
                      </a:r>
                    </a:p>
                    <a:p>
                      <a:r>
                        <a:rPr lang="en-US" altLang="ja-JP" dirty="0"/>
                        <a:t>"</a:t>
                      </a:r>
                      <a:r>
                        <a:rPr lang="ja-JP" altLang="en-US"/>
                        <a:t>你们要防备假先知．他们到你们这里来、外面披着羊皮、里面却是残暴的狼。</a:t>
                      </a:r>
                      <a:r>
                        <a:rPr lang="en-US" altLang="ja-JP" dirty="0"/>
                        <a:t>" (Mat7:15 CUVS)</a:t>
                      </a:r>
                      <a:endParaRPr lang="en-US" dirty="0"/>
                    </a:p>
                  </a:txBody>
                  <a:tcPr/>
                </a:tc>
                <a:extLst>
                  <a:ext uri="{0D108BD9-81ED-4DB2-BD59-A6C34878D82A}">
                    <a16:rowId xmlns:a16="http://schemas.microsoft.com/office/drawing/2014/main" val="685271850"/>
                  </a:ext>
                </a:extLst>
              </a:tr>
              <a:tr h="442130">
                <a:tc>
                  <a:txBody>
                    <a:bodyPr/>
                    <a:lstStyle/>
                    <a:p>
                      <a:r>
                        <a:rPr lang="en-US" dirty="0"/>
                        <a:t>3</a:t>
                      </a:r>
                    </a:p>
                  </a:txBody>
                  <a:tcPr/>
                </a:tc>
                <a:tc>
                  <a:txBody>
                    <a:bodyPr/>
                    <a:lstStyle/>
                    <a:p>
                      <a:r>
                        <a:rPr lang="en-US" dirty="0"/>
                        <a:t>False</a:t>
                      </a:r>
                    </a:p>
                    <a:p>
                      <a:r>
                        <a:rPr lang="en-US" dirty="0"/>
                        <a:t>teacher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a:t>耶稣在教训之间、说、你们要防备</a:t>
                      </a:r>
                      <a:r>
                        <a:rPr lang="ja-JP" altLang="en-US">
                          <a:solidFill>
                            <a:srgbClr val="FF0000"/>
                          </a:solidFill>
                        </a:rPr>
                        <a:t>文士</a:t>
                      </a:r>
                      <a:r>
                        <a:rPr lang="ja-JP" altLang="en-US"/>
                        <a:t>、他们好穿长衣游行、喜爱人在街市上问他们的安、</a:t>
                      </a:r>
                      <a:r>
                        <a:rPr lang="en-US" altLang="ja-JP" dirty="0"/>
                        <a:t>" (</a:t>
                      </a:r>
                      <a:r>
                        <a:rPr lang="en-US" dirty="0"/>
                        <a:t>Mak12:38 CUVS)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he taught, Jesus said, "Watch out for the </a:t>
                      </a:r>
                      <a:r>
                        <a:rPr lang="en-US" dirty="0">
                          <a:solidFill>
                            <a:srgbClr val="FF0000"/>
                          </a:solidFill>
                        </a:rPr>
                        <a:t>teachers</a:t>
                      </a:r>
                      <a:r>
                        <a:rPr lang="en-US" dirty="0"/>
                        <a:t> of the law. They like to walk around in flowing robes and be greeted in the marketplaces," (Mak12:38 NIV)</a:t>
                      </a:r>
                    </a:p>
                  </a:txBody>
                  <a:tcPr/>
                </a:tc>
                <a:extLst>
                  <a:ext uri="{0D108BD9-81ED-4DB2-BD59-A6C34878D82A}">
                    <a16:rowId xmlns:a16="http://schemas.microsoft.com/office/drawing/2014/main" val="3339034449"/>
                  </a:ext>
                </a:extLst>
              </a:tr>
              <a:tr h="442130">
                <a:tc>
                  <a:txBody>
                    <a:bodyPr/>
                    <a:lstStyle/>
                    <a:p>
                      <a:r>
                        <a:rPr lang="en-US" dirty="0"/>
                        <a:t>4</a:t>
                      </a:r>
                    </a:p>
                  </a:txBody>
                  <a:tcPr/>
                </a:tc>
                <a:tc>
                  <a:txBody>
                    <a:bodyPr/>
                    <a:lstStyle/>
                    <a:p>
                      <a:r>
                        <a:rPr lang="en-US" dirty="0"/>
                        <a:t>gentile</a:t>
                      </a:r>
                    </a:p>
                  </a:txBody>
                  <a:tcPr/>
                </a:tc>
                <a:tc>
                  <a:txBody>
                    <a:bodyPr/>
                    <a:lstStyle/>
                    <a:p>
                      <a:r>
                        <a:rPr lang="en-US" altLang="ja-JP" dirty="0"/>
                        <a:t>"</a:t>
                      </a:r>
                      <a:r>
                        <a:rPr lang="ja-JP" altLang="en-US"/>
                        <a:t>你们要防备人．因为他们要把你们交给公会、也要在会堂里鞭打你们．</a:t>
                      </a:r>
                      <a:r>
                        <a:rPr lang="en-US" altLang="ja-JP" dirty="0"/>
                        <a:t>" (Mat10:17 CUVS)</a:t>
                      </a:r>
                    </a:p>
                    <a:p>
                      <a:r>
                        <a:rPr lang="en-US" dirty="0"/>
                        <a:t>""Be on your guard against </a:t>
                      </a:r>
                      <a:r>
                        <a:rPr lang="en-US" dirty="0">
                          <a:solidFill>
                            <a:srgbClr val="FF0000"/>
                          </a:solidFill>
                        </a:rPr>
                        <a:t>men</a:t>
                      </a:r>
                      <a:r>
                        <a:rPr lang="en-US" dirty="0"/>
                        <a:t>; they will hand you over to the local councils and flog you in their synagogues." (Mat10:17 NIV)</a:t>
                      </a:r>
                    </a:p>
                  </a:txBody>
                  <a:tcPr/>
                </a:tc>
                <a:extLst>
                  <a:ext uri="{0D108BD9-81ED-4DB2-BD59-A6C34878D82A}">
                    <a16:rowId xmlns:a16="http://schemas.microsoft.com/office/drawing/2014/main" val="3408487641"/>
                  </a:ext>
                </a:extLst>
              </a:tr>
              <a:tr h="442130">
                <a:tc>
                  <a:txBody>
                    <a:bodyPr/>
                    <a:lstStyle/>
                    <a:p>
                      <a:r>
                        <a:rPr lang="en-US" dirty="0"/>
                        <a:t>5</a:t>
                      </a:r>
                    </a:p>
                  </a:txBody>
                  <a:tcPr/>
                </a:tc>
                <a:tc>
                  <a:txBody>
                    <a:bodyPr/>
                    <a:lstStyle/>
                    <a:p>
                      <a:r>
                        <a:rPr lang="en-US" dirty="0"/>
                        <a:t>Today</a:t>
                      </a:r>
                    </a:p>
                  </a:txBody>
                  <a:tcPr/>
                </a:tc>
                <a:tc>
                  <a:txBody>
                    <a:bodyPr/>
                    <a:lstStyle/>
                    <a:p>
                      <a:r>
                        <a:rPr lang="en-US" dirty="0"/>
                        <a:t>World Leaders, Dictators, Capitalists, Influential Worldly People. </a:t>
                      </a:r>
                    </a:p>
                  </a:txBody>
                  <a:tcPr/>
                </a:tc>
                <a:extLst>
                  <a:ext uri="{0D108BD9-81ED-4DB2-BD59-A6C34878D82A}">
                    <a16:rowId xmlns:a16="http://schemas.microsoft.com/office/drawing/2014/main" val="2983136829"/>
                  </a:ext>
                </a:extLst>
              </a:tr>
            </a:tbl>
          </a:graphicData>
        </a:graphic>
      </p:graphicFrame>
      <p:sp>
        <p:nvSpPr>
          <p:cNvPr id="9" name="Title 1">
            <a:extLst>
              <a:ext uri="{FF2B5EF4-FFF2-40B4-BE49-F238E27FC236}">
                <a16:creationId xmlns:a16="http://schemas.microsoft.com/office/drawing/2014/main" id="{C63780A5-8BB8-F9AD-CE36-0818A725E90E}"/>
              </a:ext>
            </a:extLst>
          </p:cNvPr>
          <p:cNvSpPr>
            <a:spLocks noGrp="1"/>
          </p:cNvSpPr>
          <p:nvPr>
            <p:ph type="title"/>
          </p:nvPr>
        </p:nvSpPr>
        <p:spPr>
          <a:xfrm>
            <a:off x="609600" y="190500"/>
            <a:ext cx="10972800" cy="791135"/>
          </a:xfrm>
          <a:solidFill>
            <a:schemeClr val="bg1">
              <a:lumMod val="95000"/>
            </a:schemeClr>
          </a:solidFill>
        </p:spPr>
        <p:txBody>
          <a:bodyPr/>
          <a:lstStyle/>
          <a:p>
            <a:r>
              <a:rPr lang="en-US" altLang="ja-JP" sz="3200" dirty="0">
                <a:solidFill>
                  <a:srgbClr val="FF0000"/>
                </a:solidFill>
                <a:sym typeface="+mn-ea"/>
              </a:rPr>
              <a:t>Watch-out People </a:t>
            </a:r>
            <a:r>
              <a:rPr lang="ja-JP" altLang="en-US" sz="3200">
                <a:solidFill>
                  <a:srgbClr val="FF0000"/>
                </a:solidFill>
                <a:sym typeface="+mn-ea"/>
              </a:rPr>
              <a:t>留心</a:t>
            </a:r>
            <a:r>
              <a:rPr lang="en-US" altLang="ja-JP" sz="3200" dirty="0">
                <a:solidFill>
                  <a:srgbClr val="FF0000"/>
                </a:solidFill>
                <a:sym typeface="+mn-ea"/>
              </a:rPr>
              <a:t>,</a:t>
            </a:r>
            <a:r>
              <a:rPr lang="ja-JP" altLang="en-US" sz="3200">
                <a:solidFill>
                  <a:srgbClr val="FF0000"/>
                </a:solidFill>
                <a:sym typeface="+mn-ea"/>
              </a:rPr>
              <a:t>防备人</a:t>
            </a:r>
            <a:r>
              <a:rPr lang="en-US" altLang="ja-JP" sz="3200" dirty="0">
                <a:solidFill>
                  <a:srgbClr val="FF0000"/>
                </a:solidFill>
                <a:sym typeface="+mn-ea"/>
              </a:rPr>
              <a:t> </a:t>
            </a:r>
            <a:r>
              <a:rPr lang="en-US" altLang="ja-JP" sz="3200" dirty="0">
                <a:sym typeface="+mn-ea"/>
              </a:rPr>
              <a:t>(1</a:t>
            </a:r>
            <a:r>
              <a:rPr lang="en-US" altLang="zh-CN" sz="3200" dirty="0">
                <a:sym typeface="+mn-ea"/>
              </a:rPr>
              <a:t>Ki120:22 CUVS)</a:t>
            </a:r>
            <a:endParaRPr lang="zh-CN" altLang="en-US" sz="3200" dirty="0">
              <a:sym typeface="+mn-ea"/>
            </a:endParaRPr>
          </a:p>
        </p:txBody>
      </p:sp>
    </p:spTree>
    <p:extLst>
      <p:ext uri="{BB962C8B-B14F-4D97-AF65-F5344CB8AC3E}">
        <p14:creationId xmlns:p14="http://schemas.microsoft.com/office/powerpoint/2010/main" val="77760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FC9E5E5-59F9-A88A-5647-AE03D39B4E14}"/>
              </a:ext>
            </a:extLst>
          </p:cNvPr>
          <p:cNvGraphicFramePr>
            <a:graphicFrameLocks noGrp="1"/>
          </p:cNvGraphicFramePr>
          <p:nvPr>
            <p:extLst>
              <p:ext uri="{D42A27DB-BD31-4B8C-83A1-F6EECF244321}">
                <p14:modId xmlns:p14="http://schemas.microsoft.com/office/powerpoint/2010/main" val="3752251062"/>
              </p:ext>
            </p:extLst>
          </p:nvPr>
        </p:nvGraphicFramePr>
        <p:xfrm>
          <a:off x="282388" y="1060857"/>
          <a:ext cx="11937850" cy="381034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2912965187"/>
                    </a:ext>
                  </a:extLst>
                </a:gridCol>
                <a:gridCol w="1223683">
                  <a:extLst>
                    <a:ext uri="{9D8B030D-6E8A-4147-A177-3AD203B41FA5}">
                      <a16:colId xmlns:a16="http://schemas.microsoft.com/office/drawing/2014/main" val="4139541504"/>
                    </a:ext>
                  </a:extLst>
                </a:gridCol>
                <a:gridCol w="10340787">
                  <a:extLst>
                    <a:ext uri="{9D8B030D-6E8A-4147-A177-3AD203B41FA5}">
                      <a16:colId xmlns:a16="http://schemas.microsoft.com/office/drawing/2014/main" val="4135421565"/>
                    </a:ext>
                  </a:extLst>
                </a:gridCol>
              </a:tblGrid>
              <a:tr h="442130">
                <a:tc>
                  <a:txBody>
                    <a:bodyPr/>
                    <a:lstStyle/>
                    <a:p>
                      <a:r>
                        <a:rPr lang="en-US" dirty="0"/>
                        <a:t>#</a:t>
                      </a:r>
                    </a:p>
                  </a:txBody>
                  <a:tcPr/>
                </a:tc>
                <a:tc>
                  <a:txBody>
                    <a:bodyPr/>
                    <a:lstStyle/>
                    <a:p>
                      <a:r>
                        <a:rPr lang="en-US" dirty="0"/>
                        <a:t>Types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Knowledge</a:t>
                      </a:r>
                    </a:p>
                  </a:txBody>
                  <a:tcPr/>
                </a:tc>
                <a:extLst>
                  <a:ext uri="{0D108BD9-81ED-4DB2-BD59-A6C34878D82A}">
                    <a16:rowId xmlns:a16="http://schemas.microsoft.com/office/drawing/2014/main" val="1061428638"/>
                  </a:ext>
                </a:extLst>
              </a:tr>
              <a:tr h="442130">
                <a:tc>
                  <a:txBody>
                    <a:bodyPr/>
                    <a:lstStyle/>
                    <a:p>
                      <a:r>
                        <a:rPr lang="en-US" dirty="0"/>
                        <a:t>1</a:t>
                      </a:r>
                    </a:p>
                  </a:txBody>
                  <a:tcPr/>
                </a:tc>
                <a:tc>
                  <a:txBody>
                    <a:bodyPr/>
                    <a:lstStyle/>
                    <a:p>
                      <a:r>
                        <a:rPr lang="en-US" sz="1800" dirty="0"/>
                        <a:t>teaching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a:t>耶稣对他们说、你们要谨慎、防备法利赛人和撒都该人的</a:t>
                      </a:r>
                      <a:r>
                        <a:rPr lang="ja-JP" altLang="en-US">
                          <a:solidFill>
                            <a:srgbClr val="FF0000"/>
                          </a:solidFill>
                        </a:rPr>
                        <a:t>酵</a:t>
                      </a:r>
                      <a:r>
                        <a:rPr lang="ja-JP" altLang="en-US"/>
                        <a:t>。</a:t>
                      </a:r>
                      <a:r>
                        <a:rPr lang="en-US" altLang="ja-JP" dirty="0"/>
                        <a:t>" (Mat16:6 CUVS)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 careful," Jesus said to them. "Be on your guard against the </a:t>
                      </a:r>
                      <a:r>
                        <a:rPr lang="en-US" dirty="0">
                          <a:solidFill>
                            <a:srgbClr val="FF0000"/>
                          </a:solidFill>
                        </a:rPr>
                        <a:t>yeast</a:t>
                      </a:r>
                      <a:r>
                        <a:rPr lang="en-US" dirty="0"/>
                        <a:t> of the Pharisees and Sadducees." (Mat16:6 NIV)</a:t>
                      </a:r>
                    </a:p>
                    <a:p>
                      <a:endParaRPr lang="en-US" dirty="0"/>
                    </a:p>
                  </a:txBody>
                  <a:tcPr/>
                </a:tc>
                <a:extLst>
                  <a:ext uri="{0D108BD9-81ED-4DB2-BD59-A6C34878D82A}">
                    <a16:rowId xmlns:a16="http://schemas.microsoft.com/office/drawing/2014/main" val="685271850"/>
                  </a:ext>
                </a:extLst>
              </a:tr>
              <a:tr h="442130">
                <a:tc>
                  <a:txBody>
                    <a:bodyPr/>
                    <a:lstStyle/>
                    <a:p>
                      <a:r>
                        <a:rPr lang="en-US" dirty="0"/>
                        <a:t>2</a:t>
                      </a:r>
                    </a:p>
                  </a:txBody>
                  <a:tcPr/>
                </a:tc>
                <a:tc>
                  <a:txBody>
                    <a:bodyPr/>
                    <a:lstStyle/>
                    <a:p>
                      <a:r>
                        <a:rPr lang="en-US" sz="1600" dirty="0"/>
                        <a:t>knowledge</a:t>
                      </a:r>
                    </a:p>
                  </a:txBody>
                  <a:tcPr/>
                </a:tc>
                <a:tc>
                  <a:txBody>
                    <a:bodyPr/>
                    <a:lstStyle/>
                    <a:p>
                      <a:r>
                        <a:rPr lang="en-US" altLang="ja-JP" dirty="0"/>
                        <a:t>"</a:t>
                      </a:r>
                      <a:r>
                        <a:rPr lang="ja-JP" altLang="en-US"/>
                        <a:t>亲爱的弟兄阿、你们既然预先知道这事、就当防备、恐怕被恶人的</a:t>
                      </a:r>
                      <a:r>
                        <a:rPr lang="ja-JP" altLang="en-US">
                          <a:solidFill>
                            <a:srgbClr val="FF0000"/>
                          </a:solidFill>
                        </a:rPr>
                        <a:t>错谬诱惑</a:t>
                      </a:r>
                      <a:r>
                        <a:rPr lang="ja-JP" altLang="en-US"/>
                        <a:t>、就从自己坚固的地步上坠落。</a:t>
                      </a:r>
                      <a:r>
                        <a:rPr lang="en-US" altLang="ja-JP" dirty="0"/>
                        <a:t>" (2</a:t>
                      </a:r>
                      <a:r>
                        <a:rPr lang="en-US" dirty="0"/>
                        <a:t>Pe3:17 CUVS)</a:t>
                      </a:r>
                    </a:p>
                    <a:p>
                      <a:endParaRPr lang="en-US" dirty="0"/>
                    </a:p>
                    <a:p>
                      <a:r>
                        <a:rPr lang="en-US" dirty="0"/>
                        <a:t>"Therefore, dear friends, since you already know this, be on your guard so that you may not be carried away by the </a:t>
                      </a:r>
                      <a:r>
                        <a:rPr lang="en-US" dirty="0">
                          <a:solidFill>
                            <a:srgbClr val="FF0000"/>
                          </a:solidFill>
                        </a:rPr>
                        <a:t>error</a:t>
                      </a:r>
                      <a:r>
                        <a:rPr lang="en-US" dirty="0"/>
                        <a:t> of lawless men and fall from your secure position." (2Pe3:17 NIV)</a:t>
                      </a:r>
                    </a:p>
                  </a:txBody>
                  <a:tcPr/>
                </a:tc>
                <a:extLst>
                  <a:ext uri="{0D108BD9-81ED-4DB2-BD59-A6C34878D82A}">
                    <a16:rowId xmlns:a16="http://schemas.microsoft.com/office/drawing/2014/main" val="1593722675"/>
                  </a:ext>
                </a:extLst>
              </a:tr>
              <a:tr h="442130">
                <a:tc>
                  <a:txBody>
                    <a:bodyPr/>
                    <a:lstStyle/>
                    <a:p>
                      <a:r>
                        <a:rPr lang="en-US" dirty="0"/>
                        <a:t>3</a:t>
                      </a:r>
                    </a:p>
                  </a:txBody>
                  <a:tcPr/>
                </a:tc>
                <a:tc>
                  <a:txBody>
                    <a:bodyPr/>
                    <a:lstStyle/>
                    <a:p>
                      <a:r>
                        <a:rPr lang="en-US" sz="1600" dirty="0"/>
                        <a:t>Today</a:t>
                      </a:r>
                    </a:p>
                  </a:txBody>
                  <a:tcPr/>
                </a:tc>
                <a:tc>
                  <a:txBody>
                    <a:bodyPr/>
                    <a:lstStyle/>
                    <a:p>
                      <a:r>
                        <a:rPr lang="en-US" dirty="0" err="1"/>
                        <a:t>Youtube</a:t>
                      </a:r>
                      <a:r>
                        <a:rPr lang="en-US" dirty="0"/>
                        <a:t>, </a:t>
                      </a:r>
                      <a:r>
                        <a:rPr lang="en-US" dirty="0" err="1"/>
                        <a:t>Tiktok</a:t>
                      </a:r>
                      <a:r>
                        <a:rPr lang="en-US" dirty="0"/>
                        <a:t>, Instagram, X, Meta, Google, News,  AI. </a:t>
                      </a:r>
                    </a:p>
                  </a:txBody>
                  <a:tcPr/>
                </a:tc>
                <a:extLst>
                  <a:ext uri="{0D108BD9-81ED-4DB2-BD59-A6C34878D82A}">
                    <a16:rowId xmlns:a16="http://schemas.microsoft.com/office/drawing/2014/main" val="2843658032"/>
                  </a:ext>
                </a:extLst>
              </a:tr>
            </a:tbl>
          </a:graphicData>
        </a:graphic>
      </p:graphicFrame>
      <p:sp>
        <p:nvSpPr>
          <p:cNvPr id="9" name="Title 1">
            <a:extLst>
              <a:ext uri="{FF2B5EF4-FFF2-40B4-BE49-F238E27FC236}">
                <a16:creationId xmlns:a16="http://schemas.microsoft.com/office/drawing/2014/main" id="{C63780A5-8BB8-F9AD-CE36-0818A725E90E}"/>
              </a:ext>
            </a:extLst>
          </p:cNvPr>
          <p:cNvSpPr>
            <a:spLocks noGrp="1"/>
          </p:cNvSpPr>
          <p:nvPr>
            <p:ph type="title"/>
          </p:nvPr>
        </p:nvSpPr>
        <p:spPr>
          <a:xfrm>
            <a:off x="609600" y="190500"/>
            <a:ext cx="10972800" cy="791135"/>
          </a:xfrm>
          <a:solidFill>
            <a:schemeClr val="bg1">
              <a:lumMod val="95000"/>
            </a:schemeClr>
          </a:solidFill>
        </p:spPr>
        <p:txBody>
          <a:bodyPr/>
          <a:lstStyle/>
          <a:p>
            <a:r>
              <a:rPr lang="en-US" altLang="ja-JP" sz="3200" dirty="0">
                <a:solidFill>
                  <a:srgbClr val="FF0000"/>
                </a:solidFill>
                <a:sym typeface="+mn-ea"/>
              </a:rPr>
              <a:t>Watch-out Disinformation </a:t>
            </a:r>
            <a:r>
              <a:rPr lang="ja-JP" altLang="en-US" sz="3200">
                <a:solidFill>
                  <a:srgbClr val="FF0000"/>
                </a:solidFill>
                <a:sym typeface="+mn-ea"/>
              </a:rPr>
              <a:t>留心</a:t>
            </a:r>
            <a:r>
              <a:rPr lang="en-US" altLang="ja-JP" sz="3200" dirty="0">
                <a:solidFill>
                  <a:srgbClr val="FF0000"/>
                </a:solidFill>
                <a:sym typeface="+mn-ea"/>
              </a:rPr>
              <a:t>,</a:t>
            </a:r>
            <a:r>
              <a:rPr lang="ja-JP" altLang="en-US" sz="3200">
                <a:solidFill>
                  <a:srgbClr val="FF0000"/>
                </a:solidFill>
                <a:sym typeface="+mn-ea"/>
              </a:rPr>
              <a:t>防备假信息 </a:t>
            </a:r>
            <a:r>
              <a:rPr lang="en-US" altLang="ja-JP" sz="3200" dirty="0">
                <a:sym typeface="+mn-ea"/>
              </a:rPr>
              <a:t>(1</a:t>
            </a:r>
            <a:r>
              <a:rPr lang="en-US" altLang="zh-CN" sz="3200" dirty="0">
                <a:sym typeface="+mn-ea"/>
              </a:rPr>
              <a:t>Ki120:22)</a:t>
            </a:r>
            <a:endParaRPr lang="zh-CN" altLang="en-US" sz="3200" dirty="0">
              <a:sym typeface="+mn-ea"/>
            </a:endParaRPr>
          </a:p>
        </p:txBody>
      </p:sp>
    </p:spTree>
    <p:extLst>
      <p:ext uri="{BB962C8B-B14F-4D97-AF65-F5344CB8AC3E}">
        <p14:creationId xmlns:p14="http://schemas.microsoft.com/office/powerpoint/2010/main" val="56831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Love of God: </a:t>
            </a:r>
            <a:endParaRPr lang="zh-CN" altLang="en-US" sz="3200" dirty="0">
              <a:solidFill>
                <a:schemeClr val="accent2"/>
              </a:solidFill>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001949"/>
            <a:ext cx="11488366" cy="1682885"/>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a:t>
            </a:r>
            <a:r>
              <a:rPr lang="zh-CN" altLang="en-US" sz="3200" dirty="0">
                <a:sym typeface="+mn-ea"/>
              </a:rPr>
              <a:t>耶稣对他说、你要尽心、尽性、尽意、爱主你的　神。</a:t>
            </a:r>
            <a:r>
              <a:rPr lang="en-US" altLang="zh-CN" sz="3200" dirty="0">
                <a:sym typeface="+mn-ea"/>
              </a:rPr>
              <a:t>"</a:t>
            </a:r>
            <a:r>
              <a:rPr lang="en-US" altLang="zh-CN" sz="3200" dirty="0">
                <a:solidFill>
                  <a:schemeClr val="accent2"/>
                </a:solidFill>
                <a:sym typeface="+mn-ea"/>
              </a:rPr>
              <a:t> "Jesus replied:  'Love the Lord your God with all your heart and with all your soul and with all your mind.'" (Mat22:37 NIV)</a:t>
            </a:r>
            <a:endParaRPr lang="zh-CN" altLang="en-US" sz="3200" dirty="0">
              <a:solidFill>
                <a:schemeClr val="accent2"/>
              </a:solidFill>
              <a:sym typeface="+mn-ea"/>
            </a:endParaRPr>
          </a:p>
        </p:txBody>
      </p:sp>
      <p:sp>
        <p:nvSpPr>
          <p:cNvPr id="3" name="Title 1">
            <a:extLst>
              <a:ext uri="{FF2B5EF4-FFF2-40B4-BE49-F238E27FC236}">
                <a16:creationId xmlns:a16="http://schemas.microsoft.com/office/drawing/2014/main" id="{9AFDD413-04DE-B0A2-67AB-E07F6A623C87}"/>
              </a:ext>
            </a:extLst>
          </p:cNvPr>
          <p:cNvSpPr txBox="1">
            <a:spLocks/>
          </p:cNvSpPr>
          <p:nvPr/>
        </p:nvSpPr>
        <p:spPr>
          <a:xfrm>
            <a:off x="351817" y="2884251"/>
            <a:ext cx="11488366" cy="1682885"/>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a:t>
            </a:r>
            <a:r>
              <a:rPr lang="ja-JP" altLang="en-US" sz="3200">
                <a:sym typeface="+mn-ea"/>
              </a:rPr>
              <a:t>其次也相仿、就是要爱人如己。</a:t>
            </a:r>
            <a:r>
              <a:rPr lang="en-US" altLang="ja-JP" sz="3200" dirty="0">
                <a:sym typeface="+mn-ea"/>
              </a:rPr>
              <a:t>" </a:t>
            </a:r>
          </a:p>
          <a:p>
            <a:r>
              <a:rPr lang="en-US" altLang="zh-CN" sz="3200" dirty="0">
                <a:solidFill>
                  <a:schemeClr val="accent2"/>
                </a:solidFill>
                <a:sym typeface="+mn-ea"/>
              </a:rPr>
              <a:t>"And the second is like it: 'Love your neighbor as yourself.'" (Mat22:39 NIV)</a:t>
            </a:r>
            <a:endParaRPr lang="zh-CN" altLang="en-US" sz="3200" dirty="0">
              <a:solidFill>
                <a:schemeClr val="accent2"/>
              </a:solidFill>
              <a:sym typeface="+mn-ea"/>
            </a:endParaRPr>
          </a:p>
        </p:txBody>
      </p:sp>
    </p:spTree>
    <p:extLst>
      <p:ext uri="{BB962C8B-B14F-4D97-AF65-F5344CB8AC3E}">
        <p14:creationId xmlns:p14="http://schemas.microsoft.com/office/powerpoint/2010/main" val="117868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Don’t Live in Comfort Zone</a:t>
            </a:r>
            <a:endParaRPr lang="zh-CN" altLang="en-US" sz="3200" dirty="0">
              <a:solidFill>
                <a:schemeClr val="accent2"/>
              </a:solidFill>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4328808"/>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a:t>
            </a:r>
            <a:r>
              <a:rPr lang="zh-CN" altLang="en-US" sz="3200" dirty="0">
                <a:sym typeface="+mn-ea"/>
              </a:rPr>
              <a:t>所以你们要</a:t>
            </a:r>
            <a:r>
              <a:rPr lang="zh-CN" altLang="en-US" sz="3200" b="1" i="1" dirty="0">
                <a:sym typeface="+mn-ea"/>
              </a:rPr>
              <a:t>去</a:t>
            </a:r>
            <a:r>
              <a:rPr lang="zh-CN" altLang="en-US" sz="3200" dirty="0">
                <a:sym typeface="+mn-ea"/>
              </a:rPr>
              <a:t>、使万民作我的门徒、奉父子圣灵的名、给他们施洗</a:t>
            </a:r>
            <a:r>
              <a:rPr lang="ja-JP" altLang="en-US" sz="3200">
                <a:sym typeface="+mn-ea"/>
              </a:rPr>
              <a:t>凡我所吩咐你们的、都教训他们遵守我就常与你们同在、直到世界的末了。</a:t>
            </a:r>
            <a:r>
              <a:rPr lang="en-US" altLang="zh-CN" sz="3200" dirty="0">
                <a:sym typeface="+mn-ea"/>
              </a:rPr>
              <a:t>”</a:t>
            </a:r>
          </a:p>
          <a:p>
            <a:r>
              <a:rPr lang="en-US" altLang="zh-CN" sz="3200" dirty="0">
                <a:solidFill>
                  <a:schemeClr val="accent2"/>
                </a:solidFill>
                <a:sym typeface="+mn-ea"/>
              </a:rPr>
              <a:t>"Therefore </a:t>
            </a:r>
            <a:r>
              <a:rPr lang="en-US" altLang="zh-CN" sz="3200" b="1" u="sng" dirty="0">
                <a:solidFill>
                  <a:schemeClr val="accent2"/>
                </a:solidFill>
                <a:sym typeface="+mn-ea"/>
              </a:rPr>
              <a:t>go</a:t>
            </a:r>
            <a:r>
              <a:rPr lang="en-US" altLang="zh-CN" sz="3200" dirty="0">
                <a:solidFill>
                  <a:schemeClr val="accent2"/>
                </a:solidFill>
                <a:sym typeface="+mn-ea"/>
              </a:rPr>
              <a:t> and </a:t>
            </a:r>
            <a:r>
              <a:rPr lang="en-US" altLang="zh-CN" sz="3200" b="1" u="sng" dirty="0">
                <a:solidFill>
                  <a:schemeClr val="accent2"/>
                </a:solidFill>
                <a:sym typeface="+mn-ea"/>
              </a:rPr>
              <a:t>make</a:t>
            </a:r>
            <a:r>
              <a:rPr lang="en-US" altLang="zh-CN" sz="3200" dirty="0">
                <a:solidFill>
                  <a:schemeClr val="accent2"/>
                </a:solidFill>
                <a:sym typeface="+mn-ea"/>
              </a:rPr>
              <a:t> disciples of all nations, </a:t>
            </a:r>
            <a:r>
              <a:rPr lang="en-US" altLang="zh-CN" sz="3200" b="1" u="sng" dirty="0">
                <a:solidFill>
                  <a:schemeClr val="accent2"/>
                </a:solidFill>
                <a:sym typeface="+mn-ea"/>
              </a:rPr>
              <a:t>baptizing</a:t>
            </a:r>
            <a:r>
              <a:rPr lang="en-US" altLang="zh-CN" sz="3200" dirty="0">
                <a:solidFill>
                  <a:schemeClr val="accent2"/>
                </a:solidFill>
                <a:sym typeface="+mn-ea"/>
              </a:rPr>
              <a:t> them in the name of the Father and of the Son and of the Holy Spirit, and </a:t>
            </a:r>
            <a:r>
              <a:rPr lang="en-US" altLang="zh-CN" sz="3200" b="1" u="sng" dirty="0">
                <a:solidFill>
                  <a:schemeClr val="accent2"/>
                </a:solidFill>
                <a:sym typeface="+mn-ea"/>
              </a:rPr>
              <a:t>teaching</a:t>
            </a:r>
            <a:r>
              <a:rPr lang="en-US" altLang="zh-CN" sz="3200" dirty="0">
                <a:solidFill>
                  <a:schemeClr val="accent2"/>
                </a:solidFill>
                <a:sym typeface="+mn-ea"/>
              </a:rPr>
              <a:t> them to obey everything I have commanded you. And surely I am with you always, to the very end of the age." (Mat28:19-20 NIV). (G.M.B.T.)</a:t>
            </a:r>
            <a:endParaRPr lang="zh-CN" altLang="en-US" sz="3200" dirty="0">
              <a:solidFill>
                <a:schemeClr val="accent2"/>
              </a:solidFill>
              <a:sym typeface="+mn-ea"/>
            </a:endParaRPr>
          </a:p>
        </p:txBody>
      </p:sp>
    </p:spTree>
    <p:extLst>
      <p:ext uri="{BB962C8B-B14F-4D97-AF65-F5344CB8AC3E}">
        <p14:creationId xmlns:p14="http://schemas.microsoft.com/office/powerpoint/2010/main" val="326505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Pray: Don’t Do Evil in the Eyes of the Lord</a:t>
            </a:r>
            <a:endParaRPr lang="zh-CN" altLang="en-US" sz="3200" dirty="0">
              <a:solidFill>
                <a:schemeClr val="accent2"/>
              </a:solidFill>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189689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zh-CN" altLang="en-US" sz="3200" dirty="0">
                <a:sym typeface="+mn-ea"/>
              </a:rPr>
              <a:t>我们在天上的父、愿人都尊你的名为圣。</a:t>
            </a:r>
            <a:endParaRPr lang="en-US" altLang="zh-CN" sz="3200" dirty="0">
              <a:sym typeface="+mn-ea"/>
            </a:endParaRPr>
          </a:p>
          <a:p>
            <a:r>
              <a:rPr lang="zh-CN" altLang="en-US" sz="3200" dirty="0">
                <a:sym typeface="+mn-ea"/>
              </a:rPr>
              <a:t>愿你的国降临。愿你的旨意行在地上、如同行在天上</a:t>
            </a:r>
            <a:r>
              <a:rPr lang="en-US" altLang="zh-CN" sz="3200" dirty="0">
                <a:sym typeface="+mn-ea"/>
              </a:rPr>
              <a:t>.</a:t>
            </a:r>
          </a:p>
          <a:p>
            <a:r>
              <a:rPr lang="en-US" altLang="zh-CN" sz="3200" dirty="0">
                <a:solidFill>
                  <a:schemeClr val="accent2"/>
                </a:solidFill>
                <a:sym typeface="+mn-ea"/>
              </a:rPr>
              <a:t>Father in heaven, hallowed be your name, your kingdom come, your will be done on earth as it is in heaven</a:t>
            </a:r>
            <a:endParaRPr lang="zh-CN" altLang="en-US" sz="3200" dirty="0">
              <a:solidFill>
                <a:schemeClr val="accent2"/>
              </a:solidFill>
              <a:sym typeface="+mn-ea"/>
            </a:endParaRPr>
          </a:p>
        </p:txBody>
      </p:sp>
      <p:sp>
        <p:nvSpPr>
          <p:cNvPr id="3" name="Title 1">
            <a:extLst>
              <a:ext uri="{FF2B5EF4-FFF2-40B4-BE49-F238E27FC236}">
                <a16:creationId xmlns:a16="http://schemas.microsoft.com/office/drawing/2014/main" id="{504C4F0A-766F-77BD-804C-FEB2C1BAB6D8}"/>
              </a:ext>
            </a:extLst>
          </p:cNvPr>
          <p:cNvSpPr txBox="1">
            <a:spLocks/>
          </p:cNvSpPr>
          <p:nvPr/>
        </p:nvSpPr>
        <p:spPr>
          <a:xfrm>
            <a:off x="351817" y="3127439"/>
            <a:ext cx="11488366" cy="317608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ja-JP" altLang="en-US" sz="3200">
                <a:sym typeface="+mn-ea"/>
              </a:rPr>
              <a:t>求你看顾保守教会牧师弟兄。不要叫我们遇见试探。救我们脱离凶恶。</a:t>
            </a:r>
            <a:endParaRPr lang="en-US" altLang="ja-JP" sz="3200" dirty="0">
              <a:sym typeface="+mn-ea"/>
            </a:endParaRPr>
          </a:p>
          <a:p>
            <a:r>
              <a:rPr lang="en-US" altLang="zh-CN" sz="3200" dirty="0">
                <a:solidFill>
                  <a:schemeClr val="accent2"/>
                </a:solidFill>
                <a:sym typeface="+mn-ea"/>
              </a:rPr>
              <a:t>Please watch over and protect the pastors and brothers in the church. Do not lead us into temptation. Deliver us from evil.</a:t>
            </a:r>
          </a:p>
          <a:p>
            <a:r>
              <a:rPr lang="ja-JP" altLang="en-US" sz="3200">
                <a:sym typeface="+mn-ea"/>
              </a:rPr>
              <a:t>兴旺福音和教会</a:t>
            </a:r>
            <a:r>
              <a:rPr lang="en-US" altLang="ja-JP" sz="3200" dirty="0">
                <a:sym typeface="+mn-ea"/>
              </a:rPr>
              <a:t>.</a:t>
            </a:r>
          </a:p>
          <a:p>
            <a:r>
              <a:rPr lang="en-US" altLang="zh-CN" sz="3200" dirty="0">
                <a:solidFill>
                  <a:schemeClr val="accent2"/>
                </a:solidFill>
                <a:sym typeface="+mn-ea"/>
              </a:rPr>
              <a:t>Thriving gospel and church.</a:t>
            </a:r>
          </a:p>
        </p:txBody>
      </p:sp>
    </p:spTree>
    <p:extLst>
      <p:ext uri="{BB962C8B-B14F-4D97-AF65-F5344CB8AC3E}">
        <p14:creationId xmlns:p14="http://schemas.microsoft.com/office/powerpoint/2010/main" val="420131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3767</TotalTime>
  <Words>1609</Words>
  <Application>Microsoft Macintosh PowerPoint</Application>
  <PresentationFormat>Widescreen</PresentationFormat>
  <Paragraphs>107</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Roboto</vt:lpstr>
      <vt:lpstr>Orange Waves</vt:lpstr>
      <vt:lpstr>列王紀上 第20章22-28節</vt:lpstr>
      <vt:lpstr> Kings Cart (https://en.wikipedia.org/wiki/Kings_of_Israel_and_Judah#/media/File:Genealogy_of_the_kings_of_Israel_and_Judah.svg) </vt:lpstr>
      <vt:lpstr>1Ki 20:22  Afterward, the prophet came to the king of Israel and said, "Strengthen your position and see what must be done, because next spring the king of Aram will attack you again." (1Ki20:22 NIV)  "那先知来见以色列王、对他说、你当自强、留心怎样防备、因为到明年这时候、亚兰王必上来攻击你。" (1Ki20:22 CUVS)</vt:lpstr>
      <vt:lpstr>Strengthen your position当自强</vt:lpstr>
      <vt:lpstr>Watch-out People 留心,防备人 (1Ki120:22 CUVS)</vt:lpstr>
      <vt:lpstr>Watch-out Disinformation 留心,防备假信息 (1Ki120:22)</vt:lpstr>
      <vt:lpstr>Love of God: </vt:lpstr>
      <vt:lpstr>Don’t Live in Comfort Zone</vt:lpstr>
      <vt:lpstr>Pray: Don’t Do Evil in the Eyes of the Lord</vt:lpstr>
      <vt:lpstr>Pray: Don’t Do Evil in the Eyes of the Lord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
  <cp:lastModifiedBy>Charles D</cp:lastModifiedBy>
  <cp:revision>211</cp:revision>
  <dcterms:created xsi:type="dcterms:W3CDTF">2024-01-10T14:09:00Z</dcterms:created>
  <dcterms:modified xsi:type="dcterms:W3CDTF">2025-01-27T17:14:56Z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69223016E79A43E1A675388F398BE47E_13</vt:lpwstr>
  </property>
  <property fmtid="{D5CDD505-2E9C-101B-9397-08002B2CF9AE}" pid="3" name="KSOProductBuildVer">
    <vt:lpwstr>1033-12.2.0.19307</vt:lpwstr>
  </property>
</Properties>
</file>