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1389" r:id="rId3"/>
    <p:sldId id="1400" r:id="rId4"/>
    <p:sldId id="1401" r:id="rId5"/>
    <p:sldId id="1402" r:id="rId6"/>
    <p:sldId id="1403" r:id="rId7"/>
    <p:sldId id="1404" r:id="rId8"/>
    <p:sldId id="1405" r:id="rId9"/>
    <p:sldId id="1406" r:id="rId10"/>
    <p:sldId id="1383" r:id="rId11"/>
    <p:sldId id="1101" r:id="rId12"/>
    <p:sldId id="140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7739" autoAdjust="0"/>
    <p:restoredTop sz="94660"/>
  </p:normalViewPr>
  <p:slideViewPr>
    <p:cSldViewPr snapToGrid="0">
      <p:cViewPr varScale="1">
        <p:scale>
          <a:sx n="56" d="100"/>
          <a:sy n="56" d="100"/>
        </p:scale>
        <p:origin x="216" y="17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2</a:t>
            </a:fld>
            <a:endParaRPr lang="en-US"/>
          </a:p>
        </p:txBody>
      </p:sp>
    </p:spTree>
    <p:extLst>
      <p:ext uri="{BB962C8B-B14F-4D97-AF65-F5344CB8AC3E}">
        <p14:creationId xmlns:p14="http://schemas.microsoft.com/office/powerpoint/2010/main" val="939611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3</a:t>
            </a:fld>
            <a:endParaRPr lang="en-US"/>
          </a:p>
        </p:txBody>
      </p:sp>
    </p:spTree>
    <p:extLst>
      <p:ext uri="{BB962C8B-B14F-4D97-AF65-F5344CB8AC3E}">
        <p14:creationId xmlns:p14="http://schemas.microsoft.com/office/powerpoint/2010/main" val="3869279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4</a:t>
            </a:fld>
            <a:endParaRPr lang="en-US"/>
          </a:p>
        </p:txBody>
      </p:sp>
    </p:spTree>
    <p:extLst>
      <p:ext uri="{BB962C8B-B14F-4D97-AF65-F5344CB8AC3E}">
        <p14:creationId xmlns:p14="http://schemas.microsoft.com/office/powerpoint/2010/main" val="103869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5</a:t>
            </a:fld>
            <a:endParaRPr lang="en-US"/>
          </a:p>
        </p:txBody>
      </p:sp>
    </p:spTree>
    <p:extLst>
      <p:ext uri="{BB962C8B-B14F-4D97-AF65-F5344CB8AC3E}">
        <p14:creationId xmlns:p14="http://schemas.microsoft.com/office/powerpoint/2010/main" val="12949581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6</a:t>
            </a:fld>
            <a:endParaRPr lang="en-US"/>
          </a:p>
        </p:txBody>
      </p:sp>
    </p:spTree>
    <p:extLst>
      <p:ext uri="{BB962C8B-B14F-4D97-AF65-F5344CB8AC3E}">
        <p14:creationId xmlns:p14="http://schemas.microsoft.com/office/powerpoint/2010/main" val="16606287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7</a:t>
            </a:fld>
            <a:endParaRPr lang="en-US"/>
          </a:p>
        </p:txBody>
      </p:sp>
    </p:spTree>
    <p:extLst>
      <p:ext uri="{BB962C8B-B14F-4D97-AF65-F5344CB8AC3E}">
        <p14:creationId xmlns:p14="http://schemas.microsoft.com/office/powerpoint/2010/main" val="3209982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8</a:t>
            </a:fld>
            <a:endParaRPr lang="en-US"/>
          </a:p>
        </p:txBody>
      </p:sp>
    </p:spTree>
    <p:extLst>
      <p:ext uri="{BB962C8B-B14F-4D97-AF65-F5344CB8AC3E}">
        <p14:creationId xmlns:p14="http://schemas.microsoft.com/office/powerpoint/2010/main" val="3244836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9</a:t>
            </a:fld>
            <a:endParaRPr lang="en-US"/>
          </a:p>
        </p:txBody>
      </p:sp>
    </p:spTree>
    <p:extLst>
      <p:ext uri="{BB962C8B-B14F-4D97-AF65-F5344CB8AC3E}">
        <p14:creationId xmlns:p14="http://schemas.microsoft.com/office/powerpoint/2010/main" val="555866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1B2AA4F-B828-4D7C-AFD3-893933DAFCB4}" type="slidenum">
              <a:rPr lang="en-US" smtClean="0"/>
              <a:t>10</a:t>
            </a:fld>
            <a:endParaRPr lang="en-US"/>
          </a:p>
        </p:txBody>
      </p:sp>
    </p:spTree>
    <p:extLst>
      <p:ext uri="{BB962C8B-B14F-4D97-AF65-F5344CB8AC3E}">
        <p14:creationId xmlns:p14="http://schemas.microsoft.com/office/powerpoint/2010/main" val="373294276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5/5/25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p:txBody>
          <a:bodyPr wrap="square" lIns="0" tIns="0" rIns="0" bIns="0">
            <a:normAutofit/>
          </a:bodyPr>
          <a:lstStyle>
            <a:lvl1pPr algn="l" fontAlgn="base">
              <a:defRPr sz="3200">
                <a:solidFill>
                  <a:schemeClr val="tx1">
                    <a:lumMod val="85000"/>
                    <a:lumOff val="15000"/>
                  </a:schemeClr>
                </a:solidFill>
                <a:latin typeface="Arial" panose="020B0604020202020204" pitchFamily="34" charset="0"/>
                <a:sym typeface="Arial" panose="020B0604020202020204" pitchFamily="34" charset="0"/>
              </a:defRPr>
            </a:lvl1pPr>
          </a:lstStyle>
          <a:p>
            <a:r>
              <a:rPr lang="en-US"/>
              <a:t>Click to add title</a:t>
            </a:r>
          </a:p>
        </p:txBody>
      </p:sp>
      <p:sp>
        <p:nvSpPr>
          <p:cNvPr id="3" name="日期占位符 2"/>
          <p:cNvSpPr>
            <a:spLocks noGrp="1"/>
          </p:cNvSpPr>
          <p:nvPr>
            <p:ph type="dt" sz="half" idx="10"/>
            <p:custDataLst>
              <p:tags r:id="rId2"/>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wrap="square">
            <a:normAutofit/>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5/5/25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5/5/25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5/5/25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5/5/25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5/5/25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p:cNvPicPr>
            <a:picLocks noChangeAspect="1"/>
          </p:cNvPicPr>
          <p:nvPr/>
        </p:nvPicPr>
        <p:blipFill>
          <a:blip r:embed="rId14"/>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5/5/25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8sXlbTkH6SE&amp;ab_channel=ACCCAtlan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4205" y="621030"/>
            <a:ext cx="10942955" cy="1717040"/>
          </a:xfrm>
        </p:spPr>
        <p:txBody>
          <a:bodyPr/>
          <a:lstStyle/>
          <a:p>
            <a:pPr algn="ctr"/>
            <a:r>
              <a:rPr lang="zh-CN" altLang="en-US" sz="5400" dirty="0"/>
              <a:t> 彼得后书</a:t>
            </a:r>
            <a:r>
              <a:rPr lang="en-US" altLang="zh-CN" sz="5400" dirty="0"/>
              <a:t>(2Peter) </a:t>
            </a:r>
            <a:r>
              <a:rPr lang="zh-CN" altLang="en-US" sz="5400" dirty="0"/>
              <a:t>第</a:t>
            </a:r>
            <a:r>
              <a:rPr lang="en-US" altLang="zh-CN" sz="5400" dirty="0"/>
              <a:t>1</a:t>
            </a:r>
            <a:r>
              <a:rPr lang="zh-CN" altLang="en-US" sz="5400" dirty="0"/>
              <a:t>章</a:t>
            </a:r>
            <a:r>
              <a:rPr lang="en-US" altLang="zh-CN" sz="5400" dirty="0"/>
              <a:t>1-11</a:t>
            </a:r>
            <a:r>
              <a:rPr lang="zh-CN" altLang="en-US" sz="5400" dirty="0"/>
              <a:t>節</a:t>
            </a:r>
            <a:endParaRPr lang="en-US" altLang="zh-CN" sz="5400" dirty="0"/>
          </a:p>
        </p:txBody>
      </p:sp>
      <p:sp>
        <p:nvSpPr>
          <p:cNvPr id="3" name="Subtitle 2"/>
          <p:cNvSpPr>
            <a:spLocks noGrp="1"/>
          </p:cNvSpPr>
          <p:nvPr>
            <p:ph type="subTitle" idx="1"/>
          </p:nvPr>
        </p:nvSpPr>
        <p:spPr>
          <a:xfrm>
            <a:off x="3717290" y="4107815"/>
            <a:ext cx="4448810" cy="2465705"/>
          </a:xfrm>
        </p:spPr>
        <p:txBody>
          <a:bodyPr/>
          <a:lstStyle/>
          <a:p>
            <a:pPr algn="ctr"/>
            <a:r>
              <a:rPr lang="en-US" dirty="0">
                <a:sym typeface="+mn-ea"/>
              </a:rPr>
              <a:t>ACCC</a:t>
            </a:r>
            <a:endParaRPr lang="en-US" dirty="0">
              <a:solidFill>
                <a:schemeClr val="tx1"/>
              </a:solidFill>
            </a:endParaRPr>
          </a:p>
          <a:p>
            <a:pPr algn="ctr"/>
            <a:r>
              <a:rPr lang="zh-CN" dirty="0">
                <a:sym typeface="+mn-ea"/>
              </a:rPr>
              <a:t>早禱靈修</a:t>
            </a:r>
            <a:endParaRPr lang="zh-CN" dirty="0">
              <a:solidFill>
                <a:schemeClr val="tx1"/>
              </a:solidFill>
              <a:sym typeface="+mn-ea"/>
            </a:endParaRPr>
          </a:p>
          <a:p>
            <a:pPr algn="ctr"/>
            <a:r>
              <a:rPr lang="en-US" altLang="zh-CN" dirty="0">
                <a:sym typeface="+mn-ea"/>
              </a:rPr>
              <a:t>Wei Ding</a:t>
            </a:r>
            <a:r>
              <a:rPr lang="zh-CN" altLang="en-US" dirty="0">
                <a:sym typeface="+mn-ea"/>
              </a:rPr>
              <a:t>分享</a:t>
            </a:r>
            <a:endParaRPr lang="en-US" dirty="0">
              <a:solidFill>
                <a:schemeClr val="tx1"/>
              </a:solidFill>
            </a:endParaRPr>
          </a:p>
          <a:p>
            <a:pPr algn="ctr"/>
            <a:r>
              <a:rPr lang="en-US" dirty="0">
                <a:sym typeface="+mn-ea"/>
              </a:rPr>
              <a:t>05-05-2025</a:t>
            </a:r>
            <a:endParaRPr lang="en-US" dirty="0"/>
          </a:p>
        </p:txBody>
      </p:sp>
      <p:sp>
        <p:nvSpPr>
          <p:cNvPr id="8" name="Text Box 7"/>
          <p:cNvSpPr txBox="1"/>
          <p:nvPr/>
        </p:nvSpPr>
        <p:spPr>
          <a:xfrm>
            <a:off x="876300" y="2642235"/>
            <a:ext cx="4064000" cy="368300"/>
          </a:xfrm>
          <a:prstGeom prst="rect">
            <a:avLst/>
          </a:prstGeom>
          <a:noFill/>
        </p:spPr>
        <p:txBody>
          <a:bodyPr wrap="square" rtlCol="0">
            <a:spAutoFit/>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1817" y="301556"/>
            <a:ext cx="11488366" cy="700393"/>
          </a:xfrm>
          <a:solidFill>
            <a:schemeClr val="accent3">
              <a:lumMod val="85000"/>
            </a:schemeClr>
          </a:solidFill>
        </p:spPr>
        <p:txBody>
          <a:bodyPr/>
          <a:lstStyle/>
          <a:p>
            <a:r>
              <a:rPr lang="en-US" altLang="zh-CN" sz="3200" dirty="0">
                <a:solidFill>
                  <a:schemeClr val="accent2"/>
                </a:solidFill>
                <a:sym typeface="+mn-ea"/>
              </a:rPr>
              <a:t>Summary</a:t>
            </a:r>
            <a:r>
              <a:rPr lang="en-US" altLang="zh-CN" sz="3200" dirty="0">
                <a:sym typeface="+mn-ea"/>
              </a:rPr>
              <a:t>: To enhance the </a:t>
            </a:r>
            <a:r>
              <a:rPr lang="en-US" altLang="zh-CN" sz="3200" dirty="0">
                <a:solidFill>
                  <a:srgbClr val="FF0000"/>
                </a:solidFill>
                <a:sym typeface="+mn-ea"/>
              </a:rPr>
              <a:t>Faith</a:t>
            </a:r>
            <a:r>
              <a:rPr lang="en-US" altLang="zh-CN" sz="3200" dirty="0">
                <a:sym typeface="+mn-ea"/>
              </a:rPr>
              <a:t> in Jesus</a:t>
            </a:r>
            <a:endParaRPr lang="zh-CN" altLang="en-US" sz="3200" dirty="0">
              <a:sym typeface="+mn-ea"/>
            </a:endParaRPr>
          </a:p>
        </p:txBody>
      </p:sp>
      <p:graphicFrame>
        <p:nvGraphicFramePr>
          <p:cNvPr id="8" name="Table 7">
            <a:extLst>
              <a:ext uri="{FF2B5EF4-FFF2-40B4-BE49-F238E27FC236}">
                <a16:creationId xmlns:a16="http://schemas.microsoft.com/office/drawing/2014/main" id="{636EC44F-CAC5-420C-1B78-4AD072F8EF9A}"/>
              </a:ext>
            </a:extLst>
          </p:cNvPr>
          <p:cNvGraphicFramePr>
            <a:graphicFrameLocks noGrp="1"/>
          </p:cNvGraphicFramePr>
          <p:nvPr>
            <p:extLst>
              <p:ext uri="{D42A27DB-BD31-4B8C-83A1-F6EECF244321}">
                <p14:modId xmlns:p14="http://schemas.microsoft.com/office/powerpoint/2010/main" val="1763686053"/>
              </p:ext>
            </p:extLst>
          </p:nvPr>
        </p:nvGraphicFramePr>
        <p:xfrm>
          <a:off x="351817" y="1138991"/>
          <a:ext cx="11488367" cy="5005645"/>
        </p:xfrm>
        <a:graphic>
          <a:graphicData uri="http://schemas.openxmlformats.org/drawingml/2006/table">
            <a:tbl>
              <a:tblPr firstRow="1" bandRow="1">
                <a:tableStyleId>{5C22544A-7EE6-4342-B048-85BDC9FD1C3A}</a:tableStyleId>
              </a:tblPr>
              <a:tblGrid>
                <a:gridCol w="774451">
                  <a:extLst>
                    <a:ext uri="{9D8B030D-6E8A-4147-A177-3AD203B41FA5}">
                      <a16:colId xmlns:a16="http://schemas.microsoft.com/office/drawing/2014/main" val="2451473586"/>
                    </a:ext>
                  </a:extLst>
                </a:gridCol>
                <a:gridCol w="8886412">
                  <a:extLst>
                    <a:ext uri="{9D8B030D-6E8A-4147-A177-3AD203B41FA5}">
                      <a16:colId xmlns:a16="http://schemas.microsoft.com/office/drawing/2014/main" val="3360166270"/>
                    </a:ext>
                  </a:extLst>
                </a:gridCol>
                <a:gridCol w="1827504">
                  <a:extLst>
                    <a:ext uri="{9D8B030D-6E8A-4147-A177-3AD203B41FA5}">
                      <a16:colId xmlns:a16="http://schemas.microsoft.com/office/drawing/2014/main" val="3064252001"/>
                    </a:ext>
                  </a:extLst>
                </a:gridCol>
              </a:tblGrid>
              <a:tr h="564664">
                <a:tc>
                  <a:txBody>
                    <a:bodyPr/>
                    <a:lstStyle/>
                    <a:p>
                      <a:r>
                        <a:rPr lang="en-US" sz="3200" dirty="0"/>
                        <a:t>#</a:t>
                      </a:r>
                    </a:p>
                  </a:txBody>
                  <a:tcPr/>
                </a:tc>
                <a:tc>
                  <a:txBody>
                    <a:bodyPr/>
                    <a:lstStyle/>
                    <a:p>
                      <a:r>
                        <a:rPr lang="en-US" sz="2800" dirty="0"/>
                        <a:t>Additional Items to the Faith</a:t>
                      </a:r>
                    </a:p>
                  </a:txBody>
                  <a:tcPr/>
                </a:tc>
                <a:tc>
                  <a:txBody>
                    <a:bodyPr/>
                    <a:lstStyle/>
                    <a:p>
                      <a:r>
                        <a:rPr lang="en-US" sz="2800" dirty="0"/>
                        <a:t>Types</a:t>
                      </a:r>
                    </a:p>
                  </a:txBody>
                  <a:tcPr/>
                </a:tc>
                <a:extLst>
                  <a:ext uri="{0D108BD9-81ED-4DB2-BD59-A6C34878D82A}">
                    <a16:rowId xmlns:a16="http://schemas.microsoft.com/office/drawing/2014/main" val="2266072586"/>
                  </a:ext>
                </a:extLst>
              </a:tr>
              <a:tr h="564664">
                <a:tc>
                  <a:txBody>
                    <a:bodyPr/>
                    <a:lstStyle/>
                    <a:p>
                      <a:r>
                        <a:rPr lang="en-US" sz="3200" dirty="0"/>
                        <a:t>1</a:t>
                      </a:r>
                    </a:p>
                  </a:txBody>
                  <a:tcPr/>
                </a:tc>
                <a:tc>
                  <a:txBody>
                    <a:bodyPr/>
                    <a:lstStyle/>
                    <a:p>
                      <a:r>
                        <a:rPr lang="en-US" sz="2800" dirty="0"/>
                        <a:t>Virtual (Goodness, good deeds)</a:t>
                      </a:r>
                    </a:p>
                  </a:txBody>
                  <a:tcPr/>
                </a:tc>
                <a:tc>
                  <a:txBody>
                    <a:bodyPr/>
                    <a:lstStyle/>
                    <a:p>
                      <a:r>
                        <a:rPr lang="en-US" sz="2800" dirty="0"/>
                        <a:t>Strength </a:t>
                      </a:r>
                    </a:p>
                  </a:txBody>
                  <a:tcPr/>
                </a:tc>
                <a:extLst>
                  <a:ext uri="{0D108BD9-81ED-4DB2-BD59-A6C34878D82A}">
                    <a16:rowId xmlns:a16="http://schemas.microsoft.com/office/drawing/2014/main" val="2676206697"/>
                  </a:ext>
                </a:extLst>
              </a:tr>
              <a:tr h="564664">
                <a:tc>
                  <a:txBody>
                    <a:bodyPr/>
                    <a:lstStyle/>
                    <a:p>
                      <a:r>
                        <a:rPr lang="en-US" sz="3200" dirty="0"/>
                        <a:t>2</a:t>
                      </a:r>
                    </a:p>
                  </a:txBody>
                  <a:tcPr/>
                </a:tc>
                <a:tc>
                  <a:txBody>
                    <a:bodyPr/>
                    <a:lstStyle/>
                    <a:p>
                      <a:r>
                        <a:rPr lang="en-US" sz="3200" dirty="0"/>
                        <a:t>Knowledge</a:t>
                      </a:r>
                    </a:p>
                  </a:txBody>
                  <a:tcPr/>
                </a:tc>
                <a:tc>
                  <a:txBody>
                    <a:bodyPr/>
                    <a:lstStyle/>
                    <a:p>
                      <a:r>
                        <a:rPr lang="en-US" sz="3200" dirty="0"/>
                        <a:t>Mind</a:t>
                      </a:r>
                    </a:p>
                  </a:txBody>
                  <a:tcPr/>
                </a:tc>
                <a:extLst>
                  <a:ext uri="{0D108BD9-81ED-4DB2-BD59-A6C34878D82A}">
                    <a16:rowId xmlns:a16="http://schemas.microsoft.com/office/drawing/2014/main" val="331609855"/>
                  </a:ext>
                </a:extLst>
              </a:tr>
              <a:tr h="564664">
                <a:tc>
                  <a:txBody>
                    <a:bodyPr/>
                    <a:lstStyle/>
                    <a:p>
                      <a:r>
                        <a:rPr lang="en-US" sz="3200" dirty="0"/>
                        <a:t>3</a:t>
                      </a:r>
                    </a:p>
                  </a:txBody>
                  <a:tcPr/>
                </a:tc>
                <a:tc>
                  <a:txBody>
                    <a:bodyPr/>
                    <a:lstStyle/>
                    <a:p>
                      <a:r>
                        <a:rPr lang="en-US" sz="3200" dirty="0"/>
                        <a:t>Self-Control</a:t>
                      </a:r>
                    </a:p>
                  </a:txBody>
                  <a:tcPr/>
                </a:tc>
                <a:tc>
                  <a:txBody>
                    <a:bodyPr/>
                    <a:lstStyle/>
                    <a:p>
                      <a:r>
                        <a:rPr lang="en-US" sz="3200" dirty="0"/>
                        <a:t>Mind</a:t>
                      </a:r>
                    </a:p>
                  </a:txBody>
                  <a:tcPr/>
                </a:tc>
                <a:extLst>
                  <a:ext uri="{0D108BD9-81ED-4DB2-BD59-A6C34878D82A}">
                    <a16:rowId xmlns:a16="http://schemas.microsoft.com/office/drawing/2014/main" val="2268139918"/>
                  </a:ext>
                </a:extLst>
              </a:tr>
              <a:tr h="564664">
                <a:tc>
                  <a:txBody>
                    <a:bodyPr/>
                    <a:lstStyle/>
                    <a:p>
                      <a:r>
                        <a:rPr lang="en-US" sz="3200" dirty="0"/>
                        <a:t>4</a:t>
                      </a:r>
                    </a:p>
                  </a:txBody>
                  <a:tcPr/>
                </a:tc>
                <a:tc>
                  <a:txBody>
                    <a:bodyPr/>
                    <a:lstStyle/>
                    <a:p>
                      <a:r>
                        <a:rPr lang="en-US" sz="3200" dirty="0"/>
                        <a:t>Patience (Perseverance) </a:t>
                      </a:r>
                    </a:p>
                  </a:txBody>
                  <a:tcPr/>
                </a:tc>
                <a:tc>
                  <a:txBody>
                    <a:bodyPr/>
                    <a:lstStyle/>
                    <a:p>
                      <a:r>
                        <a:rPr lang="en-US" sz="3200" dirty="0"/>
                        <a:t>Soul</a:t>
                      </a:r>
                    </a:p>
                  </a:txBody>
                  <a:tcPr/>
                </a:tc>
                <a:extLst>
                  <a:ext uri="{0D108BD9-81ED-4DB2-BD59-A6C34878D82A}">
                    <a16:rowId xmlns:a16="http://schemas.microsoft.com/office/drawing/2014/main" val="3043613537"/>
                  </a:ext>
                </a:extLst>
              </a:tr>
              <a:tr h="564664">
                <a:tc>
                  <a:txBody>
                    <a:bodyPr/>
                    <a:lstStyle/>
                    <a:p>
                      <a:r>
                        <a:rPr lang="en-US" sz="3200" dirty="0"/>
                        <a:t>5</a:t>
                      </a:r>
                    </a:p>
                  </a:txBody>
                  <a:tcPr/>
                </a:tc>
                <a:tc>
                  <a:txBody>
                    <a:bodyPr/>
                    <a:lstStyle/>
                    <a:p>
                      <a:r>
                        <a:rPr lang="en-US" sz="3200" dirty="0"/>
                        <a:t>Godliness</a:t>
                      </a:r>
                    </a:p>
                  </a:txBody>
                  <a:tcPr/>
                </a:tc>
                <a:tc>
                  <a:txBody>
                    <a:bodyPr/>
                    <a:lstStyle/>
                    <a:p>
                      <a:r>
                        <a:rPr lang="en-US" sz="3200" dirty="0"/>
                        <a:t>Soul</a:t>
                      </a:r>
                    </a:p>
                  </a:txBody>
                  <a:tcPr/>
                </a:tc>
                <a:extLst>
                  <a:ext uri="{0D108BD9-81ED-4DB2-BD59-A6C34878D82A}">
                    <a16:rowId xmlns:a16="http://schemas.microsoft.com/office/drawing/2014/main" val="4185294028"/>
                  </a:ext>
                </a:extLst>
              </a:tr>
              <a:tr h="632395">
                <a:tc>
                  <a:txBody>
                    <a:bodyPr/>
                    <a:lstStyle/>
                    <a:p>
                      <a:r>
                        <a:rPr lang="en-US" sz="3200" dirty="0"/>
                        <a:t>6</a:t>
                      </a:r>
                    </a:p>
                  </a:txBody>
                  <a:tcPr/>
                </a:tc>
                <a:tc>
                  <a:txBody>
                    <a:bodyPr/>
                    <a:lstStyle/>
                    <a:p>
                      <a:r>
                        <a:rPr lang="en-US" sz="3200" dirty="0"/>
                        <a:t>Kindness (Philadelphia) </a:t>
                      </a:r>
                    </a:p>
                  </a:txBody>
                  <a:tcPr/>
                </a:tc>
                <a:tc>
                  <a:txBody>
                    <a:bodyPr/>
                    <a:lstStyle/>
                    <a:p>
                      <a:r>
                        <a:rPr lang="en-US" sz="3200" dirty="0"/>
                        <a:t>Heart</a:t>
                      </a:r>
                    </a:p>
                  </a:txBody>
                  <a:tcPr/>
                </a:tc>
                <a:extLst>
                  <a:ext uri="{0D108BD9-81ED-4DB2-BD59-A6C34878D82A}">
                    <a16:rowId xmlns:a16="http://schemas.microsoft.com/office/drawing/2014/main" val="4041356813"/>
                  </a:ext>
                </a:extLst>
              </a:tr>
              <a:tr h="898530">
                <a:tc>
                  <a:txBody>
                    <a:bodyPr/>
                    <a:lstStyle/>
                    <a:p>
                      <a:r>
                        <a:rPr lang="en-US" sz="3200" dirty="0"/>
                        <a:t>7</a:t>
                      </a:r>
                    </a:p>
                  </a:txBody>
                  <a:tcPr/>
                </a:tc>
                <a:tc>
                  <a:txBody>
                    <a:bodyPr/>
                    <a:lstStyle/>
                    <a:p>
                      <a:r>
                        <a:rPr lang="en-US" sz="3200" dirty="0"/>
                        <a:t>Love (Agape) </a:t>
                      </a:r>
                    </a:p>
                  </a:txBody>
                  <a:tcPr/>
                </a:tc>
                <a:tc>
                  <a:txBody>
                    <a:bodyPr/>
                    <a:lstStyle/>
                    <a:p>
                      <a:r>
                        <a:rPr lang="en-US" sz="3200" dirty="0"/>
                        <a:t>Heart</a:t>
                      </a:r>
                    </a:p>
                  </a:txBody>
                  <a:tcPr/>
                </a:tc>
                <a:extLst>
                  <a:ext uri="{0D108BD9-81ED-4DB2-BD59-A6C34878D82A}">
                    <a16:rowId xmlns:a16="http://schemas.microsoft.com/office/drawing/2014/main" val="1797179470"/>
                  </a:ext>
                </a:extLst>
              </a:tr>
            </a:tbl>
          </a:graphicData>
        </a:graphic>
      </p:graphicFrame>
    </p:spTree>
    <p:extLst>
      <p:ext uri="{BB962C8B-B14F-4D97-AF65-F5344CB8AC3E}">
        <p14:creationId xmlns:p14="http://schemas.microsoft.com/office/powerpoint/2010/main" val="11786818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r>
              <a:rPr lang="en-US" dirty="0"/>
              <a:t>Jesus’ Greatest Commandment</a:t>
            </a:r>
          </a:p>
        </p:txBody>
      </p:sp>
      <p:sp>
        <p:nvSpPr>
          <p:cNvPr id="17" name="Text Box 16"/>
          <p:cNvSpPr txBox="1"/>
          <p:nvPr/>
        </p:nvSpPr>
        <p:spPr>
          <a:xfrm>
            <a:off x="1172250" y="1031589"/>
            <a:ext cx="9051519" cy="4659091"/>
          </a:xfrm>
          <a:prstGeom prst="rect">
            <a:avLst/>
          </a:prstGeom>
          <a:noFill/>
          <a:ln>
            <a:solidFill>
              <a:schemeClr val="accent1"/>
            </a:solidFill>
          </a:ln>
        </p:spPr>
        <p:txBody>
          <a:bodyPr wrap="square" rtlCol="0">
            <a:noAutofit/>
          </a:bodyPr>
          <a:lstStyle/>
          <a:p>
            <a:pPr algn="ctr"/>
            <a:r>
              <a:rPr lang="en-US" altLang="en-US" sz="4800" dirty="0">
                <a:solidFill>
                  <a:srgbClr val="FF0000"/>
                </a:solidFill>
              </a:rPr>
              <a:t>You shall love the Lord your God with all your heart and with all your soul and with all your strength and with all your mind, and your neighbor as yourself.</a:t>
            </a:r>
          </a:p>
          <a:p>
            <a:pPr algn="ctr"/>
            <a:r>
              <a:rPr lang="en-US" altLang="en-US" sz="2800" dirty="0"/>
              <a:t>(Luke 10:27) </a:t>
            </a:r>
          </a:p>
        </p:txBody>
      </p:sp>
      <p:pic>
        <p:nvPicPr>
          <p:cNvPr id="20" name="Content Placeholder 19"/>
          <p:cNvPicPr>
            <a:picLocks noGrp="1" noChangeAspect="1"/>
          </p:cNvPicPr>
          <p:nvPr>
            <p:ph idx="1"/>
          </p:nvPr>
        </p:nvPicPr>
        <p:blipFill>
          <a:blip/>
          <a:stretch>
            <a:fillRect/>
          </a:stretch>
        </p:blipFill>
        <p:spPr>
          <a:xfrm>
            <a:off x="-2147483648" y="-2147483648"/>
            <a:ext cx="2147011200" cy="21470112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p:cNvSpPr>
            <a:spLocks noGrp="1"/>
          </p:cNvSpPr>
          <p:nvPr>
            <p:ph type="title"/>
          </p:nvPr>
        </p:nvSpPr>
        <p:spPr/>
        <p:txBody>
          <a:bodyPr/>
          <a:lstStyle/>
          <a:p>
            <a:endParaRPr lang="en-US" dirty="0"/>
          </a:p>
        </p:txBody>
      </p:sp>
      <p:sp>
        <p:nvSpPr>
          <p:cNvPr id="17" name="Text Box 16"/>
          <p:cNvSpPr txBox="1"/>
          <p:nvPr/>
        </p:nvSpPr>
        <p:spPr>
          <a:xfrm>
            <a:off x="1172250" y="1031589"/>
            <a:ext cx="9051519" cy="4659091"/>
          </a:xfrm>
          <a:prstGeom prst="rect">
            <a:avLst/>
          </a:prstGeom>
          <a:noFill/>
        </p:spPr>
        <p:txBody>
          <a:bodyPr wrap="square" rtlCol="0">
            <a:noAutofit/>
          </a:bodyPr>
          <a:lstStyle/>
          <a:p>
            <a:pPr algn="ctr"/>
            <a:r>
              <a:rPr lang="en-US" altLang="en-US" sz="2800" dirty="0">
                <a:hlinkClick r:id="rId2"/>
              </a:rPr>
              <a:t>https://www.youtube.com/watch?v=8sXlbTkH6SE&amp;ab_channel=ACCCAtlanta</a:t>
            </a:r>
            <a:r>
              <a:rPr lang="en-US" altLang="en-US" sz="2800" dirty="0"/>
              <a:t> </a:t>
            </a:r>
          </a:p>
          <a:p>
            <a:pPr algn="ctr"/>
            <a:r>
              <a:rPr lang="ja-JP" altLang="en-US" sz="2800" b="1" i="0">
                <a:solidFill>
                  <a:srgbClr val="0F0F0F"/>
                </a:solidFill>
                <a:effectLst/>
                <a:latin typeface="Roboto" panose="02000000000000000000" pitchFamily="2" charset="0"/>
              </a:rPr>
              <a:t>為主而活</a:t>
            </a:r>
          </a:p>
          <a:p>
            <a:pPr algn="ctr"/>
            <a:endParaRPr lang="en-US" altLang="en-US" sz="2800" dirty="0"/>
          </a:p>
          <a:p>
            <a:pPr algn="ctr"/>
            <a:endParaRPr lang="en-US" altLang="en-US" sz="2800" dirty="0"/>
          </a:p>
          <a:p>
            <a:pPr algn="ctr"/>
            <a:endParaRPr lang="en-US" altLang="en-US" sz="2800" dirty="0"/>
          </a:p>
          <a:p>
            <a:pPr algn="ctr"/>
            <a:r>
              <a:rPr lang="en-US" altLang="en-US" sz="2800" dirty="0"/>
              <a:t>https://</a:t>
            </a:r>
            <a:r>
              <a:rPr lang="en-US" altLang="en-US" sz="2800" dirty="0" err="1"/>
              <a:t>www.youtube.com</a:t>
            </a:r>
            <a:r>
              <a:rPr lang="en-US" altLang="en-US" sz="2800" dirty="0"/>
              <a:t>/</a:t>
            </a:r>
            <a:r>
              <a:rPr lang="en-US" altLang="en-US" sz="2800" dirty="0" err="1"/>
              <a:t>watch?v</a:t>
            </a:r>
            <a:r>
              <a:rPr lang="en-US" altLang="en-US" sz="2800" dirty="0"/>
              <a:t>=bmUnSstK854</a:t>
            </a:r>
          </a:p>
          <a:p>
            <a:pPr algn="ctr"/>
            <a:r>
              <a:rPr lang="zh-CN" altLang="en-US" sz="2800" dirty="0"/>
              <a:t>行祢旨意</a:t>
            </a:r>
            <a:r>
              <a:rPr lang="en-US" altLang="en-US" sz="2800" dirty="0"/>
              <a:t> </a:t>
            </a:r>
          </a:p>
          <a:p>
            <a:pPr algn="ctr"/>
            <a:r>
              <a:rPr lang="en-US" altLang="en-US" sz="2800" dirty="0"/>
              <a:t>(Go) Hillsong In Chinese</a:t>
            </a:r>
          </a:p>
          <a:p>
            <a:pPr algn="ctr"/>
            <a:r>
              <a:rPr lang="en-US" altLang="en-US" sz="2800" dirty="0"/>
              <a:t>Hillsong </a:t>
            </a:r>
            <a:r>
              <a:rPr lang="zh-CN" altLang="en-US" sz="2800" dirty="0"/>
              <a:t>华语</a:t>
            </a:r>
          </a:p>
          <a:p>
            <a:pPr algn="ctr"/>
            <a:endParaRPr lang="en-US" altLang="en-US" sz="2800" dirty="0"/>
          </a:p>
          <a:p>
            <a:pPr algn="ctr"/>
            <a:endParaRPr lang="en-US" altLang="en-US" sz="2800" dirty="0"/>
          </a:p>
        </p:txBody>
      </p:sp>
      <p:pic>
        <p:nvPicPr>
          <p:cNvPr id="20" name="Content Placeholder 19"/>
          <p:cNvPicPr>
            <a:picLocks noGrp="1" noChangeAspect="1"/>
          </p:cNvPicPr>
          <p:nvPr>
            <p:ph idx="1"/>
          </p:nvPr>
        </p:nvPicPr>
        <p:blipFill>
          <a:blip/>
          <a:stretch>
            <a:fillRect/>
          </a:stretch>
        </p:blipFill>
        <p:spPr>
          <a:xfrm>
            <a:off x="-2147483648" y="-2147483648"/>
            <a:ext cx="2147011200" cy="2147011200"/>
          </a:xfrm>
          <a:prstGeom prst="rect">
            <a:avLst/>
          </a:prstGeom>
        </p:spPr>
      </p:pic>
    </p:spTree>
    <p:extLst>
      <p:ext uri="{BB962C8B-B14F-4D97-AF65-F5344CB8AC3E}">
        <p14:creationId xmlns:p14="http://schemas.microsoft.com/office/powerpoint/2010/main" val="2728320235"/>
      </p:ext>
    </p:extLst>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351817" y="1001949"/>
            <a:ext cx="11488366" cy="5554494"/>
          </a:xfrm>
          <a:solidFill>
            <a:schemeClr val="bg1">
              <a:lumMod val="95000"/>
            </a:schemeClr>
          </a:solidFill>
        </p:spPr>
        <p:txBody>
          <a:bodyPr/>
          <a:lstStyle/>
          <a:p>
            <a:pPr algn="ctr"/>
            <a:r>
              <a:rPr lang="en-US" altLang="zh-CN" sz="3200" dirty="0">
                <a:sym typeface="+mn-ea"/>
              </a:rPr>
              <a:t>Author of the Epistle:  </a:t>
            </a:r>
            <a:br>
              <a:rPr lang="en-US" altLang="zh-CN" sz="3200" dirty="0">
                <a:sym typeface="+mn-ea"/>
              </a:rPr>
            </a:br>
            <a:r>
              <a:rPr lang="en-US" altLang="zh-CN" sz="5400" b="1" dirty="0">
                <a:sym typeface="+mn-ea"/>
              </a:rPr>
              <a:t>Peter – Apostle of Jesus</a:t>
            </a:r>
            <a:br>
              <a:rPr lang="en-US" altLang="zh-CN" sz="3200" dirty="0">
                <a:sym typeface="+mn-ea"/>
              </a:rPr>
            </a:br>
            <a:br>
              <a:rPr lang="en-US" altLang="zh-CN" sz="3200" dirty="0">
                <a:sym typeface="+mn-ea"/>
              </a:rPr>
            </a:br>
            <a:r>
              <a:rPr lang="en-US" altLang="zh-CN" sz="3200" dirty="0">
                <a:sym typeface="+mn-ea"/>
              </a:rPr>
              <a:t>Audience of the Epistle: </a:t>
            </a:r>
            <a:br>
              <a:rPr lang="en-US" altLang="zh-CN" sz="3200" dirty="0">
                <a:sym typeface="+mn-ea"/>
              </a:rPr>
            </a:br>
            <a:r>
              <a:rPr lang="en-US" altLang="zh-CN" sz="5400" b="1" dirty="0">
                <a:sym typeface="+mn-ea"/>
              </a:rPr>
              <a:t>Christians – Believers of Jesus</a:t>
            </a:r>
            <a:br>
              <a:rPr lang="en-US" altLang="zh-CN" sz="4400" b="1" dirty="0">
                <a:sym typeface="+mn-ea"/>
              </a:rPr>
            </a:br>
            <a:br>
              <a:rPr lang="en-US" altLang="zh-CN" sz="4400" b="1" dirty="0">
                <a:sym typeface="+mn-ea"/>
              </a:rPr>
            </a:br>
            <a:r>
              <a:rPr lang="en-US" altLang="zh-CN" sz="3200" dirty="0">
                <a:sym typeface="+mn-ea"/>
              </a:rPr>
              <a:t>A Theme of the Epistle:</a:t>
            </a:r>
            <a:br>
              <a:rPr lang="en-US" altLang="zh-CN" sz="4400" b="1" dirty="0">
                <a:sym typeface="+mn-ea"/>
              </a:rPr>
            </a:br>
            <a:r>
              <a:rPr lang="en-US" altLang="zh-CN" sz="5400" b="1" dirty="0">
                <a:sym typeface="+mn-ea"/>
              </a:rPr>
              <a:t>How to Enhance </a:t>
            </a:r>
            <a:r>
              <a:rPr lang="en-US" altLang="zh-CN" sz="5400" b="1" u="sng" dirty="0">
                <a:solidFill>
                  <a:srgbClr val="FF0000"/>
                </a:solidFill>
                <a:sym typeface="+mn-ea"/>
              </a:rPr>
              <a:t>Faith</a:t>
            </a:r>
            <a:r>
              <a:rPr lang="en-US" altLang="zh-CN" sz="5400" b="1" dirty="0">
                <a:sym typeface="+mn-ea"/>
              </a:rPr>
              <a:t> in Jesus </a:t>
            </a:r>
            <a:r>
              <a:rPr lang="en-US" altLang="zh-CN" sz="2000" dirty="0">
                <a:sym typeface="+mn-ea"/>
              </a:rPr>
              <a:t>: </a:t>
            </a:r>
            <a:endParaRPr lang="zh-CN" altLang="en-US" sz="20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About Epistle 2Peter </a:t>
            </a:r>
            <a:endParaRPr lang="zh-CN" altLang="en-US" sz="3200" dirty="0">
              <a:solidFill>
                <a:schemeClr val="accent2"/>
              </a:solidFill>
              <a:sym typeface="+mn-ea"/>
            </a:endParaRPr>
          </a:p>
        </p:txBody>
      </p:sp>
    </p:spTree>
    <p:extLst>
      <p:ext uri="{BB962C8B-B14F-4D97-AF65-F5344CB8AC3E}">
        <p14:creationId xmlns:p14="http://schemas.microsoft.com/office/powerpoint/2010/main" val="33805892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351817" y="1299409"/>
            <a:ext cx="11488366" cy="4700338"/>
          </a:xfrm>
          <a:solidFill>
            <a:schemeClr val="bg1">
              <a:lumMod val="95000"/>
            </a:schemeClr>
          </a:solidFill>
        </p:spPr>
        <p:txBody>
          <a:bodyPr/>
          <a:lstStyle/>
          <a:p>
            <a:pPr algn="ctr"/>
            <a:r>
              <a:rPr lang="en-US" altLang="zh-CN" sz="3200" dirty="0">
                <a:sym typeface="+mn-ea"/>
              </a:rPr>
              <a:t>( 1 / 7 ) </a:t>
            </a:r>
            <a:br>
              <a:rPr lang="en-US" altLang="zh-CN" sz="4000" b="1" dirty="0">
                <a:sym typeface="+mn-ea"/>
              </a:rPr>
            </a:br>
            <a:r>
              <a:rPr lang="en-US" altLang="zh-CN" sz="4000" b="1" i="1" u="sng" dirty="0">
                <a:sym typeface="+mn-ea"/>
              </a:rPr>
              <a:t>Virtue (Goodness)</a:t>
            </a:r>
            <a:br>
              <a:rPr lang="en-US" altLang="zh-CN" sz="4000" b="1" dirty="0">
                <a:sym typeface="+mn-ea"/>
              </a:rPr>
            </a:br>
            <a:br>
              <a:rPr lang="en-US" altLang="zh-CN" sz="4000" b="1" dirty="0">
                <a:sym typeface="+mn-ea"/>
              </a:rPr>
            </a:br>
            <a:r>
              <a:rPr lang="en-US" altLang="zh-CN" sz="3200" dirty="0">
                <a:sym typeface="+mn-ea"/>
              </a:rPr>
              <a:t>What is it?</a:t>
            </a:r>
            <a:br>
              <a:rPr lang="en-US" altLang="zh-CN" sz="4000" b="1" dirty="0">
                <a:sym typeface="+mn-ea"/>
              </a:rPr>
            </a:br>
            <a:r>
              <a:rPr lang="en-US" altLang="zh-CN" sz="4000" b="1" dirty="0">
                <a:sym typeface="+mn-ea"/>
              </a:rPr>
              <a:t>behavior showing high moral standards.</a:t>
            </a:r>
            <a:br>
              <a:rPr lang="en-US" altLang="zh-CN" sz="4000" b="1" dirty="0">
                <a:sym typeface="+mn-ea"/>
              </a:rPr>
            </a:br>
            <a:r>
              <a:rPr lang="en-US" altLang="zh-CN" sz="4000" b="1" dirty="0">
                <a:sym typeface="+mn-ea"/>
              </a:rPr>
              <a:t>(</a:t>
            </a:r>
            <a:r>
              <a:rPr lang="en-US" altLang="zh-CN" sz="4000" dirty="0">
                <a:sym typeface="+mn-ea"/>
              </a:rPr>
              <a:t>No Idolatry, Adultery, Theft, Envy, etc.) </a:t>
            </a: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Important Teaching from Peter: Add to Faith with</a:t>
            </a:r>
            <a:endParaRPr lang="zh-CN" altLang="en-US" sz="3200" dirty="0">
              <a:solidFill>
                <a:schemeClr val="accent2"/>
              </a:solidFill>
              <a:sym typeface="+mn-ea"/>
            </a:endParaRPr>
          </a:p>
        </p:txBody>
      </p:sp>
    </p:spTree>
    <p:extLst>
      <p:ext uri="{BB962C8B-B14F-4D97-AF65-F5344CB8AC3E}">
        <p14:creationId xmlns:p14="http://schemas.microsoft.com/office/powerpoint/2010/main" val="3837695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351817" y="1299409"/>
            <a:ext cx="11488366" cy="4700338"/>
          </a:xfrm>
          <a:solidFill>
            <a:schemeClr val="bg1">
              <a:lumMod val="95000"/>
            </a:schemeClr>
          </a:solidFill>
        </p:spPr>
        <p:txBody>
          <a:bodyPr/>
          <a:lstStyle/>
          <a:p>
            <a:pPr algn="ctr"/>
            <a:r>
              <a:rPr lang="en-US" altLang="zh-CN" sz="3200" dirty="0">
                <a:sym typeface="+mn-ea"/>
              </a:rPr>
              <a:t>( 2 / 7 )</a:t>
            </a:r>
            <a:br>
              <a:rPr lang="en-US" altLang="zh-CN" sz="4000" b="1" dirty="0">
                <a:sym typeface="+mn-ea"/>
              </a:rPr>
            </a:br>
            <a:r>
              <a:rPr lang="en-US" altLang="zh-CN" sz="4000" b="1" u="sng" dirty="0">
                <a:sym typeface="+mn-ea"/>
              </a:rPr>
              <a:t>Knowledge</a:t>
            </a:r>
            <a:br>
              <a:rPr lang="en-US" altLang="zh-CN" sz="4000" b="1" dirty="0">
                <a:sym typeface="+mn-ea"/>
              </a:rPr>
            </a:br>
            <a:br>
              <a:rPr lang="en-US" altLang="zh-CN" sz="4000" b="1" dirty="0">
                <a:sym typeface="+mn-ea"/>
              </a:rPr>
            </a:br>
            <a:r>
              <a:rPr lang="en-US" altLang="zh-CN" sz="3200" dirty="0">
                <a:sym typeface="+mn-ea"/>
              </a:rPr>
              <a:t>What is it?</a:t>
            </a:r>
            <a:br>
              <a:rPr lang="en-US" altLang="zh-CN" sz="4000" b="1" dirty="0">
                <a:sym typeface="+mn-ea"/>
              </a:rPr>
            </a:br>
            <a:r>
              <a:rPr lang="en-US" altLang="zh-CN" sz="4000" b="1" dirty="0">
                <a:sym typeface="+mn-ea"/>
              </a:rPr>
              <a:t>awareness or familiarity with the Bible and </a:t>
            </a:r>
            <a:br>
              <a:rPr lang="en-US" altLang="zh-CN" sz="4000" b="1" dirty="0">
                <a:sym typeface="+mn-ea"/>
              </a:rPr>
            </a:br>
            <a:r>
              <a:rPr lang="en-US" altLang="zh-CN" sz="4000" b="1" dirty="0">
                <a:sym typeface="+mn-ea"/>
              </a:rPr>
              <a:t>its relevant messages and information.</a:t>
            </a:r>
            <a:br>
              <a:rPr lang="en-US" altLang="zh-CN" sz="4000" b="1" dirty="0">
                <a:sym typeface="+mn-ea"/>
              </a:rPr>
            </a:b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Important Teaching from Peter: additionally</a:t>
            </a:r>
            <a:endParaRPr lang="zh-CN" altLang="en-US" sz="3200" dirty="0">
              <a:solidFill>
                <a:schemeClr val="accent2"/>
              </a:solidFill>
              <a:sym typeface="+mn-ea"/>
            </a:endParaRPr>
          </a:p>
        </p:txBody>
      </p:sp>
    </p:spTree>
    <p:extLst>
      <p:ext uri="{BB962C8B-B14F-4D97-AF65-F5344CB8AC3E}">
        <p14:creationId xmlns:p14="http://schemas.microsoft.com/office/powerpoint/2010/main" val="842717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351817" y="1299409"/>
            <a:ext cx="11488366" cy="5257034"/>
          </a:xfrm>
          <a:solidFill>
            <a:schemeClr val="bg1">
              <a:lumMod val="95000"/>
            </a:schemeClr>
          </a:solidFill>
        </p:spPr>
        <p:txBody>
          <a:bodyPr/>
          <a:lstStyle/>
          <a:p>
            <a:pPr algn="ctr"/>
            <a:r>
              <a:rPr lang="en-US" altLang="zh-CN" sz="3200" dirty="0">
                <a:sym typeface="+mn-ea"/>
              </a:rPr>
              <a:t>( 3 / 7 )</a:t>
            </a:r>
            <a:br>
              <a:rPr lang="en-US" altLang="zh-CN" sz="4000" b="1" dirty="0">
                <a:sym typeface="+mn-ea"/>
              </a:rPr>
            </a:br>
            <a:r>
              <a:rPr lang="en-US" altLang="zh-CN" sz="4000" b="1" u="sng" dirty="0">
                <a:sym typeface="+mn-ea"/>
              </a:rPr>
              <a:t>Self-control</a:t>
            </a:r>
            <a:br>
              <a:rPr lang="en-US" altLang="zh-CN" sz="4000" b="1" dirty="0">
                <a:sym typeface="+mn-ea"/>
              </a:rPr>
            </a:br>
            <a:br>
              <a:rPr lang="en-US" altLang="zh-CN" sz="4000" b="1" dirty="0">
                <a:sym typeface="+mn-ea"/>
              </a:rPr>
            </a:br>
            <a:r>
              <a:rPr lang="en-US" altLang="zh-CN" sz="3200" dirty="0">
                <a:sym typeface="+mn-ea"/>
              </a:rPr>
              <a:t>What is it?</a:t>
            </a:r>
            <a:br>
              <a:rPr lang="en-US" altLang="zh-CN" sz="4000" b="1" dirty="0">
                <a:sym typeface="+mn-ea"/>
              </a:rPr>
            </a:br>
            <a:r>
              <a:rPr lang="en-US" altLang="zh-CN" sz="4000" b="1" dirty="0">
                <a:sym typeface="+mn-ea"/>
              </a:rPr>
              <a:t>the ability to manage our own desires, emotions, tempers, and behaviors. </a:t>
            </a:r>
            <a:br>
              <a:rPr lang="en-US" altLang="zh-CN" sz="4000" b="1" dirty="0">
                <a:sym typeface="+mn-ea"/>
              </a:rPr>
            </a:br>
            <a:r>
              <a:rPr lang="en-US" altLang="zh-CN" sz="4000" dirty="0">
                <a:sym typeface="+mn-ea"/>
              </a:rPr>
              <a:t>(Walk by the Holy Spirit and </a:t>
            </a:r>
            <a:br>
              <a:rPr lang="en-US" altLang="zh-CN" sz="4000" dirty="0">
                <a:sym typeface="+mn-ea"/>
              </a:rPr>
            </a:br>
            <a:r>
              <a:rPr lang="en-US" altLang="zh-CN" sz="4000" dirty="0">
                <a:sym typeface="+mn-ea"/>
              </a:rPr>
              <a:t>Mitigate Flesh Desires)</a:t>
            </a:r>
            <a:br>
              <a:rPr lang="en-US" altLang="zh-CN" sz="4000" dirty="0">
                <a:sym typeface="+mn-ea"/>
              </a:rPr>
            </a:b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Important Teaching from Peter: additionally </a:t>
            </a:r>
            <a:endParaRPr lang="zh-CN" altLang="en-US" sz="3200" dirty="0">
              <a:solidFill>
                <a:schemeClr val="accent2"/>
              </a:solidFill>
              <a:sym typeface="+mn-ea"/>
            </a:endParaRPr>
          </a:p>
        </p:txBody>
      </p:sp>
    </p:spTree>
    <p:extLst>
      <p:ext uri="{BB962C8B-B14F-4D97-AF65-F5344CB8AC3E}">
        <p14:creationId xmlns:p14="http://schemas.microsoft.com/office/powerpoint/2010/main" val="3000679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351817" y="1299409"/>
            <a:ext cx="11488366" cy="5257034"/>
          </a:xfrm>
          <a:solidFill>
            <a:schemeClr val="bg1">
              <a:lumMod val="95000"/>
            </a:schemeClr>
          </a:solidFill>
        </p:spPr>
        <p:txBody>
          <a:bodyPr/>
          <a:lstStyle/>
          <a:p>
            <a:pPr algn="ctr"/>
            <a:r>
              <a:rPr lang="en-US" altLang="zh-CN" sz="3200" dirty="0">
                <a:sym typeface="+mn-ea"/>
              </a:rPr>
              <a:t>( 4 / 7 )</a:t>
            </a:r>
            <a:br>
              <a:rPr lang="en-US" altLang="zh-CN" sz="4000" b="1" dirty="0">
                <a:sym typeface="+mn-ea"/>
              </a:rPr>
            </a:br>
            <a:r>
              <a:rPr lang="en-US" altLang="zh-CN" sz="4000" b="1" u="sng" dirty="0">
                <a:sym typeface="+mn-ea"/>
              </a:rPr>
              <a:t>Perseverance (Patience)</a:t>
            </a:r>
            <a:br>
              <a:rPr lang="en-US" altLang="zh-CN" sz="4000" b="1" dirty="0">
                <a:sym typeface="+mn-ea"/>
              </a:rPr>
            </a:br>
            <a:br>
              <a:rPr lang="en-US" altLang="zh-CN" sz="4000" b="1" dirty="0">
                <a:sym typeface="+mn-ea"/>
              </a:rPr>
            </a:br>
            <a:r>
              <a:rPr lang="en-US" altLang="zh-CN" sz="3200" dirty="0">
                <a:sym typeface="+mn-ea"/>
              </a:rPr>
              <a:t>What is it?</a:t>
            </a:r>
            <a:br>
              <a:rPr lang="en-US" altLang="zh-CN" sz="4000" b="1" dirty="0">
                <a:sym typeface="+mn-ea"/>
              </a:rPr>
            </a:br>
            <a:r>
              <a:rPr lang="en-US" altLang="zh-CN" sz="4000" b="1" dirty="0">
                <a:sym typeface="+mn-ea"/>
              </a:rPr>
              <a:t>the capacity to accept or tolerate delay, trouble, suffering, maltreatment, or persecution.</a:t>
            </a:r>
            <a:br>
              <a:rPr lang="en-US" altLang="zh-CN" sz="4000" b="1" dirty="0">
                <a:sym typeface="+mn-ea"/>
              </a:rPr>
            </a:b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Important Teaching from Peter: additionally </a:t>
            </a:r>
            <a:endParaRPr lang="zh-CN" altLang="en-US" sz="3200" dirty="0">
              <a:solidFill>
                <a:schemeClr val="accent2"/>
              </a:solidFill>
              <a:sym typeface="+mn-ea"/>
            </a:endParaRPr>
          </a:p>
        </p:txBody>
      </p:sp>
    </p:spTree>
    <p:extLst>
      <p:ext uri="{BB962C8B-B14F-4D97-AF65-F5344CB8AC3E}">
        <p14:creationId xmlns:p14="http://schemas.microsoft.com/office/powerpoint/2010/main" val="242551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351817" y="1299409"/>
            <a:ext cx="11488366" cy="5257034"/>
          </a:xfrm>
          <a:solidFill>
            <a:schemeClr val="bg1">
              <a:lumMod val="95000"/>
            </a:schemeClr>
          </a:solidFill>
        </p:spPr>
        <p:txBody>
          <a:bodyPr/>
          <a:lstStyle/>
          <a:p>
            <a:pPr algn="ctr"/>
            <a:r>
              <a:rPr lang="en-US" altLang="zh-CN" sz="3200" dirty="0">
                <a:sym typeface="+mn-ea"/>
              </a:rPr>
              <a:t>( 5 / 7 )</a:t>
            </a:r>
            <a:br>
              <a:rPr lang="en-US" altLang="zh-CN" sz="4000" b="1" dirty="0">
                <a:sym typeface="+mn-ea"/>
              </a:rPr>
            </a:br>
            <a:r>
              <a:rPr lang="en-US" altLang="zh-CN" sz="4000" b="1" u="sng" dirty="0">
                <a:sym typeface="+mn-ea"/>
              </a:rPr>
              <a:t>Godliness</a:t>
            </a:r>
            <a:br>
              <a:rPr lang="en-US" altLang="zh-CN" sz="4000" b="1" u="sng" dirty="0">
                <a:sym typeface="+mn-ea"/>
              </a:rPr>
            </a:br>
            <a:br>
              <a:rPr lang="en-US" altLang="zh-CN" sz="4000" b="1" dirty="0">
                <a:sym typeface="+mn-ea"/>
              </a:rPr>
            </a:br>
            <a:r>
              <a:rPr lang="en-US" altLang="zh-CN" sz="3200" dirty="0">
                <a:sym typeface="+mn-ea"/>
              </a:rPr>
              <a:t>What is it?</a:t>
            </a:r>
            <a:br>
              <a:rPr lang="en-US" altLang="zh-CN" sz="4000" b="1" dirty="0">
                <a:sym typeface="+mn-ea"/>
              </a:rPr>
            </a:br>
            <a:r>
              <a:rPr lang="en-US" altLang="zh-CN" sz="4000" b="1" dirty="0">
                <a:sym typeface="+mn-ea"/>
              </a:rPr>
              <a:t>the quality or practice of conforming to the laws and wishes of God; devoutness and moral uprightness.</a:t>
            </a:r>
            <a:br>
              <a:rPr lang="en-US" altLang="zh-CN" sz="4000" b="1" dirty="0">
                <a:sym typeface="+mn-ea"/>
              </a:rPr>
            </a:b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Important Teaching from Peter: additionally </a:t>
            </a:r>
            <a:endParaRPr lang="zh-CN" altLang="en-US" sz="3200" dirty="0">
              <a:solidFill>
                <a:schemeClr val="accent2"/>
              </a:solidFill>
              <a:sym typeface="+mn-ea"/>
            </a:endParaRPr>
          </a:p>
        </p:txBody>
      </p:sp>
    </p:spTree>
    <p:extLst>
      <p:ext uri="{BB962C8B-B14F-4D97-AF65-F5344CB8AC3E}">
        <p14:creationId xmlns:p14="http://schemas.microsoft.com/office/powerpoint/2010/main" val="10803549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351817" y="1299409"/>
            <a:ext cx="11488366" cy="5257034"/>
          </a:xfrm>
          <a:solidFill>
            <a:schemeClr val="bg1">
              <a:lumMod val="95000"/>
            </a:schemeClr>
          </a:solidFill>
        </p:spPr>
        <p:txBody>
          <a:bodyPr/>
          <a:lstStyle/>
          <a:p>
            <a:pPr algn="ctr"/>
            <a:r>
              <a:rPr lang="en-US" altLang="zh-CN" sz="3200" dirty="0">
                <a:sym typeface="+mn-ea"/>
              </a:rPr>
              <a:t>( 6 / 7 )</a:t>
            </a:r>
            <a:br>
              <a:rPr lang="en-US" altLang="zh-CN" sz="4000" b="1" dirty="0">
                <a:sym typeface="+mn-ea"/>
              </a:rPr>
            </a:br>
            <a:r>
              <a:rPr lang="en-US" altLang="zh-CN" sz="4000" b="1" u="sng" dirty="0">
                <a:sym typeface="+mn-ea"/>
              </a:rPr>
              <a:t>Kindness (Philadelphia)</a:t>
            </a:r>
            <a:br>
              <a:rPr lang="en-US" altLang="zh-CN" sz="4000" b="1" u="sng" dirty="0">
                <a:sym typeface="+mn-ea"/>
              </a:rPr>
            </a:br>
            <a:br>
              <a:rPr lang="en-US" altLang="zh-CN" sz="4000" b="1" dirty="0">
                <a:sym typeface="+mn-ea"/>
              </a:rPr>
            </a:br>
            <a:r>
              <a:rPr lang="en-US" altLang="zh-CN" sz="3200" dirty="0">
                <a:sym typeface="+mn-ea"/>
              </a:rPr>
              <a:t>What is it?</a:t>
            </a:r>
            <a:br>
              <a:rPr lang="en-US" altLang="zh-CN" sz="4000" b="1" dirty="0">
                <a:sym typeface="+mn-ea"/>
              </a:rPr>
            </a:br>
            <a:r>
              <a:rPr lang="en-US" altLang="zh-CN" sz="4000" b="1" dirty="0">
                <a:sym typeface="+mn-ea"/>
              </a:rPr>
              <a:t>a warm affection, deep care, and camaraderie among individuals, especially within a church or fellowship community.</a:t>
            </a:r>
            <a:br>
              <a:rPr lang="en-US" altLang="zh-CN" sz="4000" b="1" dirty="0">
                <a:sym typeface="+mn-ea"/>
              </a:rPr>
            </a:b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Important Teaching from Peter: additionally </a:t>
            </a:r>
            <a:endParaRPr lang="zh-CN" altLang="en-US" sz="3200" dirty="0">
              <a:solidFill>
                <a:schemeClr val="accent2"/>
              </a:solidFill>
              <a:sym typeface="+mn-ea"/>
            </a:endParaRPr>
          </a:p>
        </p:txBody>
      </p:sp>
    </p:spTree>
    <p:extLst>
      <p:ext uri="{BB962C8B-B14F-4D97-AF65-F5344CB8AC3E}">
        <p14:creationId xmlns:p14="http://schemas.microsoft.com/office/powerpoint/2010/main" val="2845790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C29A727-29AF-28DA-7B1B-F22E245A3C1E}"/>
              </a:ext>
            </a:extLst>
          </p:cNvPr>
          <p:cNvSpPr>
            <a:spLocks noGrp="1"/>
          </p:cNvSpPr>
          <p:nvPr>
            <p:ph type="title"/>
          </p:nvPr>
        </p:nvSpPr>
        <p:spPr>
          <a:xfrm>
            <a:off x="351817" y="1299409"/>
            <a:ext cx="11488366" cy="5257034"/>
          </a:xfrm>
          <a:solidFill>
            <a:schemeClr val="bg1">
              <a:lumMod val="95000"/>
            </a:schemeClr>
          </a:solidFill>
        </p:spPr>
        <p:txBody>
          <a:bodyPr/>
          <a:lstStyle/>
          <a:p>
            <a:pPr algn="ctr"/>
            <a:r>
              <a:rPr lang="en-US" altLang="zh-CN" sz="3200" dirty="0">
                <a:sym typeface="+mn-ea"/>
              </a:rPr>
              <a:t>( 7 / 7 )</a:t>
            </a:r>
            <a:br>
              <a:rPr lang="en-US" altLang="zh-CN" sz="4000" b="1" dirty="0">
                <a:sym typeface="+mn-ea"/>
              </a:rPr>
            </a:br>
            <a:r>
              <a:rPr lang="en-US" altLang="zh-CN" sz="4000" b="1" u="sng" dirty="0">
                <a:sym typeface="+mn-ea"/>
              </a:rPr>
              <a:t>Love (Agape)</a:t>
            </a:r>
            <a:br>
              <a:rPr lang="en-US" altLang="zh-CN" sz="4000" b="1" u="sng" dirty="0">
                <a:sym typeface="+mn-ea"/>
              </a:rPr>
            </a:br>
            <a:br>
              <a:rPr lang="en-US" altLang="zh-CN" sz="4000" b="1" dirty="0">
                <a:sym typeface="+mn-ea"/>
              </a:rPr>
            </a:br>
            <a:r>
              <a:rPr lang="en-US" altLang="zh-CN" sz="3200" dirty="0">
                <a:sym typeface="+mn-ea"/>
              </a:rPr>
              <a:t>What is it?</a:t>
            </a:r>
            <a:br>
              <a:rPr lang="en-US" altLang="zh-CN" sz="4000" b="1" dirty="0">
                <a:sym typeface="+mn-ea"/>
              </a:rPr>
            </a:br>
            <a:r>
              <a:rPr lang="en-US" altLang="zh-CN" sz="4000" b="1" dirty="0">
                <a:sym typeface="+mn-ea"/>
              </a:rPr>
              <a:t>the unconditional sacrificial love </a:t>
            </a:r>
            <a:br>
              <a:rPr lang="en-US" altLang="zh-CN" sz="4000" b="1" dirty="0">
                <a:sym typeface="+mn-ea"/>
              </a:rPr>
            </a:br>
            <a:r>
              <a:rPr lang="en-US" altLang="zh-CN" sz="4000" b="1" dirty="0">
                <a:sym typeface="+mn-ea"/>
              </a:rPr>
              <a:t>like Jesus.</a:t>
            </a:r>
            <a:br>
              <a:rPr lang="en-US" altLang="zh-CN" sz="4000" b="1" dirty="0">
                <a:sym typeface="+mn-ea"/>
              </a:rPr>
            </a:br>
            <a:endParaRPr lang="zh-CN" altLang="en-US" sz="3200" dirty="0">
              <a:sym typeface="+mn-ea"/>
            </a:endParaRPr>
          </a:p>
        </p:txBody>
      </p:sp>
      <p:sp>
        <p:nvSpPr>
          <p:cNvPr id="2" name="Title 1">
            <a:extLst>
              <a:ext uri="{FF2B5EF4-FFF2-40B4-BE49-F238E27FC236}">
                <a16:creationId xmlns:a16="http://schemas.microsoft.com/office/drawing/2014/main" id="{522222C2-73A0-FE69-D44A-FFD20BBE0C02}"/>
              </a:ext>
            </a:extLst>
          </p:cNvPr>
          <p:cNvSpPr txBox="1">
            <a:spLocks/>
          </p:cNvSpPr>
          <p:nvPr/>
        </p:nvSpPr>
        <p:spPr>
          <a:xfrm>
            <a:off x="351817" y="301557"/>
            <a:ext cx="11488366" cy="700392"/>
          </a:xfrm>
          <a:prstGeom prst="rect">
            <a:avLst/>
          </a:prstGeom>
          <a:solidFill>
            <a:schemeClr val="accent3">
              <a:lumMod val="85000"/>
            </a:schemeClr>
          </a:solid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a:lstStyle>
          <a:p>
            <a:r>
              <a:rPr lang="en-US" altLang="zh-CN" sz="3200" dirty="0">
                <a:solidFill>
                  <a:schemeClr val="accent2"/>
                </a:solidFill>
                <a:sym typeface="+mn-ea"/>
              </a:rPr>
              <a:t>Important Teaching from Peter: additionally </a:t>
            </a:r>
            <a:endParaRPr lang="zh-CN" altLang="en-US" sz="3200" dirty="0">
              <a:solidFill>
                <a:schemeClr val="accent2"/>
              </a:solidFill>
              <a:sym typeface="+mn-ea"/>
            </a:endParaRPr>
          </a:p>
        </p:txBody>
      </p:sp>
    </p:spTree>
    <p:extLst>
      <p:ext uri="{BB962C8B-B14F-4D97-AF65-F5344CB8AC3E}">
        <p14:creationId xmlns:p14="http://schemas.microsoft.com/office/powerpoint/2010/main" val="33272608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5662</TotalTime>
  <Words>502</Words>
  <Application>Microsoft Macintosh PowerPoint</Application>
  <PresentationFormat>Widescreen</PresentationFormat>
  <Paragraphs>67</Paragraphs>
  <Slides>12</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Roboto</vt:lpstr>
      <vt:lpstr>Orange Waves</vt:lpstr>
      <vt:lpstr> 彼得后书(2Peter) 第1章1-11節</vt:lpstr>
      <vt:lpstr>Author of the Epistle:   Peter – Apostle of Jesus  Audience of the Epistle:  Christians – Believers of Jesus  A Theme of the Epistle: How to Enhance Faith in Jesus : </vt:lpstr>
      <vt:lpstr>( 1 / 7 )  Virtue (Goodness)  What is it? behavior showing high moral standards. (No Idolatry, Adultery, Theft, Envy, etc.) </vt:lpstr>
      <vt:lpstr>( 2 / 7 ) Knowledge  What is it? awareness or familiarity with the Bible and  its relevant messages and information. </vt:lpstr>
      <vt:lpstr>( 3 / 7 ) Self-control  What is it? the ability to manage our own desires, emotions, tempers, and behaviors.  (Walk by the Holy Spirit and  Mitigate Flesh Desires) </vt:lpstr>
      <vt:lpstr>( 4 / 7 ) Perseverance (Patience)  What is it? the capacity to accept or tolerate delay, trouble, suffering, maltreatment, or persecution. </vt:lpstr>
      <vt:lpstr>( 5 / 7 ) Godliness  What is it? the quality or practice of conforming to the laws and wishes of God; devoutness and moral uprightness. </vt:lpstr>
      <vt:lpstr>( 6 / 7 ) Kindness (Philadelphia)  What is it? a warm affection, deep care, and camaraderie among individuals, especially within a church or fellowship community. </vt:lpstr>
      <vt:lpstr>( 7 / 7 ) Love (Agape)  What is it? the unconditional sacrificial love  like Jesus. </vt:lpstr>
      <vt:lpstr>Summary: To enhance the Faith in Jesus</vt:lpstr>
      <vt:lpstr>Jesus’ Greatest Commandment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約書亞記四章19-24節</dc:title>
  <dc:creator/>
  <cp:lastModifiedBy>Charles D</cp:lastModifiedBy>
  <cp:revision>256</cp:revision>
  <dcterms:created xsi:type="dcterms:W3CDTF">2024-01-10T14:09:00Z</dcterms:created>
  <dcterms:modified xsi:type="dcterms:W3CDTF">2025-05-05T16:17:41Z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69223016E79A43E1A675388F398BE47E_13</vt:lpwstr>
  </property>
  <property fmtid="{D5CDD505-2E9C-101B-9397-08002B2CF9AE}" pid="3" name="KSOProductBuildVer">
    <vt:lpwstr>1033-12.2.0.19307</vt:lpwstr>
  </property>
</Properties>
</file>