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1389" r:id="rId3"/>
    <p:sldId id="1398" r:id="rId4"/>
    <p:sldId id="1383" r:id="rId5"/>
    <p:sldId id="1394" r:id="rId6"/>
    <p:sldId id="1397" r:id="rId7"/>
    <p:sldId id="1396" r:id="rId8"/>
    <p:sldId id="1386" r:id="rId9"/>
    <p:sldId id="11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78" autoAdjust="0"/>
    <p:restoredTop sz="94660"/>
  </p:normalViewPr>
  <p:slideViewPr>
    <p:cSldViewPr snapToGrid="0">
      <p:cViewPr>
        <p:scale>
          <a:sx n="80" d="100"/>
          <a:sy n="80" d="100"/>
        </p:scale>
        <p:origin x="252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1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2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2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64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9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sXlbTkH6SE&amp;ab_channel=ACCCAtlan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10942955" cy="1717040"/>
          </a:xfrm>
        </p:spPr>
        <p:txBody>
          <a:bodyPr/>
          <a:lstStyle/>
          <a:p>
            <a:pPr algn="ctr"/>
            <a:r>
              <a:rPr lang="zh-CN" altLang="en-US" sz="5400" dirty="0"/>
              <a:t> 列王纪下</a:t>
            </a:r>
            <a:r>
              <a:rPr lang="en-US" altLang="zh-CN" sz="5400" dirty="0"/>
              <a:t> </a:t>
            </a:r>
            <a:r>
              <a:rPr lang="zh-CN" altLang="en-US" sz="5400" dirty="0"/>
              <a:t>第</a:t>
            </a:r>
            <a:r>
              <a:rPr lang="en-US" altLang="zh-CN" sz="5400" dirty="0"/>
              <a:t>4</a:t>
            </a:r>
            <a:r>
              <a:rPr lang="zh-CN" altLang="en-US" sz="5400" dirty="0"/>
              <a:t>章</a:t>
            </a:r>
            <a:r>
              <a:rPr lang="en-US" altLang="zh-CN" sz="5400" dirty="0"/>
              <a:t>1-7</a:t>
            </a:r>
            <a:r>
              <a:rPr lang="zh-CN" altLang="en-US" sz="5400" dirty="0"/>
              <a:t>節</a:t>
            </a:r>
            <a:endParaRPr lang="en-US" altLang="zh-C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290" y="4107815"/>
            <a:ext cx="4448810" cy="2465705"/>
          </a:xfrm>
        </p:spPr>
        <p:txBody>
          <a:bodyPr/>
          <a:lstStyle/>
          <a:p>
            <a:pPr algn="ctr"/>
            <a:r>
              <a:rPr lang="en-US" dirty="0">
                <a:sym typeface="+mn-ea"/>
              </a:rPr>
              <a:t>ACCC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zh-CN" dirty="0">
                <a:sym typeface="+mn-ea"/>
              </a:rPr>
              <a:t>早禱靈修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dirty="0">
                <a:sym typeface="+mn-ea"/>
              </a:rPr>
              <a:t>Wei Ding</a:t>
            </a:r>
            <a:r>
              <a:rPr lang="zh-CN" altLang="en-US" dirty="0">
                <a:sym typeface="+mn-ea"/>
              </a:rPr>
              <a:t>分享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ym typeface="+mn-ea"/>
              </a:rPr>
              <a:t>02-25-2024</a:t>
            </a:r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876300" y="2642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29A727-29AF-28DA-7B1B-F22E245A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17" y="1299409"/>
            <a:ext cx="11488366" cy="4700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ja-JP" sz="3200" dirty="0">
                <a:sym typeface="+mn-ea"/>
              </a:rPr>
              <a:t>One bottle of oil became many ones to pay a widow’s debt. </a:t>
            </a:r>
            <a:endParaRPr lang="zh-CN" altLang="en-US" sz="3200" dirty="0">
              <a:sym typeface="+mn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222C2-73A0-FE69-D44A-FFD20BBE0C02}"/>
              </a:ext>
            </a:extLst>
          </p:cNvPr>
          <p:cNvSpPr txBox="1">
            <a:spLocks/>
          </p:cNvSpPr>
          <p:nvPr/>
        </p:nvSpPr>
        <p:spPr>
          <a:xfrm>
            <a:off x="351817" y="301557"/>
            <a:ext cx="11488366" cy="70039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2King 4:1-7. A Miracle of Elisha (</a:t>
            </a:r>
            <a:r>
              <a:rPr lang="ja-JP" altLang="en-US" sz="3200">
                <a:solidFill>
                  <a:schemeClr val="accent2"/>
                </a:solidFill>
                <a:sym typeface="+mn-ea"/>
              </a:rPr>
              <a:t>以利沙的</a:t>
            </a:r>
            <a:r>
              <a:rPr lang="en-US" altLang="ja-JP" sz="3200" dirty="0">
                <a:solidFill>
                  <a:schemeClr val="accent2"/>
                </a:solidFill>
                <a:sym typeface="+mn-ea"/>
              </a:rPr>
              <a:t> </a:t>
            </a:r>
            <a:r>
              <a:rPr lang="ja-JP" altLang="en-US" sz="3200">
                <a:solidFill>
                  <a:schemeClr val="accent2"/>
                </a:solidFill>
                <a:sym typeface="+mn-ea"/>
              </a:rPr>
              <a:t>神迹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)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058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29A727-29AF-28DA-7B1B-F22E245A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17" y="1299409"/>
            <a:ext cx="11488366" cy="4700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ja-JP" sz="3200" dirty="0">
                <a:sym typeface="+mn-ea"/>
              </a:rPr>
              <a:t>“sinners -- of whom I am the worst." (1Ti1:15 NIV)</a:t>
            </a:r>
            <a:br>
              <a:rPr lang="en-US" altLang="ja-JP" sz="3200" dirty="0">
                <a:sym typeface="+mn-ea"/>
              </a:rPr>
            </a:br>
            <a:br>
              <a:rPr lang="en-US" altLang="ja-JP" sz="3200" dirty="0">
                <a:sym typeface="+mn-ea"/>
              </a:rPr>
            </a:br>
            <a:r>
              <a:rPr lang="en-US" altLang="ja-JP" sz="3200" dirty="0">
                <a:sym typeface="+mn-ea"/>
              </a:rPr>
              <a:t>"</a:t>
            </a:r>
            <a:r>
              <a:rPr lang="ja-JP" altLang="en-US" sz="3200">
                <a:sym typeface="+mn-ea"/>
              </a:rPr>
              <a:t>在罪人中</a:t>
            </a:r>
            <a:r>
              <a:rPr lang="en-US" altLang="ja-JP" sz="3200" dirty="0">
                <a:sym typeface="+mn-ea"/>
              </a:rPr>
              <a:t>, </a:t>
            </a:r>
            <a:r>
              <a:rPr lang="ja-JP" altLang="en-US" sz="3200">
                <a:sym typeface="+mn-ea"/>
              </a:rPr>
              <a:t>我是个罪魁。</a:t>
            </a:r>
            <a:r>
              <a:rPr lang="en-US" altLang="ja-JP" sz="3200" dirty="0">
                <a:sym typeface="+mn-ea"/>
              </a:rPr>
              <a:t>" (1Ti1:15 CUVS)</a:t>
            </a:r>
            <a:endParaRPr lang="zh-CN" altLang="en-US" sz="3200" dirty="0">
              <a:sym typeface="+mn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222C2-73A0-FE69-D44A-FFD20BBE0C02}"/>
              </a:ext>
            </a:extLst>
          </p:cNvPr>
          <p:cNvSpPr txBox="1">
            <a:spLocks/>
          </p:cNvSpPr>
          <p:nvPr/>
        </p:nvSpPr>
        <p:spPr>
          <a:xfrm>
            <a:off x="351817" y="301557"/>
            <a:ext cx="11488366" cy="70039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Apostle Paul’s Confession: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440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6"/>
            <a:ext cx="11488366" cy="700393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A Miracle of Jesus</a:t>
            </a:r>
            <a:r>
              <a:rPr lang="en-US" altLang="zh-CN" sz="3200" dirty="0">
                <a:sym typeface="+mn-ea"/>
              </a:rPr>
              <a:t>: </a:t>
            </a:r>
            <a:endParaRPr lang="zh-CN" altLang="en-US" sz="3200" dirty="0">
              <a:sym typeface="+mn-ea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6EC44F-CAC5-420C-1B78-4AD072F8E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75863"/>
              </p:ext>
            </p:extLst>
          </p:nvPr>
        </p:nvGraphicFramePr>
        <p:xfrm>
          <a:off x="351817" y="1138990"/>
          <a:ext cx="11488366" cy="4290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14">
                  <a:extLst>
                    <a:ext uri="{9D8B030D-6E8A-4147-A177-3AD203B41FA5}">
                      <a16:colId xmlns:a16="http://schemas.microsoft.com/office/drawing/2014/main" val="2451473586"/>
                    </a:ext>
                  </a:extLst>
                </a:gridCol>
                <a:gridCol w="6642969">
                  <a:extLst>
                    <a:ext uri="{9D8B030D-6E8A-4147-A177-3AD203B41FA5}">
                      <a16:colId xmlns:a16="http://schemas.microsoft.com/office/drawing/2014/main" val="3360166270"/>
                    </a:ext>
                  </a:extLst>
                </a:gridCol>
                <a:gridCol w="2213811">
                  <a:extLst>
                    <a:ext uri="{9D8B030D-6E8A-4147-A177-3AD203B41FA5}">
                      <a16:colId xmlns:a16="http://schemas.microsoft.com/office/drawing/2014/main" val="4027999721"/>
                    </a:ext>
                  </a:extLst>
                </a:gridCol>
                <a:gridCol w="2006372">
                  <a:extLst>
                    <a:ext uri="{9D8B030D-6E8A-4147-A177-3AD203B41FA5}">
                      <a16:colId xmlns:a16="http://schemas.microsoft.com/office/drawing/2014/main" val="3064252001"/>
                    </a:ext>
                  </a:extLst>
                </a:gridCol>
              </a:tblGrid>
              <a:tr h="657726">
                <a:tc>
                  <a:txBody>
                    <a:bodyPr/>
                    <a:lstStyle/>
                    <a:p>
                      <a:r>
                        <a:rPr lang="en-US" sz="3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Miracle of Jesus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072586"/>
                  </a:ext>
                </a:extLst>
              </a:tr>
              <a:tr h="860080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Water Became Wine </a:t>
                      </a:r>
                      <a:r>
                        <a:rPr lang="ja-JP" altLang="en-US" sz="2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水變成了酒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Jhn2:1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Quality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06697"/>
                  </a:ext>
                </a:extLst>
              </a:tr>
              <a:tr h="1495695"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5-Loafs-and-2-Fish feed 5000 people.</a:t>
                      </a:r>
                    </a:p>
                    <a:p>
                      <a:r>
                        <a:rPr lang="en-US" altLang="ja-JP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ja-JP" altLang="en-US" sz="2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餅</a:t>
                      </a:r>
                      <a:r>
                        <a:rPr lang="en-US" altLang="ja-JP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ja-JP" altLang="en-US" sz="2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魚</a:t>
                      </a:r>
                      <a:r>
                        <a:rPr lang="en-US" altLang="ja-JP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ja-JP" altLang="en-US" sz="2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養活 </a:t>
                      </a:r>
                      <a:r>
                        <a:rPr lang="en-US" altLang="ja-JP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5000 </a:t>
                      </a:r>
                      <a:r>
                        <a:rPr lang="ja-JP" altLang="en-US" sz="2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人。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Mat14:17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9855"/>
                  </a:ext>
                </a:extLst>
              </a:tr>
              <a:tr h="1277160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Stone Became the Children of God.</a:t>
                      </a:r>
                    </a:p>
                    <a:p>
                      <a:r>
                        <a:rPr lang="en-US" sz="2800" dirty="0"/>
                        <a:t>(Potential Miracle of God)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Mat3:9;</a:t>
                      </a:r>
                    </a:p>
                    <a:p>
                      <a:r>
                        <a:rPr lang="en-US" sz="2800" dirty="0"/>
                        <a:t>Luk3:8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Quality &amp; Quantity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3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68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1644315"/>
            <a:ext cx="11488366" cy="210151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ja-JP" sz="3200" dirty="0">
                <a:sym typeface="+mn-ea"/>
              </a:rPr>
              <a:t>"Produce fruit in keeping with repentance. And do not begin to say to yourselves, 'We have Abraham as our father.' For I tell you that out of these stones God can raise up children for Abraham." (Luk3:8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4028896"/>
            <a:ext cx="11488366" cy="210151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bg2">
                <a:lumMod val="20000"/>
                <a:lumOff val="80000"/>
              </a:schemeClr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ja-JP" sz="3200" dirty="0">
                <a:sym typeface="+mn-ea"/>
              </a:rPr>
              <a:t>"</a:t>
            </a:r>
            <a:r>
              <a:rPr lang="ja-JP" altLang="en-US" sz="3200">
                <a:sym typeface="+mn-ea"/>
              </a:rPr>
              <a:t>你们要结出果子来、与悔改的心相称、不要自己心里说、有亚伯拉罕为我们的祖宗．我告诉你们、　神能从这些石头中、给亚伯拉罕兴起子孙来。</a:t>
            </a:r>
            <a:r>
              <a:rPr lang="en-US" altLang="ja-JP" sz="3200" dirty="0">
                <a:sym typeface="+mn-ea"/>
              </a:rPr>
              <a:t>" (Luk3:8 CUVS)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798532-DEA0-B774-9455-7F530F536955}"/>
              </a:ext>
            </a:extLst>
          </p:cNvPr>
          <p:cNvSpPr txBox="1">
            <a:spLocks/>
          </p:cNvSpPr>
          <p:nvPr/>
        </p:nvSpPr>
        <p:spPr>
          <a:xfrm>
            <a:off x="351817" y="117988"/>
            <a:ext cx="11488366" cy="137392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John Baptist Said (A Potential Miracle of God)</a:t>
            </a:r>
            <a:r>
              <a:rPr lang="en-US" altLang="zh-CN" sz="3200" dirty="0">
                <a:sym typeface="+mn-ea"/>
              </a:rPr>
              <a:t>: </a:t>
            </a:r>
          </a:p>
          <a:p>
            <a:r>
              <a:rPr lang="en-US" altLang="zh-CN" sz="3200" dirty="0">
                <a:sym typeface="+mn-ea"/>
              </a:rPr>
              <a:t>For Christian Information (FCI): </a:t>
            </a:r>
            <a:endParaRPr lang="zh-CN" altLang="en-US" sz="32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289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6" y="104921"/>
            <a:ext cx="11488366" cy="59547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Significance of the Miracle of Elisha</a:t>
            </a:r>
            <a:r>
              <a:rPr lang="en-US" altLang="zh-CN" sz="3200" dirty="0">
                <a:sym typeface="+mn-ea"/>
              </a:rPr>
              <a:t> </a:t>
            </a:r>
            <a:endParaRPr lang="zh-CN" altLang="en-US" sz="3200" dirty="0">
              <a:sym typeface="+mn-ea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6EC44F-CAC5-420C-1B78-4AD072F8E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51231"/>
              </p:ext>
            </p:extLst>
          </p:nvPr>
        </p:nvGraphicFramePr>
        <p:xfrm>
          <a:off x="351815" y="700393"/>
          <a:ext cx="11488367" cy="605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451">
                  <a:extLst>
                    <a:ext uri="{9D8B030D-6E8A-4147-A177-3AD203B41FA5}">
                      <a16:colId xmlns:a16="http://schemas.microsoft.com/office/drawing/2014/main" val="2451473586"/>
                    </a:ext>
                  </a:extLst>
                </a:gridCol>
                <a:gridCol w="5579332">
                  <a:extLst>
                    <a:ext uri="{9D8B030D-6E8A-4147-A177-3AD203B41FA5}">
                      <a16:colId xmlns:a16="http://schemas.microsoft.com/office/drawing/2014/main" val="3360166270"/>
                    </a:ext>
                  </a:extLst>
                </a:gridCol>
                <a:gridCol w="5134584">
                  <a:extLst>
                    <a:ext uri="{9D8B030D-6E8A-4147-A177-3AD203B41FA5}">
                      <a16:colId xmlns:a16="http://schemas.microsoft.com/office/drawing/2014/main" val="3064252001"/>
                    </a:ext>
                  </a:extLst>
                </a:gridCol>
              </a:tblGrid>
              <a:tr h="657726">
                <a:tc>
                  <a:txBody>
                    <a:bodyPr/>
                    <a:lstStyle/>
                    <a:p>
                      <a:r>
                        <a:rPr lang="en-US" sz="3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Significance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Teachings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072586"/>
                  </a:ext>
                </a:extLst>
              </a:tr>
              <a:tr h="860080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Give Personal Belongs to God, who is the God of Miracles.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Don’t be Selfish. 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Broke ourself.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Give to Him our life to pay our debts.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06697"/>
                  </a:ext>
                </a:extLst>
              </a:tr>
              <a:tr h="1495695"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Love your Neighbors as yourself.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Borrow from neighbors and set up a connection.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Do not care about your own family only.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9855"/>
                  </a:ext>
                </a:extLst>
              </a:tr>
              <a:tr h="1277160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Seek the Kingdom of God.</a:t>
                      </a:r>
                    </a:p>
                    <a:p>
                      <a:r>
                        <a:rPr lang="en-US" sz="2800" dirty="0"/>
                        <a:t>Seek the Miracle of God;</a:t>
                      </a:r>
                    </a:p>
                    <a:p>
                      <a:r>
                        <a:rPr lang="en-US" sz="2800" dirty="0"/>
                        <a:t>Seek the Will of God;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Do not seek money, title, or fame in the world.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Do not seek knowledge of the world.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3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52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 for the Family (Husband and Wife)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128409"/>
            <a:ext cx="11488366" cy="189689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sz="3200" dirty="0">
                <a:sym typeface="+mn-ea"/>
              </a:rPr>
              <a:t>我们在天上的父、愿人都尊你的名为圣。</a:t>
            </a:r>
            <a:endParaRPr lang="en-US" altLang="zh-CN" sz="3200" dirty="0">
              <a:sym typeface="+mn-ea"/>
            </a:endParaRPr>
          </a:p>
          <a:p>
            <a:r>
              <a:rPr lang="zh-CN" altLang="en-US" sz="3200" dirty="0">
                <a:sym typeface="+mn-ea"/>
              </a:rPr>
              <a:t>愿你的国降临。愿你的旨意行在地上、如同行在天上</a:t>
            </a:r>
            <a:r>
              <a:rPr lang="en-US" altLang="zh-CN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Father in heaven, hallowed be your name, your kingdom come, your will be done on earth as it is in heaven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4C4F0A-766F-77BD-804C-FEB2C1BAB6D8}"/>
              </a:ext>
            </a:extLst>
          </p:cNvPr>
          <p:cNvSpPr txBox="1">
            <a:spLocks/>
          </p:cNvSpPr>
          <p:nvPr/>
        </p:nvSpPr>
        <p:spPr>
          <a:xfrm>
            <a:off x="351817" y="3127439"/>
            <a:ext cx="11488366" cy="317608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求你看顾保守教会牧师弟兄</a:t>
            </a:r>
            <a:r>
              <a:rPr lang="zh-CN" altLang="en-US" sz="3200" dirty="0">
                <a:sym typeface="+mn-ea"/>
              </a:rPr>
              <a:t>的</a:t>
            </a:r>
            <a:r>
              <a:rPr lang="ja-JP" altLang="en-US" sz="3200">
                <a:sym typeface="+mn-ea"/>
              </a:rPr>
              <a:t>家庭。不要叫我们遇见试探。救我们脱离凶恶。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pastors and brothers’ Family. Do not lead us into temptation. Deliver us from evil.</a:t>
            </a:r>
          </a:p>
          <a:p>
            <a:r>
              <a:rPr lang="ja-JP" altLang="en-US" sz="3200">
                <a:sym typeface="+mn-ea"/>
              </a:rPr>
              <a:t>兴旺福音和教会</a:t>
            </a:r>
            <a:r>
              <a:rPr lang="en-US" altLang="ja-JP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Thriving gospel and church.</a:t>
            </a:r>
          </a:p>
        </p:txBody>
      </p:sp>
    </p:spTree>
    <p:extLst>
      <p:ext uri="{BB962C8B-B14F-4D97-AF65-F5344CB8AC3E}">
        <p14:creationId xmlns:p14="http://schemas.microsoft.com/office/powerpoint/2010/main" val="296925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Pray: Don’t Do Evil in the Eyes of the Lord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21A2B-4228-F644-843E-86E1E4ACA426}"/>
              </a:ext>
            </a:extLst>
          </p:cNvPr>
          <p:cNvSpPr txBox="1">
            <a:spLocks/>
          </p:cNvSpPr>
          <p:nvPr/>
        </p:nvSpPr>
        <p:spPr>
          <a:xfrm>
            <a:off x="351817" y="1279184"/>
            <a:ext cx="11488366" cy="160020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求你看顾保守美国的根基永不动摇。以耶稣为神。 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preserve the foundations of America so that they will never be shaken. Believe in Jesus as God.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5F4E9B-7EE9-B09F-A63C-75BECC538E35}"/>
              </a:ext>
            </a:extLst>
          </p:cNvPr>
          <p:cNvSpPr txBox="1">
            <a:spLocks/>
          </p:cNvSpPr>
          <p:nvPr/>
        </p:nvSpPr>
        <p:spPr>
          <a:xfrm>
            <a:off x="351817" y="2988009"/>
            <a:ext cx="11488366" cy="312455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求你看顾保守美国年青的一代</a:t>
            </a:r>
            <a:r>
              <a:rPr lang="en-US" altLang="ja-JP" sz="3200" dirty="0">
                <a:sym typeface="+mn-ea"/>
              </a:rPr>
              <a:t>, </a:t>
            </a:r>
            <a:r>
              <a:rPr lang="ja-JP" altLang="en-US" sz="3200">
                <a:sym typeface="+mn-ea"/>
              </a:rPr>
              <a:t>寻求真理</a:t>
            </a:r>
            <a:r>
              <a:rPr lang="en-US" altLang="ja-JP" sz="3200" dirty="0">
                <a:sym typeface="+mn-ea"/>
              </a:rPr>
              <a:t>,</a:t>
            </a:r>
            <a:r>
              <a:rPr lang="ja-JP" altLang="en-US" sz="3200">
                <a:sym typeface="+mn-ea"/>
              </a:rPr>
              <a:t> 建立幸福家庭</a:t>
            </a:r>
            <a:r>
              <a:rPr lang="en-US" altLang="ja-JP" sz="3200" dirty="0">
                <a:sym typeface="+mn-ea"/>
              </a:rPr>
              <a:t>,</a:t>
            </a:r>
          </a:p>
          <a:p>
            <a:r>
              <a:rPr lang="ja-JP" altLang="en-US" sz="3200">
                <a:sym typeface="+mn-ea"/>
              </a:rPr>
              <a:t> </a:t>
            </a:r>
            <a:r>
              <a:rPr lang="ja-JP" altLang="en-US" sz="3200">
                <a:solidFill>
                  <a:srgbClr val="0070C0"/>
                </a:solidFill>
                <a:sym typeface="+mn-ea"/>
              </a:rPr>
              <a:t>不叫他们被色情</a:t>
            </a:r>
            <a:r>
              <a:rPr lang="en-US" altLang="ja-JP" sz="3200" dirty="0">
                <a:solidFill>
                  <a:srgbClr val="0070C0"/>
                </a:solidFill>
                <a:sym typeface="+mn-ea"/>
              </a:rPr>
              <a:t>,</a:t>
            </a:r>
            <a:r>
              <a:rPr lang="ja-JP" altLang="en-US" sz="3200">
                <a:solidFill>
                  <a:srgbClr val="0070C0"/>
                </a:solidFill>
                <a:sym typeface="+mn-ea"/>
              </a:rPr>
              <a:t>毒品</a:t>
            </a:r>
            <a:r>
              <a:rPr lang="en-US" altLang="ja-JP" sz="3200" dirty="0">
                <a:solidFill>
                  <a:srgbClr val="0070C0"/>
                </a:solidFill>
                <a:sym typeface="+mn-ea"/>
              </a:rPr>
              <a:t>,</a:t>
            </a:r>
            <a:r>
              <a:rPr lang="ja-JP" altLang="en-US" sz="3200">
                <a:solidFill>
                  <a:srgbClr val="0070C0"/>
                </a:solidFill>
                <a:sym typeface="+mn-ea"/>
              </a:rPr>
              <a:t>异端所掠去</a:t>
            </a:r>
            <a:r>
              <a:rPr lang="ja-JP" altLang="en-US" sz="3200">
                <a:sym typeface="+mn-ea"/>
              </a:rPr>
              <a:t>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younger generation, establish a divine, happy family,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Seeking the Truth,  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Don't let them be taken away by pornography, drugs, and heresy liberal thoughts. </a:t>
            </a:r>
          </a:p>
        </p:txBody>
      </p:sp>
    </p:spTree>
    <p:extLst>
      <p:ext uri="{BB962C8B-B14F-4D97-AF65-F5344CB8AC3E}">
        <p14:creationId xmlns:p14="http://schemas.microsoft.com/office/powerpoint/2010/main" val="16208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Box 16"/>
          <p:cNvSpPr txBox="1"/>
          <p:nvPr/>
        </p:nvSpPr>
        <p:spPr>
          <a:xfrm>
            <a:off x="1172250" y="1031589"/>
            <a:ext cx="9051519" cy="4659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800" dirty="0">
                <a:hlinkClick r:id="rId2"/>
              </a:rPr>
              <a:t>https://www.youtube.com/watch?v=8sXlbTkH6SE&amp;ab_channel=ACCCAtlanta</a:t>
            </a:r>
            <a:r>
              <a:rPr lang="en-US" altLang="en-US" sz="2800" dirty="0"/>
              <a:t> </a:t>
            </a:r>
          </a:p>
          <a:p>
            <a:pPr algn="ctr"/>
            <a:r>
              <a:rPr lang="ja-JP" altLang="en-US" sz="2800" b="1" i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為主而活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r>
              <a:rPr lang="en-US" altLang="en-US" sz="2800" dirty="0"/>
              <a:t>https://</a:t>
            </a:r>
            <a:r>
              <a:rPr lang="en-US" altLang="en-US" sz="2800" dirty="0" err="1"/>
              <a:t>www.youtube.com</a:t>
            </a:r>
            <a:r>
              <a:rPr lang="en-US" altLang="en-US" sz="2800" dirty="0"/>
              <a:t>/</a:t>
            </a:r>
            <a:r>
              <a:rPr lang="en-US" altLang="en-US" sz="2800" dirty="0" err="1"/>
              <a:t>watch?v</a:t>
            </a:r>
            <a:r>
              <a:rPr lang="en-US" altLang="en-US" sz="2800" dirty="0"/>
              <a:t>=bmUnSstK854</a:t>
            </a:r>
          </a:p>
          <a:p>
            <a:pPr algn="ctr"/>
            <a:r>
              <a:rPr lang="zh-CN" altLang="en-US" sz="2800" dirty="0"/>
              <a:t>行祢旨意</a:t>
            </a:r>
            <a:r>
              <a:rPr lang="en-US" altLang="en-US" sz="2800" dirty="0"/>
              <a:t> </a:t>
            </a:r>
          </a:p>
          <a:p>
            <a:pPr algn="ctr"/>
            <a:r>
              <a:rPr lang="en-US" altLang="en-US" sz="2800" dirty="0"/>
              <a:t>(Go) Hillsong In Chinese</a:t>
            </a:r>
          </a:p>
          <a:p>
            <a:pPr algn="ctr"/>
            <a:r>
              <a:rPr lang="en-US" altLang="en-US" sz="2800" dirty="0"/>
              <a:t>Hillsong </a:t>
            </a:r>
            <a:r>
              <a:rPr lang="zh-CN" altLang="en-US" sz="2800" dirty="0"/>
              <a:t>华语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5531</TotalTime>
  <Words>717</Words>
  <Application>Microsoft Macintosh PowerPoint</Application>
  <PresentationFormat>Widescreen</PresentationFormat>
  <Paragraphs>84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Roboto</vt:lpstr>
      <vt:lpstr>Orange Waves</vt:lpstr>
      <vt:lpstr> 列王纪下 第4章1-7節</vt:lpstr>
      <vt:lpstr>One bottle of oil became many ones to pay a widow’s debt. </vt:lpstr>
      <vt:lpstr>“sinners -- of whom I am the worst." (1Ti1:15 NIV)  "在罪人中, 我是个罪魁。" (1Ti1:15 CUVS)</vt:lpstr>
      <vt:lpstr>A Miracle of Jesus: </vt:lpstr>
      <vt:lpstr>"Produce fruit in keeping with repentance. And do not begin to say to yourselves, 'We have Abraham as our father.' For I tell you that out of these stones God can raise up children for Abraham." (Luk3:8 NIV)</vt:lpstr>
      <vt:lpstr>Significance of the Miracle of Elisha </vt:lpstr>
      <vt:lpstr>Pray for the Family (Husband and Wife) </vt:lpstr>
      <vt:lpstr>Pray: Don’t Do Evil in the Eyes of the Lord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約書亞記四章19-24節</dc:title>
  <dc:creator/>
  <cp:lastModifiedBy>Charles D</cp:lastModifiedBy>
  <cp:revision>242</cp:revision>
  <dcterms:created xsi:type="dcterms:W3CDTF">2024-01-10T14:09:00Z</dcterms:created>
  <dcterms:modified xsi:type="dcterms:W3CDTF">2025-02-24T17:42:56Z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69223016E79A43E1A675388F398BE47E_13</vt:lpwstr>
  </property>
  <property fmtid="{D5CDD505-2E9C-101B-9397-08002B2CF9AE}" pid="3" name="KSOProductBuildVer">
    <vt:lpwstr>1033-12.2.0.19307</vt:lpwstr>
  </property>
</Properties>
</file>