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tags/tag5.xml" ContentType="application/vnd.openxmlformats-officedocument.presentationml.tags+xml"/>
  <Override PartName="/ppt/notesSlides/notesSlide1.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1414" r:id="rId2"/>
    <p:sldId id="1442" r:id="rId3"/>
    <p:sldId id="1462" r:id="rId4"/>
    <p:sldId id="1451" r:id="rId5"/>
    <p:sldId id="1461" r:id="rId6"/>
    <p:sldId id="1463" r:id="rId7"/>
    <p:sldId id="1464" r:id="rId8"/>
    <p:sldId id="1465" r:id="rId9"/>
    <p:sldId id="1443" r:id="rId10"/>
    <p:sldId id="1459" r:id="rId11"/>
    <p:sldId id="145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D" initials="CD" lastIdx="7" clrIdx="0">
    <p:extLst>
      <p:ext uri="{19B8F6BF-5375-455C-9EA6-DF929625EA0E}">
        <p15:presenceInfo xmlns:p15="http://schemas.microsoft.com/office/powerpoint/2012/main" userId="7aa6f9c3fd0dda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E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282" autoAdjust="0"/>
    <p:restoredTop sz="94660"/>
  </p:normalViewPr>
  <p:slideViewPr>
    <p:cSldViewPr snapToGrid="0">
      <p:cViewPr varScale="1">
        <p:scale>
          <a:sx n="64" d="100"/>
          <a:sy n="64" d="100"/>
        </p:scale>
        <p:origin x="200" y="1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03T23:06:39.012" idx="3">
    <p:pos x="10" y="10"/>
    <p:text>Here Iam</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8-03T23:06:39.012" idx="5">
    <p:pos x="10" y="10"/>
    <p:text>Here Iam</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8-03T23:06:39.012" idx="4">
    <p:pos x="10" y="10"/>
    <p:text>Here Iam</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8-03T23:06:39.012" idx="6">
    <p:pos x="10" y="10"/>
    <p:text>Here Iam</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08-03T23:06:39.012" idx="7">
    <p:pos x="10" y="10"/>
    <p:text>Here Iam</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8/19/25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8/19/25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8/19/25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8/19/25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yNtid3wdDWA&amp;list=RDyNtid3wdDWA&amp;start_radio=1&amp;ab_channel=GaiseBaba" TargetMode="External"/><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hyperlink" Target="https://www.youtube.com/watch?v=a-wWKL-7M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exo10_1_15.htm" TargetMode="Externa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47459" y="402590"/>
            <a:ext cx="5517515" cy="2423795"/>
          </a:xfrm>
        </p:spPr>
        <p:txBody>
          <a:bodyPr/>
          <a:lstStyle/>
          <a:p>
            <a:pPr algn="ctr"/>
            <a:r>
              <a:rPr lang="en-US" altLang="zh-CN" sz="4600" b="1" dirty="0">
                <a:solidFill>
                  <a:srgbClr val="FF0000"/>
                </a:solidFill>
                <a:latin typeface="DFKai-SB" panose="03000509000000000000" pitchFamily="65" charset="-120"/>
                <a:ea typeface="DFKai-SB" panose="03000509000000000000" pitchFamily="65" charset="-120"/>
              </a:rPr>
              <a:t>Exodus </a:t>
            </a:r>
            <a:r>
              <a:rPr lang="zh-CN" altLang="en-US" sz="4600" b="1" dirty="0">
                <a:solidFill>
                  <a:srgbClr val="FF0000"/>
                </a:solidFill>
                <a:latin typeface="DFKai-SB" panose="03000509000000000000" pitchFamily="65" charset="-120"/>
                <a:ea typeface="DFKai-SB" panose="03000509000000000000" pitchFamily="65" charset="-120"/>
              </a:rPr>
              <a:t>出埃及記</a:t>
            </a:r>
            <a:r>
              <a:rPr lang="en-US" altLang="zh-CN" sz="4600" b="1" dirty="0">
                <a:solidFill>
                  <a:srgbClr val="FF0000"/>
                </a:solidFill>
                <a:latin typeface="DFKai-SB" panose="03000509000000000000" pitchFamily="65" charset="-120"/>
                <a:ea typeface="DFKai-SB" panose="03000509000000000000" pitchFamily="65" charset="-120"/>
              </a:rPr>
              <a:t> 10:1-15</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r>
              <a:rPr lang="en-US" sz="3200" b="1" dirty="0">
                <a:solidFill>
                  <a:srgbClr val="3366FF"/>
                </a:solidFill>
              </a:rPr>
              <a:t>Moses and Parenting</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endParaRPr lang="zh-CN" altLang="en-US" sz="4600" b="1" dirty="0">
              <a:solidFill>
                <a:srgbClr val="FF0000"/>
              </a:solidFill>
              <a:latin typeface="DFKai-SB" panose="03000509000000000000" pitchFamily="65" charset="-120"/>
              <a:ea typeface="DFKai-SB" panose="03000509000000000000" pitchFamily="65" charset="-120"/>
            </a:endParaRPr>
          </a:p>
        </p:txBody>
      </p:sp>
      <p:sp>
        <p:nvSpPr>
          <p:cNvPr id="3" name="Subtitle 2"/>
          <p:cNvSpPr>
            <a:spLocks noGrp="1"/>
          </p:cNvSpPr>
          <p:nvPr>
            <p:ph type="subTitle" idx="1"/>
          </p:nvPr>
        </p:nvSpPr>
        <p:spPr>
          <a:xfrm>
            <a:off x="7016750" y="4569460"/>
            <a:ext cx="4178935" cy="2220595"/>
          </a:xfrm>
          <a:scene3d>
            <a:camera prst="obliqueTopRight"/>
            <a:lightRig rig="threePt" dir="t"/>
          </a:scene3d>
        </p:spPr>
        <p:txBody>
          <a:bodyPr>
            <a:scene3d>
              <a:camera prst="isometricTopUp"/>
              <a:lightRig rig="threePt" dir="t"/>
            </a:scene3d>
          </a:bodyPr>
          <a:lstStyle/>
          <a:p>
            <a:pPr algn="ctr"/>
            <a:r>
              <a:rPr lang="zh-CN" altLang="en-US" sz="4400" b="1" dirty="0">
                <a:solidFill>
                  <a:srgbClr val="FFC000"/>
                </a:solidFill>
                <a:latin typeface="DFKai-SB" panose="03000509000000000000" pitchFamily="65" charset="-120"/>
                <a:ea typeface="DFKai-SB" panose="03000509000000000000" pitchFamily="65" charset="-120"/>
                <a:sym typeface="+mn-ea"/>
              </a:rPr>
              <a:t>親子靈修</a:t>
            </a:r>
            <a:br>
              <a:rPr lang="zh-CN" altLang="en-US" sz="4400" b="1" dirty="0">
                <a:solidFill>
                  <a:srgbClr val="FFC000"/>
                </a:solidFill>
                <a:latin typeface="DFKai-SB" panose="03000509000000000000" pitchFamily="65" charset="-120"/>
                <a:ea typeface="DFKai-SB" panose="03000509000000000000" pitchFamily="65" charset="-120"/>
                <a:sym typeface="+mn-ea"/>
              </a:rPr>
            </a:br>
            <a:r>
              <a:rPr lang="en-US" altLang="zh-CN" sz="4400" b="1" dirty="0">
                <a:solidFill>
                  <a:srgbClr val="FFC000"/>
                </a:solidFill>
                <a:latin typeface="DFKai-SB" panose="03000509000000000000" pitchFamily="65" charset="-120"/>
                <a:ea typeface="DFKai-SB" panose="03000509000000000000" pitchFamily="65" charset="-120"/>
                <a:sym typeface="+mn-ea"/>
              </a:rPr>
              <a:t>William</a:t>
            </a:r>
            <a:r>
              <a:rPr lang="zh-CN" altLang="en-US" sz="4400" b="1" dirty="0">
                <a:solidFill>
                  <a:srgbClr val="FFC000"/>
                </a:solidFill>
                <a:latin typeface="DFKai-SB" panose="03000509000000000000" pitchFamily="65" charset="-120"/>
                <a:ea typeface="DFKai-SB" panose="03000509000000000000" pitchFamily="65" charset="-120"/>
                <a:sym typeface="+mn-ea"/>
              </a:rPr>
              <a:t>分享</a:t>
            </a:r>
            <a:endParaRPr lang="en-US" sz="4400" b="1" dirty="0">
              <a:solidFill>
                <a:srgbClr val="FFC000"/>
              </a:solidFill>
              <a:latin typeface="DFKai-SB" panose="03000509000000000000" pitchFamily="65" charset="-120"/>
              <a:ea typeface="DFKai-SB" panose="03000509000000000000" pitchFamily="65" charset="-120"/>
            </a:endParaRPr>
          </a:p>
          <a:p>
            <a:pPr algn="ctr"/>
            <a:r>
              <a:rPr lang="en-US" sz="4400" b="1" dirty="0">
                <a:solidFill>
                  <a:srgbClr val="FFC000"/>
                </a:solidFill>
                <a:latin typeface="DFKai-SB" panose="03000509000000000000" pitchFamily="65" charset="-120"/>
                <a:ea typeface="DFKai-SB" panose="03000509000000000000" pitchFamily="65" charset="-120"/>
              </a:rPr>
              <a:t>08-01-2025</a:t>
            </a:r>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sp>
        <p:nvSpPr>
          <p:cNvPr id="4" name="Text Box 3"/>
          <p:cNvSpPr txBox="1"/>
          <p:nvPr/>
        </p:nvSpPr>
        <p:spPr>
          <a:xfrm>
            <a:off x="138431" y="4010066"/>
            <a:ext cx="5036820" cy="368300"/>
          </a:xfrm>
          <a:prstGeom prst="rect">
            <a:avLst/>
          </a:prstGeom>
          <a:noFill/>
        </p:spPr>
        <p:txBody>
          <a:bodyPr wrap="square" rtlCol="0" anchor="t">
            <a:noAutofit/>
          </a:bodyPr>
          <a:lstStyle/>
          <a:p>
            <a:pPr algn="ctr"/>
            <a:r>
              <a:rPr lang="en-US" altLang="en-US" dirty="0"/>
              <a:t>https://</a:t>
            </a:r>
            <a:r>
              <a:rPr lang="en-US" altLang="en-US" dirty="0" err="1"/>
              <a:t>www.cclifefl.org</a:t>
            </a:r>
            <a:r>
              <a:rPr lang="en-US" altLang="en-US" dirty="0"/>
              <a:t>/View/Article/8730</a:t>
            </a:r>
          </a:p>
        </p:txBody>
      </p:sp>
      <p:pic>
        <p:nvPicPr>
          <p:cNvPr id="7" name="Picture 6">
            <a:extLst>
              <a:ext uri="{FF2B5EF4-FFF2-40B4-BE49-F238E27FC236}">
                <a16:creationId xmlns:a16="http://schemas.microsoft.com/office/drawing/2014/main" id="{C979FFA0-427D-F7C5-858B-929C1A041651}"/>
              </a:ext>
            </a:extLst>
          </p:cNvPr>
          <p:cNvPicPr>
            <a:picLocks noChangeAspect="1"/>
          </p:cNvPicPr>
          <p:nvPr/>
        </p:nvPicPr>
        <p:blipFill>
          <a:blip r:embed="rId2"/>
          <a:stretch>
            <a:fillRect/>
          </a:stretch>
        </p:blipFill>
        <p:spPr>
          <a:xfrm>
            <a:off x="527049" y="402590"/>
            <a:ext cx="6032271" cy="33941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Closing Prayer</a:t>
                      </a:r>
                    </a:p>
                  </a:txBody>
                  <a:tcPr/>
                </a:tc>
                <a:extLst>
                  <a:ext uri="{0D108BD9-81ED-4DB2-BD59-A6C34878D82A}">
                    <a16:rowId xmlns:a16="http://schemas.microsoft.com/office/drawing/2014/main" val="10000"/>
                  </a:ext>
                </a:extLst>
              </a:tr>
              <a:tr h="5389080">
                <a:tc>
                  <a:txBody>
                    <a:bodyPr/>
                    <a:lstStyle/>
                    <a:p>
                      <a:pPr algn="l">
                        <a:buNone/>
                      </a:pPr>
                      <a:r>
                        <a:rPr lang="en-US" sz="2800" i="1" dirty="0"/>
                        <a:t>Dear Heavenly Father, </a:t>
                      </a:r>
                      <a:r>
                        <a:rPr lang="en-US" sz="2800" dirty="0"/>
                        <a:t>the Glorious Lord, the Creator, and Sovereign of all things. Thank you for your mercy and grace. Thank you for calling us, the parents. Thank you for giving us, the parents, the educational authority. Our children are your heritage. We are the sinners; we do not deserve it. May Your Holy Spirit call us, guide us. Bless our children and young generation to be able to know you, follow you to be the devotional generation. May your name be glorified, generation by generation, and forever. I pray in the name of Jesus. Amen.  </a:t>
                      </a:r>
                      <a:endParaRPr lang="en-US" sz="2800" i="1"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6110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Screenshot 2025-07-31 213648"/>
          <p:cNvPicPr>
            <a:picLocks noGrp="1" noChangeAspect="1"/>
          </p:cNvPicPr>
          <p:nvPr>
            <p:ph sz="half" idx="2"/>
          </p:nvPr>
        </p:nvPicPr>
        <p:blipFill>
          <a:blip r:embed="rId2"/>
          <a:srcRect r="15739" b="9740"/>
          <a:stretch>
            <a:fillRect/>
          </a:stretch>
        </p:blipFill>
        <p:spPr>
          <a:xfrm>
            <a:off x="6443980" y="633095"/>
            <a:ext cx="5289550" cy="3101975"/>
          </a:xfrm>
          <a:prstGeom prst="rect">
            <a:avLst/>
          </a:prstGeom>
        </p:spPr>
      </p:pic>
      <p:sp>
        <p:nvSpPr>
          <p:cNvPr id="6" name="Text Box 5"/>
          <p:cNvSpPr txBox="1"/>
          <p:nvPr/>
        </p:nvSpPr>
        <p:spPr>
          <a:xfrm>
            <a:off x="458470" y="2784108"/>
            <a:ext cx="5203191" cy="2308324"/>
          </a:xfrm>
          <a:prstGeom prst="rect">
            <a:avLst/>
          </a:prstGeom>
          <a:noFill/>
        </p:spPr>
        <p:txBody>
          <a:bodyPr wrap="square" rtlCol="0" anchor="t">
            <a:spAutoFit/>
          </a:bodyPr>
          <a:lstStyle/>
          <a:p>
            <a:pPr marL="635" indent="-635">
              <a:buNone/>
            </a:pPr>
            <a:r>
              <a:rPr lang="en-US" altLang="en-US" sz="2400" dirty="0">
                <a:sym typeface="+mn-ea"/>
              </a:rPr>
              <a:t>1.No Turning Back</a:t>
            </a:r>
          </a:p>
          <a:p>
            <a:pPr marL="635" indent="-635">
              <a:buNone/>
            </a:pPr>
            <a:r>
              <a:rPr lang="en-US" altLang="en-US" sz="2400" dirty="0">
                <a:solidFill>
                  <a:srgbClr val="FF0000"/>
                </a:solidFill>
                <a:sym typeface="+mn-ea"/>
                <a:hlinkClick r:id="rId3"/>
              </a:rPr>
              <a:t>https://</a:t>
            </a:r>
            <a:r>
              <a:rPr lang="en-US" altLang="en-US" sz="2400" dirty="0" err="1">
                <a:solidFill>
                  <a:srgbClr val="FF0000"/>
                </a:solidFill>
                <a:sym typeface="+mn-ea"/>
                <a:hlinkClick r:id="rId3"/>
              </a:rPr>
              <a:t>www.youtube.com</a:t>
            </a:r>
            <a:r>
              <a:rPr lang="en-US" altLang="en-US" sz="2400" dirty="0">
                <a:solidFill>
                  <a:srgbClr val="FF0000"/>
                </a:solidFill>
                <a:sym typeface="+mn-ea"/>
                <a:hlinkClick r:id="rId3"/>
              </a:rPr>
              <a:t>/</a:t>
            </a:r>
            <a:r>
              <a:rPr lang="en-US" altLang="en-US" sz="2400" dirty="0" err="1">
                <a:solidFill>
                  <a:srgbClr val="FF0000"/>
                </a:solidFill>
                <a:sym typeface="+mn-ea"/>
                <a:hlinkClick r:id="rId3"/>
              </a:rPr>
              <a:t>watch?v</a:t>
            </a:r>
            <a:r>
              <a:rPr lang="en-US" altLang="en-US" sz="2400" dirty="0">
                <a:solidFill>
                  <a:srgbClr val="FF0000"/>
                </a:solidFill>
                <a:sym typeface="+mn-ea"/>
                <a:hlinkClick r:id="rId3"/>
              </a:rPr>
              <a:t>=yNtid3wdDWA&amp;list=RDyNtid3wdDWA&amp;start_radio=1&amp;ab_channel=</a:t>
            </a:r>
            <a:r>
              <a:rPr lang="en-US" altLang="en-US" sz="2400" dirty="0" err="1">
                <a:solidFill>
                  <a:srgbClr val="FF0000"/>
                </a:solidFill>
                <a:sym typeface="+mn-ea"/>
                <a:hlinkClick r:id="rId3"/>
              </a:rPr>
              <a:t>GaiseBaba</a:t>
            </a:r>
            <a:r>
              <a:rPr lang="en-US" altLang="en-US" sz="2400" dirty="0">
                <a:sym typeface="+mn-ea"/>
                <a:hlinkClick r:id="rId3"/>
              </a:rPr>
              <a:t>         </a:t>
            </a:r>
            <a:endParaRPr lang="en-US" altLang="en-US" sz="2400" dirty="0">
              <a:sym typeface="+mn-ea"/>
            </a:endParaRPr>
          </a:p>
          <a:p>
            <a:pPr marL="635" indent="-635">
              <a:buNone/>
            </a:pPr>
            <a:r>
              <a:rPr lang="en-US" altLang="en-US" sz="2400" dirty="0">
                <a:sym typeface="+mn-ea"/>
              </a:rPr>
              <a:t>Christian Kids</a:t>
            </a:r>
          </a:p>
        </p:txBody>
      </p:sp>
      <p:sp>
        <p:nvSpPr>
          <p:cNvPr id="8" name="Text Box 7"/>
          <p:cNvSpPr txBox="1"/>
          <p:nvPr/>
        </p:nvSpPr>
        <p:spPr>
          <a:xfrm>
            <a:off x="6443980" y="3938270"/>
            <a:ext cx="5399405" cy="2308324"/>
          </a:xfrm>
          <a:prstGeom prst="rect">
            <a:avLst/>
          </a:prstGeom>
          <a:noFill/>
        </p:spPr>
        <p:txBody>
          <a:bodyPr wrap="square" rtlCol="0" anchor="t">
            <a:spAutoFit/>
          </a:bodyPr>
          <a:lstStyle/>
          <a:p>
            <a:pPr marL="0" indent="0" algn="l">
              <a:buNone/>
            </a:pPr>
            <a:r>
              <a:rPr lang="en-US" altLang="en-US" sz="2000" dirty="0">
                <a:sym typeface="+mn-ea"/>
              </a:rPr>
              <a:t>2</a:t>
            </a:r>
            <a:r>
              <a:rPr lang="en-US" altLang="en-US" sz="2400" dirty="0">
                <a:sym typeface="+mn-ea"/>
              </a:rPr>
              <a:t>.</a:t>
            </a:r>
            <a:r>
              <a:rPr lang="en-US" altLang="en-US" sz="2400" dirty="0">
                <a:solidFill>
                  <a:srgbClr val="FF0000"/>
                </a:solidFill>
                <a:sym typeface="+mn-ea"/>
              </a:rPr>
              <a:t> The Song of Moses </a:t>
            </a:r>
            <a:r>
              <a:rPr lang="en-US" altLang="en-US" sz="2400" dirty="0">
                <a:solidFill>
                  <a:srgbClr val="00B050"/>
                </a:solidFill>
                <a:sym typeface="+mn-ea"/>
                <a:hlinkClick r:id="rId4"/>
              </a:rPr>
              <a:t>https://www.youtube.com/watch?v=a-wWKL-7Mrg</a:t>
            </a:r>
            <a:endParaRPr lang="en-US" altLang="en-US" sz="2400" dirty="0">
              <a:solidFill>
                <a:srgbClr val="00B050"/>
              </a:solidFill>
              <a:sym typeface="+mn-ea"/>
            </a:endParaRPr>
          </a:p>
          <a:p>
            <a:pPr marL="0" indent="0" algn="l">
              <a:buNone/>
            </a:pPr>
            <a:r>
              <a:rPr lang="en-US" altLang="en-US" sz="2400" dirty="0">
                <a:sym typeface="+mn-ea"/>
              </a:rPr>
              <a:t>The Song of Moses Like You've Never Heard Before | Christian Worship Song/  World Wide Worship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7000E64E-CF1C-295C-23A4-8273F1B03026}"/>
              </a:ext>
            </a:extLst>
          </p:cNvPr>
          <p:cNvSpPr>
            <a:spLocks noGrp="1"/>
          </p:cNvSpPr>
          <p:nvPr>
            <p:ph idx="1"/>
          </p:nvPr>
        </p:nvSpPr>
        <p:spPr>
          <a:xfrm>
            <a:off x="609600" y="4231584"/>
            <a:ext cx="10972800" cy="1896166"/>
          </a:xfrm>
        </p:spPr>
        <p:txBody>
          <a:bodyPr/>
          <a:lstStyle/>
          <a:p>
            <a:endParaRPr lang="en-US" dirty="0"/>
          </a:p>
          <a:p>
            <a:r>
              <a:rPr lang="en-US" dirty="0"/>
              <a:t>English Version Video: Exodus 10:1-15.</a:t>
            </a:r>
          </a:p>
        </p:txBody>
      </p:sp>
      <p:pic>
        <p:nvPicPr>
          <p:cNvPr id="15" name="Picture 14">
            <a:hlinkClick r:id="rId2"/>
            <a:extLst>
              <a:ext uri="{FF2B5EF4-FFF2-40B4-BE49-F238E27FC236}">
                <a16:creationId xmlns:a16="http://schemas.microsoft.com/office/drawing/2014/main" id="{6A08A87A-AB97-1592-5D63-4D31A662CDEE}"/>
              </a:ext>
            </a:extLst>
          </p:cNvPr>
          <p:cNvPicPr>
            <a:picLocks noChangeAspect="1"/>
          </p:cNvPicPr>
          <p:nvPr/>
        </p:nvPicPr>
        <p:blipFill>
          <a:blip r:embed="rId3"/>
          <a:stretch>
            <a:fillRect/>
          </a:stretch>
        </p:blipFill>
        <p:spPr>
          <a:xfrm>
            <a:off x="2722217" y="916884"/>
            <a:ext cx="6350000" cy="3314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F5D2A91-5372-35E1-F7C1-31EA8721CF5D}"/>
              </a:ext>
            </a:extLst>
          </p:cNvPr>
          <p:cNvSpPr>
            <a:spLocks noGrp="1"/>
          </p:cNvSpPr>
          <p:nvPr>
            <p:ph idx="1"/>
          </p:nvPr>
        </p:nvSpPr>
        <p:spPr/>
        <p:txBody>
          <a:bodyPr/>
          <a:lstStyle/>
          <a:p>
            <a:r>
              <a:rPr lang="en-US" dirty="0"/>
              <a:t>What do parents usually tell their children?</a:t>
            </a:r>
          </a:p>
          <a:p>
            <a:endParaRPr lang="en-US" dirty="0"/>
          </a:p>
          <a:p>
            <a:r>
              <a:rPr lang="en-US" dirty="0"/>
              <a:t>I once bragged in front of my children about my past successful hero-like story.</a:t>
            </a:r>
          </a:p>
          <a:p>
            <a:r>
              <a:rPr lang="en-US" dirty="0"/>
              <a:t>I told my child how hard working I used to be.</a:t>
            </a:r>
          </a:p>
          <a:p>
            <a:r>
              <a:rPr lang="en-US" dirty="0"/>
              <a:t>I told my child how poor and miserable life used to be.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582613"/>
          </a:xfrm>
        </p:spPr>
        <p:txBody>
          <a:bodyPr/>
          <a:lstStyle/>
          <a:p>
            <a:pPr algn="ctr"/>
            <a:r>
              <a:rPr lang="zh-CN" altLang="en-US" dirty="0"/>
              <a:t>出埃及記</a:t>
            </a:r>
            <a:r>
              <a:rPr lang="en-US" altLang="zh-CN" dirty="0"/>
              <a:t>(Exodus) 3:10-22 </a:t>
            </a:r>
            <a:r>
              <a:rPr lang="zh-CN" altLang="en-US" dirty="0"/>
              <a:t>簡介</a:t>
            </a:r>
          </a:p>
        </p:txBody>
      </p:sp>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2492216056"/>
              </p:ext>
            </p:extLst>
          </p:nvPr>
        </p:nvGraphicFramePr>
        <p:xfrm>
          <a:off x="475615" y="1361440"/>
          <a:ext cx="11378565" cy="4175760"/>
        </p:xfrm>
        <a:graphic>
          <a:graphicData uri="http://schemas.openxmlformats.org/drawingml/2006/table">
            <a:tbl>
              <a:tblPr firstRow="1" bandRow="1">
                <a:tableStyleId>{5C22544A-7EE6-4342-B048-85BDC9FD1C3A}</a:tableStyleId>
              </a:tblPr>
              <a:tblGrid>
                <a:gridCol w="1392942">
                  <a:extLst>
                    <a:ext uri="{9D8B030D-6E8A-4147-A177-3AD203B41FA5}">
                      <a16:colId xmlns:a16="http://schemas.microsoft.com/office/drawing/2014/main" val="20000"/>
                    </a:ext>
                  </a:extLst>
                </a:gridCol>
                <a:gridCol w="9985623">
                  <a:extLst>
                    <a:ext uri="{9D8B030D-6E8A-4147-A177-3AD203B41FA5}">
                      <a16:colId xmlns:a16="http://schemas.microsoft.com/office/drawing/2014/main" val="20001"/>
                    </a:ext>
                  </a:extLst>
                </a:gridCol>
              </a:tblGrid>
              <a:tr h="265828">
                <a:tc>
                  <a:txBody>
                    <a:bodyPr/>
                    <a:lstStyle/>
                    <a:p>
                      <a:pPr algn="ctr">
                        <a:buNone/>
                      </a:pPr>
                      <a:r>
                        <a:rPr lang="en-US" altLang="zh-CN" sz="3200" dirty="0">
                          <a:sym typeface="+mn-ea"/>
                        </a:rPr>
                        <a:t>Key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a:sym typeface="+mn-ea"/>
                        </a:rPr>
                        <a:t>Verses</a:t>
                      </a:r>
                      <a:endParaRPr lang="zh-CN" altLang="en-US" sz="3200" dirty="0">
                        <a:sym typeface="+mn-ea"/>
                      </a:endParaRPr>
                    </a:p>
                  </a:txBody>
                  <a:tcPr/>
                </a:tc>
                <a:extLst>
                  <a:ext uri="{0D108BD9-81ED-4DB2-BD59-A6C34878D82A}">
                    <a16:rowId xmlns:a16="http://schemas.microsoft.com/office/drawing/2014/main" val="10000"/>
                  </a:ext>
                </a:extLst>
              </a:tr>
              <a:tr h="286872">
                <a:tc>
                  <a:txBody>
                    <a:bodyPr/>
                    <a:lstStyle/>
                    <a:p>
                      <a:pPr>
                        <a:buNone/>
                      </a:pPr>
                      <a:r>
                        <a:rPr lang="en-US" altLang="zh-CN" sz="2000" dirty="0">
                          <a:sym typeface="+mn-ea"/>
                        </a:rPr>
                        <a:t>Exo 10:2</a:t>
                      </a:r>
                      <a:br>
                        <a:rPr lang="en-US" altLang="zh-CN" sz="2000" dirty="0">
                          <a:sym typeface="+mn-ea"/>
                        </a:rPr>
                      </a:br>
                      <a:r>
                        <a:rPr lang="en-US" altLang="zh-CN" sz="2000" dirty="0">
                          <a:sym typeface="+mn-ea"/>
                        </a:rPr>
                        <a:t>CUV</a:t>
                      </a:r>
                      <a:endParaRPr lang="zh-CN" altLang="en-US" sz="2000" dirty="0">
                        <a:sym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3200"/>
                        <a:t>并要叫你将我向埃及人所作的事，和在他们中间所行的神迹，</a:t>
                      </a:r>
                      <a:r>
                        <a:rPr lang="ja-JP" altLang="en-US" sz="3200" b="1" u="sng"/>
                        <a:t>传于你儿子和你孙子的耳中，好叫你们知道我是耶和华</a:t>
                      </a:r>
                      <a:r>
                        <a:rPr lang="ja-JP" altLang="en-US" sz="3200" b="1"/>
                        <a:t>。</a:t>
                      </a:r>
                      <a:r>
                        <a:rPr lang="en-US" altLang="ja-JP" sz="3200" b="1" dirty="0"/>
                        <a:t> </a:t>
                      </a:r>
                      <a:endParaRPr lang="en-US" altLang="en-US" sz="3200" b="1" dirty="0"/>
                    </a:p>
                  </a:txBody>
                  <a:tcPr/>
                </a:tc>
                <a:extLst>
                  <a:ext uri="{0D108BD9-81ED-4DB2-BD59-A6C34878D82A}">
                    <a16:rowId xmlns:a16="http://schemas.microsoft.com/office/drawing/2014/main" val="10001"/>
                  </a:ext>
                </a:extLst>
              </a:tr>
              <a:tr h="5577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sym typeface="+mn-ea"/>
                        </a:rPr>
                        <a:t>Exo 10:2</a:t>
                      </a:r>
                      <a:br>
                        <a:rPr lang="en-US" altLang="zh-CN" sz="2000" dirty="0">
                          <a:sym typeface="+mn-ea"/>
                        </a:rPr>
                      </a:br>
                      <a:r>
                        <a:rPr lang="en-US" altLang="zh-CN" sz="2000" dirty="0">
                          <a:sym typeface="+mn-ea"/>
                        </a:rPr>
                        <a:t>NIV</a:t>
                      </a:r>
                      <a:endParaRPr lang="zh-CN" altLang="en-US" sz="2000" dirty="0">
                        <a:sym typeface="+mn-ea"/>
                      </a:endParaRPr>
                    </a:p>
                    <a:p>
                      <a:pPr>
                        <a:buNone/>
                      </a:pPr>
                      <a:endParaRPr lang="en-US" altLang="en-US" sz="2000" dirty="0">
                        <a:sym typeface="+mn-ea"/>
                      </a:endParaRPr>
                    </a:p>
                  </a:txBody>
                  <a:tcPr/>
                </a:tc>
                <a:tc>
                  <a:txBody>
                    <a:bodyPr/>
                    <a:lstStyle/>
                    <a:p>
                      <a:pPr>
                        <a:buNone/>
                      </a:pPr>
                      <a:r>
                        <a:rPr lang="en-US" altLang="zh-CN" sz="3200" dirty="0"/>
                        <a:t>that </a:t>
                      </a:r>
                      <a:r>
                        <a:rPr lang="en-US" altLang="zh-CN" sz="3200" dirty="0">
                          <a:solidFill>
                            <a:srgbClr val="FF0000"/>
                          </a:solidFill>
                        </a:rPr>
                        <a:t>you may tell your children and grandchildren how I dealt harshly with the Egyptians and how I performed my signs among them</a:t>
                      </a:r>
                      <a:r>
                        <a:rPr lang="en-US" altLang="zh-CN" sz="3200" dirty="0"/>
                        <a:t>, and that you may know that I am the Lord ."" (Exo10:2 NIV)</a:t>
                      </a:r>
                    </a:p>
                  </a:txBody>
                  <a:tcPr/>
                </a:tc>
                <a:extLst>
                  <a:ext uri="{0D108BD9-81ED-4DB2-BD59-A6C34878D82A}">
                    <a16:rowId xmlns:a16="http://schemas.microsoft.com/office/drawing/2014/main" val="10002"/>
                  </a:ext>
                </a:extLst>
              </a:tr>
            </a:tbl>
          </a:graphicData>
        </a:graphic>
      </p:graphicFrame>
      <p:sp>
        <p:nvSpPr>
          <p:cNvPr id="5" name="Text Box 4"/>
          <p:cNvSpPr txBox="1"/>
          <p:nvPr/>
        </p:nvSpPr>
        <p:spPr>
          <a:xfrm>
            <a:off x="2227580" y="773430"/>
            <a:ext cx="7983855" cy="337185"/>
          </a:xfrm>
          <a:prstGeom prst="rect">
            <a:avLst/>
          </a:prstGeom>
        </p:spPr>
        <p:txBody>
          <a:bodyPr wrap="square">
            <a:spAutoFit/>
          </a:bodyPr>
          <a:lstStyle/>
          <a:p>
            <a:r>
              <a:rPr lang="ja-JP" altLang="en-US" sz="1600" b="1">
                <a:solidFill>
                  <a:srgbClr val="000000"/>
                </a:solidFill>
                <a:latin typeface="PMingLiU"/>
                <a:ea typeface="PMingLiU"/>
              </a:rPr>
              <a:t>經</a:t>
            </a:r>
            <a:r>
              <a:rPr lang="zh-CN" sz="1600" dirty="0"/>
              <a:t>文</a:t>
            </a:r>
            <a:r>
              <a:rPr sz="1600" b="1" dirty="0" err="1">
                <a:solidFill>
                  <a:srgbClr val="000000"/>
                </a:solidFill>
                <a:latin typeface="PMingLiU"/>
                <a:ea typeface="PMingLiU"/>
              </a:rPr>
              <a:t>取自《聖經和合本</a:t>
            </a:r>
            <a:r>
              <a:rPr lang="en-US" sz="1600" b="1" dirty="0" err="1">
                <a:solidFill>
                  <a:srgbClr val="000000"/>
                </a:solidFill>
                <a:latin typeface="PMingLiU"/>
                <a:ea typeface="PMingLiU"/>
              </a:rPr>
              <a:t>NIV</a:t>
            </a:r>
            <a:r>
              <a:rPr sz="1600" b="1" dirty="0">
                <a:solidFill>
                  <a:srgbClr val="000000"/>
                </a:solidFill>
                <a:latin typeface="PMingLiU"/>
                <a:ea typeface="PMingLiU"/>
              </a:rPr>
              <a:t>》— </a:t>
            </a:r>
            <a:r>
              <a:rPr sz="1600" b="1" dirty="0" err="1">
                <a:solidFill>
                  <a:srgbClr val="000000"/>
                </a:solidFill>
                <a:latin typeface="PMingLiU"/>
                <a:ea typeface="PMingLiU"/>
              </a:rPr>
              <a:t>漢語聖經協會出版，承蒙允准使用</a:t>
            </a:r>
            <a:r>
              <a:rPr sz="1600" b="1" dirty="0">
                <a:solidFill>
                  <a:srgbClr val="000000"/>
                </a:solidFill>
                <a:latin typeface="PMingLiU"/>
                <a:ea typeface="PMingLiU"/>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chemeClr val="tx1">
              <a:lumMod val="50000"/>
              <a:lumOff val="50000"/>
            </a:schemeClr>
          </a:solidFill>
        </p:spPr>
        <p:txBody>
          <a:bodyPr lIns="91440" tIns="274320"/>
          <a:lstStyle/>
          <a:p>
            <a:pPr marL="0" indent="0" algn="ctr">
              <a:buNone/>
            </a:pPr>
            <a:r>
              <a:rPr lang="en-US" altLang="zh-CN" sz="2600" dirty="0"/>
              <a:t> </a:t>
            </a:r>
            <a:r>
              <a:rPr lang="en-US" altLang="zh-CN" sz="2600" dirty="0">
                <a:solidFill>
                  <a:schemeClr val="bg1"/>
                </a:solidFill>
              </a:rPr>
              <a:t>Moses</a:t>
            </a:r>
            <a:br>
              <a:rPr lang="en-US" altLang="zh-CN" sz="2600" dirty="0">
                <a:solidFill>
                  <a:schemeClr val="bg1"/>
                </a:solidFill>
              </a:rPr>
            </a:br>
            <a:r>
              <a:rPr lang="zh-CN" altLang="en-US" sz="2800" dirty="0">
                <a:solidFill>
                  <a:schemeClr val="bg1"/>
                </a:solidFill>
                <a:sym typeface="+mn-ea"/>
              </a:rPr>
              <a:t>摩西</a:t>
            </a:r>
            <a:endParaRPr lang="en-US" altLang="zh-CN" sz="2800" dirty="0">
              <a:solidFill>
                <a:schemeClr val="bg1"/>
              </a:solidFill>
              <a:sym typeface="+mn-ea"/>
            </a:endParaRPr>
          </a:p>
          <a:p>
            <a:pPr marL="0" indent="0">
              <a:buNone/>
            </a:pPr>
            <a:endParaRPr lang="zh-CN" altLang="en-US" sz="2600" dirty="0"/>
          </a:p>
          <a:p>
            <a:pPr marL="0" indent="0">
              <a:buNone/>
            </a:pPr>
            <a:endParaRPr lang="zh-CN" altLang="en-US" sz="2200" dirty="0"/>
          </a:p>
          <a:p>
            <a:pPr marL="0" indent="0">
              <a:buNone/>
            </a:pPr>
            <a:endParaRPr lang="zh-CN" altLang="en-US" sz="2200" dirty="0"/>
          </a:p>
          <a:p>
            <a:pPr marL="0" indent="0">
              <a:buNone/>
            </a:pPr>
            <a:endParaRPr lang="zh-CN" altLang="en-US" sz="2200" dirty="0"/>
          </a:p>
          <a:p>
            <a:pPr marL="0" indent="0">
              <a:buNone/>
            </a:pPr>
            <a:endParaRPr lang="zh-CN" altLang="en-US" sz="2200" dirty="0"/>
          </a:p>
          <a:p>
            <a:pPr marL="0" indent="0">
              <a:buNone/>
            </a:pPr>
            <a:endParaRPr lang="en-US" altLang="zh-CN" sz="2200" dirty="0"/>
          </a:p>
          <a:p>
            <a:pPr marL="0" indent="0">
              <a:buNone/>
            </a:pPr>
            <a:r>
              <a:rPr lang="en-US" altLang="zh-CN" sz="2200" dirty="0"/>
              <a:t>M</a:t>
            </a:r>
            <a:endParaRPr lang="zh-CN" altLang="en-US" sz="2200" dirty="0"/>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chemeClr val="tx1">
              <a:lumMod val="50000"/>
              <a:lumOff val="50000"/>
            </a:schemeClr>
          </a:solidFill>
          <a:ln w="9525">
            <a:noFill/>
          </a:ln>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olidFill>
                  <a:schemeClr val="bg1"/>
                </a:solidFill>
                <a:sym typeface="+mn-ea"/>
              </a:rPr>
              <a:t>Israelites</a:t>
            </a:r>
          </a:p>
          <a:p>
            <a:pPr algn="ctr">
              <a:buNone/>
            </a:pPr>
            <a:r>
              <a:rPr lang="zh-CN" altLang="en-US" sz="2400" dirty="0">
                <a:solidFill>
                  <a:schemeClr val="bg1"/>
                </a:solidFill>
                <a:sym typeface="+mn-ea"/>
              </a:rPr>
              <a:t>以色列人</a:t>
            </a:r>
            <a:endParaRPr lang="en-US" altLang="en-US" sz="2800" dirty="0">
              <a:solidFill>
                <a:schemeClr val="bg1"/>
              </a:solidFill>
              <a:sym typeface="+mn-ea"/>
            </a:endParaRPr>
          </a:p>
          <a:p>
            <a:pPr marL="0" indent="0">
              <a:buFontTx/>
              <a:buNone/>
            </a:pPr>
            <a:endParaRPr lang="zh-CN" altLang="en-US" sz="2600" dirty="0"/>
          </a:p>
          <a:p>
            <a:pPr marL="0" indent="0">
              <a:buFontTx/>
              <a:buNone/>
            </a:pPr>
            <a:endParaRPr lang="zh-CN" altLang="en-US" sz="2200" dirty="0"/>
          </a:p>
          <a:p>
            <a:pPr marL="0" indent="0">
              <a:buFontTx/>
              <a:buNone/>
            </a:pPr>
            <a:endParaRPr lang="zh-CN" altLang="en-US" sz="2200" dirty="0"/>
          </a:p>
          <a:p>
            <a:pPr marL="0" indent="0">
              <a:buFontTx/>
              <a:buNone/>
            </a:pPr>
            <a:endParaRPr lang="zh-CN" altLang="en-US" sz="2200" dirty="0"/>
          </a:p>
          <a:p>
            <a:pPr marL="0" indent="0">
              <a:buFontTx/>
              <a:buNone/>
            </a:pPr>
            <a:endParaRPr lang="zh-CN" altLang="en-US" sz="2200" dirty="0"/>
          </a:p>
          <a:p>
            <a:pPr marL="0" indent="0">
              <a:buFontTx/>
              <a:buNone/>
            </a:pPr>
            <a:endParaRPr lang="en-US" altLang="zh-CN" sz="2200" dirty="0"/>
          </a:p>
          <a:p>
            <a:pPr marL="0" indent="0">
              <a:buFontTx/>
              <a:buNone/>
            </a:pPr>
            <a:r>
              <a:rPr lang="en-US" altLang="zh-CN" sz="2200" dirty="0"/>
              <a:t>M</a:t>
            </a:r>
            <a:endParaRPr lang="zh-CN" altLang="en-US" sz="2200" dirty="0"/>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830997"/>
          </a:xfrm>
          <a:prstGeom prst="rect">
            <a:avLst/>
          </a:prstGeom>
          <a:solidFill>
            <a:schemeClr val="accent1"/>
          </a:solidFill>
          <a:ln>
            <a:solidFill>
              <a:schemeClr val="bg1">
                <a:lumMod val="95000"/>
              </a:schemeClr>
            </a:solidFill>
          </a:ln>
        </p:spPr>
        <p:txBody>
          <a:bodyPr wrap="square">
            <a:spAutoFit/>
          </a:bodyPr>
          <a:lstStyle/>
          <a:p>
            <a:pPr algn="ctr">
              <a:defRPr/>
            </a:pPr>
            <a:r>
              <a:rPr lang="en-US" altLang="zh-CN" sz="2400" b="1" dirty="0">
                <a:solidFill>
                  <a:schemeClr val="bg1"/>
                </a:solidFill>
                <a:sym typeface="+mn-ea"/>
              </a:rPr>
              <a:t>The Establishment of a Trilateral Relationship: God-Moses-Israelites (GMI)</a:t>
            </a:r>
            <a:br>
              <a:rPr lang="en-US" altLang="zh-CN" sz="2400" b="1" dirty="0">
                <a:solidFill>
                  <a:schemeClr val="bg1"/>
                </a:solidFill>
                <a:sym typeface="+mn-ea"/>
              </a:rPr>
            </a:br>
            <a:r>
              <a:rPr lang="en-US" altLang="zh-CN" sz="2400" b="1" dirty="0">
                <a:solidFill>
                  <a:schemeClr val="bg1"/>
                </a:solidFill>
                <a:sym typeface="+mn-ea"/>
              </a:rPr>
              <a:t>(</a:t>
            </a:r>
            <a:r>
              <a:rPr lang="zh-CN" altLang="en-US" sz="2400" b="1" dirty="0">
                <a:solidFill>
                  <a:schemeClr val="bg1"/>
                </a:solidFill>
                <a:sym typeface="+mn-ea"/>
              </a:rPr>
              <a:t>神</a:t>
            </a:r>
            <a:r>
              <a:rPr lang="en-US" altLang="zh-CN" sz="2400" b="1" dirty="0">
                <a:solidFill>
                  <a:schemeClr val="bg1"/>
                </a:solidFill>
                <a:sym typeface="+mn-ea"/>
              </a:rPr>
              <a:t>-</a:t>
            </a:r>
            <a:r>
              <a:rPr lang="zh-CN" altLang="en-US" sz="2400" b="1" dirty="0">
                <a:solidFill>
                  <a:schemeClr val="bg1"/>
                </a:solidFill>
                <a:sym typeface="+mn-ea"/>
              </a:rPr>
              <a:t>摩西</a:t>
            </a:r>
            <a:r>
              <a:rPr lang="en-US" altLang="zh-CN" sz="2400" b="1" dirty="0">
                <a:solidFill>
                  <a:schemeClr val="bg1"/>
                </a:solidFill>
                <a:sym typeface="+mn-ea"/>
              </a:rPr>
              <a:t>-</a:t>
            </a:r>
            <a:r>
              <a:rPr lang="zh-CN" altLang="en-US" sz="2400" b="1" dirty="0">
                <a:solidFill>
                  <a:schemeClr val="bg1"/>
                </a:solidFill>
                <a:sym typeface="+mn-ea"/>
              </a:rPr>
              <a:t>以色列人</a:t>
            </a:r>
            <a:r>
              <a:rPr lang="en-US" altLang="zh-CN" sz="2400" b="1" dirty="0">
                <a:solidFill>
                  <a:schemeClr val="bg1"/>
                </a:solidFill>
                <a:sym typeface="+mn-ea"/>
              </a:rPr>
              <a:t>)</a:t>
            </a:r>
            <a:r>
              <a:rPr lang="zh-CN" altLang="en-US" sz="2400" b="1" dirty="0">
                <a:solidFill>
                  <a:schemeClr val="bg1"/>
                </a:solidFill>
                <a:sym typeface="+mn-ea"/>
              </a:rPr>
              <a:t> 三边关系的建立</a:t>
            </a:r>
            <a:r>
              <a:rPr lang="en-US" altLang="zh-CN" sz="2400" b="1" dirty="0">
                <a:solidFill>
                  <a:schemeClr val="bg1"/>
                </a:solidFill>
                <a:sym typeface="+mn-ea"/>
              </a:rPr>
              <a:t>: God’s Assurance </a:t>
            </a:r>
            <a:r>
              <a:rPr lang="zh-CN" altLang="en-US" sz="2400" b="1" dirty="0">
                <a:solidFill>
                  <a:schemeClr val="bg1"/>
                </a:solidFill>
                <a:sym typeface="+mn-ea"/>
              </a:rPr>
              <a:t>神的</a:t>
            </a:r>
            <a:r>
              <a:rPr lang="ja-JP" altLang="en-US" sz="2400" b="1">
                <a:solidFill>
                  <a:schemeClr val="bg1"/>
                </a:solidFill>
                <a:sym typeface="+mn-ea"/>
              </a:rPr>
              <a:t>保障</a:t>
            </a:r>
            <a:endParaRPr lang="zh-CN" altLang="en-US" sz="2400" b="1" dirty="0">
              <a:solidFill>
                <a:schemeClr val="bg1"/>
              </a:solidFill>
              <a:sym typeface="+mn-ea"/>
            </a:endParaRPr>
          </a:p>
        </p:txBody>
      </p:sp>
      <p:sp>
        <p:nvSpPr>
          <p:cNvPr id="24" name="TextBox 23">
            <a:extLst>
              <a:ext uri="{FF2B5EF4-FFF2-40B4-BE49-F238E27FC236}">
                <a16:creationId xmlns:a16="http://schemas.microsoft.com/office/drawing/2014/main" id="{E6900C1B-8746-9BF9-8C18-C6599E3EFFD3}"/>
              </a:ext>
            </a:extLst>
          </p:cNvPr>
          <p:cNvSpPr txBox="1"/>
          <p:nvPr/>
        </p:nvSpPr>
        <p:spPr>
          <a:xfrm>
            <a:off x="6729465" y="1423498"/>
            <a:ext cx="5300171" cy="2308324"/>
          </a:xfrm>
          <a:prstGeom prst="rect">
            <a:avLst/>
          </a:prstGeom>
          <a:solidFill>
            <a:schemeClr val="accent3">
              <a:lumMod val="95000"/>
            </a:schemeClr>
          </a:solidFill>
        </p:spPr>
        <p:txBody>
          <a:bodyPr wrap="square">
            <a:spAutoFit/>
          </a:bodyPr>
          <a:lstStyle/>
          <a:p>
            <a:pPr marL="0" marR="0" indent="0"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God said to Moses, “</a:t>
            </a:r>
            <a:r>
              <a:rPr lang="en-US" altLang="ja-JP" sz="2400" b="0" i="0" dirty="0">
                <a:solidFill>
                  <a:srgbClr val="FF0000"/>
                </a:solidFill>
                <a:effectLst/>
                <a:latin typeface="Times New Roman" panose="02020603050405020304" pitchFamily="18" charset="0"/>
              </a:rPr>
              <a:t>I am who I am </a:t>
            </a:r>
            <a:r>
              <a:rPr lang="en-US" altLang="ja-JP" sz="2400" b="0" i="0" dirty="0">
                <a:effectLst/>
                <a:latin typeface="Times New Roman" panose="02020603050405020304" pitchFamily="18" charset="0"/>
              </a:rPr>
              <a:t>. </a:t>
            </a:r>
            <a:r>
              <a:rPr lang="en-US" altLang="ja-JP" sz="2400" b="0" i="0" dirty="0">
                <a:solidFill>
                  <a:srgbClr val="FF0000"/>
                </a:solidFill>
                <a:effectLst/>
                <a:latin typeface="Times New Roman" panose="02020603050405020304" pitchFamily="18" charset="0"/>
              </a:rPr>
              <a:t>This is what you are to say to the Israelites: 'IAM has sent me to you.’ ”</a:t>
            </a:r>
            <a:r>
              <a:rPr lang="en-US" altLang="ja-JP" sz="2400" dirty="0">
                <a:solidFill>
                  <a:srgbClr val="FF0000"/>
                </a:solidFill>
                <a:latin typeface="Times New Roman" panose="02020603050405020304" pitchFamily="18" charset="0"/>
              </a:rPr>
              <a:t> </a:t>
            </a:r>
            <a:r>
              <a:rPr lang="ja-JP" altLang="en-US" sz="2400" b="0" i="0">
                <a:effectLst/>
                <a:latin typeface="Times New Roman" panose="02020603050405020304" pitchFamily="18" charset="0"/>
              </a:rPr>
              <a:t>神对摩西说、我是自有永有的．又说、你要对以色列人这样说、那自有的打发我到你们这里来。</a:t>
            </a:r>
            <a:r>
              <a:rPr lang="en-US" altLang="ja-JP" sz="2400" b="0" i="0" dirty="0">
                <a:effectLst/>
                <a:latin typeface="Times New Roman" panose="02020603050405020304" pitchFamily="18" charset="0"/>
              </a:rPr>
              <a:t>(Exo3:14 CUVS)</a:t>
            </a:r>
            <a:endParaRPr lang="zh-CN" altLang="en-US" sz="2400" dirty="0">
              <a:sym typeface="+mn-ea"/>
            </a:endParaRP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38101" y="851465"/>
            <a:ext cx="4389192" cy="4154984"/>
          </a:xfrm>
          <a:prstGeom prst="rect">
            <a:avLst/>
          </a:prstGeom>
          <a:solidFill>
            <a:schemeClr val="accent3">
              <a:lumMod val="95000"/>
            </a:schemeClr>
          </a:solidFill>
        </p:spPr>
        <p:txBody>
          <a:bodyPr wrap="square">
            <a:spAutoFit/>
          </a:bodyPr>
          <a:lstStyle/>
          <a:p>
            <a:pPr marR="0" defTabSz="914400" rtl="0" eaLnBrk="1" fontAlgn="auto" latinLnBrk="0" hangingPunct="1">
              <a:lnSpc>
                <a:spcPct val="100000"/>
              </a:lnSpc>
              <a:spcBef>
                <a:spcPts val="0"/>
              </a:spcBef>
              <a:spcAft>
                <a:spcPts val="0"/>
              </a:spcAft>
              <a:buClrTx/>
              <a:buSzTx/>
              <a:tabLst/>
              <a:defRPr/>
            </a:pPr>
            <a:r>
              <a:rPr lang="en-US" sz="2400" b="0" i="0" dirty="0">
                <a:effectLst/>
                <a:latin typeface="Times New Roman" panose="02020603050405020304" pitchFamily="18" charset="0"/>
              </a:rPr>
              <a:t>Moses said to God, “Suppose I go to the Israelites and say to them, 'The God of your fathers has sent me to you,' and they ask me, 'What is his name?' Then what shall I tell them?” </a:t>
            </a: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摩西对　神说、我到以色列人那里、对他们说、你们祖宗的　神打发我到你们这里来．他们若问我说、他叫甚么名字、我要对他们说甚么呢。</a:t>
            </a:r>
            <a:r>
              <a:rPr lang="en-US" altLang="ja-JP" sz="2400" b="0" i="0" dirty="0">
                <a:effectLst/>
                <a:latin typeface="Times New Roman" panose="02020603050405020304" pitchFamily="18" charset="0"/>
              </a:rPr>
              <a:t> (</a:t>
            </a:r>
            <a:r>
              <a:rPr lang="en-US" sz="2400" b="0" i="0" dirty="0">
                <a:effectLst/>
                <a:latin typeface="Times New Roman" panose="02020603050405020304" pitchFamily="18" charset="0"/>
              </a:rPr>
              <a:t>Exo3:13 CUVS)</a:t>
            </a:r>
            <a:endParaRPr lang="en-US" altLang="ja-JP" sz="2400" b="0" i="0" dirty="0">
              <a:effectLst/>
              <a:latin typeface="Times New Roman" panose="02020603050405020304" pitchFamily="18" charset="0"/>
            </a:endParaRPr>
          </a:p>
        </p:txBody>
      </p:sp>
      <p:cxnSp>
        <p:nvCxnSpPr>
          <p:cNvPr id="14" name="Straight Connector 13">
            <a:extLst>
              <a:ext uri="{FF2B5EF4-FFF2-40B4-BE49-F238E27FC236}">
                <a16:creationId xmlns:a16="http://schemas.microsoft.com/office/drawing/2014/main" id="{F3CC86EB-02B8-C828-E1DA-36C9A2B9326A}"/>
              </a:ext>
            </a:extLst>
          </p:cNvPr>
          <p:cNvCxnSpPr>
            <a:cxnSpLocks/>
            <a:stCxn id="3" idx="3"/>
            <a:endCxn id="8" idx="1"/>
          </p:cNvCxnSpPr>
          <p:nvPr/>
        </p:nvCxnSpPr>
        <p:spPr bwMode="auto">
          <a:xfrm>
            <a:off x="2227580" y="579414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a:endCxn id="25" idx="2"/>
          </p:cNvCxnSpPr>
          <p:nvPr/>
        </p:nvCxnSpPr>
        <p:spPr bwMode="auto">
          <a:xfrm flipH="1">
            <a:off x="2232697" y="2332808"/>
            <a:ext cx="2738488" cy="2673641"/>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4910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rgbClr val="FFFF00"/>
          </a:solidFill>
          <a:effectLst>
            <a:softEdge rad="123960"/>
          </a:effectLst>
        </p:spPr>
        <p:txBody>
          <a:bodyPr lIns="91440" tIns="274320"/>
          <a:lstStyle/>
          <a:p>
            <a:pPr marL="0" indent="0" algn="ctr">
              <a:buNone/>
            </a:pPr>
            <a:r>
              <a:rPr lang="en-US" altLang="zh-CN" sz="2600" dirty="0"/>
              <a:t> Parents</a:t>
            </a:r>
          </a:p>
          <a:p>
            <a:pPr marL="0" indent="0" algn="ctr">
              <a:buNone/>
            </a:pPr>
            <a:r>
              <a:rPr lang="ja-JP" altLang="en-US" sz="2600"/>
              <a:t>父母</a:t>
            </a:r>
            <a:endParaRPr lang="en-US" altLang="zh-CN" sz="2800" dirty="0">
              <a:sym typeface="+mn-ea"/>
            </a:endParaRPr>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rgbClr val="FFFF00"/>
          </a:solidFill>
          <a:ln w="9525">
            <a:noFill/>
          </a:ln>
          <a:effectLst>
            <a:softEdge rad="95834"/>
          </a:effectLst>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ym typeface="+mn-ea"/>
              </a:rPr>
              <a:t>Children</a:t>
            </a:r>
          </a:p>
          <a:p>
            <a:pPr algn="ctr">
              <a:buNone/>
            </a:pPr>
            <a:r>
              <a:rPr lang="ja-JP" altLang="en-US" sz="2800">
                <a:sym typeface="+mn-ea"/>
              </a:rPr>
              <a:t>孩子</a:t>
            </a:r>
            <a:endParaRPr lang="en-US" altLang="zh-CN" sz="2800" dirty="0">
              <a:sym typeface="+mn-ea"/>
            </a:endParaRPr>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461665"/>
          </a:xfrm>
          <a:prstGeom prst="rect">
            <a:avLst/>
          </a:prstGeom>
          <a:solidFill>
            <a:schemeClr val="accent1"/>
          </a:solidFill>
          <a:ln>
            <a:solidFill>
              <a:schemeClr val="bg1">
                <a:lumMod val="95000"/>
              </a:schemeClr>
            </a:solidFill>
          </a:ln>
        </p:spPr>
        <p:txBody>
          <a:bodyPr wrap="square">
            <a:spAutoFit/>
          </a:bodyPr>
          <a:lstStyle/>
          <a:p>
            <a:pPr algn="ctr">
              <a:buNone/>
            </a:pPr>
            <a:r>
              <a:rPr lang="en-US" altLang="zh-CN" sz="2400" dirty="0">
                <a:solidFill>
                  <a:schemeClr val="bg1"/>
                </a:solidFill>
              </a:rPr>
              <a:t>Parenting Question to God</a:t>
            </a:r>
          </a:p>
        </p:txBody>
      </p:sp>
      <p:sp>
        <p:nvSpPr>
          <p:cNvPr id="24" name="TextBox 23">
            <a:extLst>
              <a:ext uri="{FF2B5EF4-FFF2-40B4-BE49-F238E27FC236}">
                <a16:creationId xmlns:a16="http://schemas.microsoft.com/office/drawing/2014/main" id="{E6900C1B-8746-9BF9-8C18-C6599E3EFFD3}"/>
              </a:ext>
            </a:extLst>
          </p:cNvPr>
          <p:cNvSpPr txBox="1"/>
          <p:nvPr/>
        </p:nvSpPr>
        <p:spPr>
          <a:xfrm>
            <a:off x="6853728" y="1287639"/>
            <a:ext cx="5300171" cy="461665"/>
          </a:xfrm>
          <a:prstGeom prst="rect">
            <a:avLst/>
          </a:prstGeom>
          <a:solidFill>
            <a:schemeClr val="accent3">
              <a:lumMod val="95000"/>
            </a:schemeClr>
          </a:solidFill>
        </p:spPr>
        <p:txBody>
          <a:bodyPr wrap="square">
            <a:spAutoFit/>
          </a:bodyPr>
          <a:lstStyle/>
          <a:p>
            <a:pPr marL="0" marR="0" indent="0" defTabSz="914400" rtl="0" eaLnBrk="1" fontAlgn="auto" latinLnBrk="0" hangingPunct="1">
              <a:lnSpc>
                <a:spcPct val="100000"/>
              </a:lnSpc>
              <a:spcBef>
                <a:spcPts val="0"/>
              </a:spcBef>
              <a:spcAft>
                <a:spcPts val="0"/>
              </a:spcAft>
              <a:buClrTx/>
              <a:buSzTx/>
              <a:buFontTx/>
              <a:buNone/>
              <a:tabLst/>
              <a:defRPr/>
            </a:pPr>
            <a:endParaRPr lang="zh-CN" altLang="en-US" sz="2400" dirty="0">
              <a:sym typeface="+mn-ea"/>
            </a:endParaRP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169924" y="3204624"/>
            <a:ext cx="4389192" cy="1569660"/>
          </a:xfrm>
          <a:prstGeom prst="rect">
            <a:avLst/>
          </a:prstGeom>
          <a:solidFill>
            <a:schemeClr val="accent3">
              <a:lumMod val="95000"/>
            </a:schemeClr>
          </a:solidFill>
        </p:spPr>
        <p:txBody>
          <a:bodyPr wrap="square">
            <a:spAutoFit/>
          </a:bodyPr>
          <a:lstStyle/>
          <a:p>
            <a:pPr marR="0" defTabSz="914400" rtl="0" eaLnBrk="1" fontAlgn="auto" latinLnBrk="0" hangingPunct="1">
              <a:lnSpc>
                <a:spcPct val="100000"/>
              </a:lnSpc>
              <a:spcBef>
                <a:spcPts val="0"/>
              </a:spcBef>
              <a:spcAft>
                <a:spcPts val="0"/>
              </a:spcAft>
              <a:buClrTx/>
              <a:buSzTx/>
              <a:tabLst/>
              <a:defRPr/>
            </a:pPr>
            <a:r>
              <a:rPr lang="en-US" sz="2400" b="0" i="0" dirty="0">
                <a:effectLst/>
                <a:latin typeface="Times New Roman" panose="02020603050405020304" pitchFamily="18" charset="0"/>
              </a:rPr>
              <a:t>“Who am I, that I should go to teach my children about God?” </a:t>
            </a:r>
          </a:p>
          <a:p>
            <a:pPr marR="0" defTabSz="914400" rtl="0" eaLnBrk="1" fontAlgn="auto" latinLnBrk="0" hangingPunct="1">
              <a:lnSpc>
                <a:spcPct val="100000"/>
              </a:lnSpc>
              <a:spcBef>
                <a:spcPts val="0"/>
              </a:spcBef>
              <a:spcAft>
                <a:spcPts val="0"/>
              </a:spcAft>
              <a:buClrTx/>
              <a:buSzTx/>
              <a:tabLst/>
              <a:defRPr/>
            </a:pP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我是甚么人、竟能去教导我的孩子们认识上帝</a:t>
            </a:r>
            <a:r>
              <a:rPr lang="en-US" altLang="ja-JP" sz="2400" b="0" i="0" dirty="0">
                <a:effectLst/>
                <a:latin typeface="Times New Roman" panose="02020603050405020304" pitchFamily="18" charset="0"/>
              </a:rPr>
              <a:t>?”</a:t>
            </a:r>
          </a:p>
        </p:txBody>
      </p:sp>
      <p:cxnSp>
        <p:nvCxnSpPr>
          <p:cNvPr id="14" name="Straight Connector 13">
            <a:extLst>
              <a:ext uri="{FF2B5EF4-FFF2-40B4-BE49-F238E27FC236}">
                <a16:creationId xmlns:a16="http://schemas.microsoft.com/office/drawing/2014/main" id="{F3CC86EB-02B8-C828-E1DA-36C9A2B9326A}"/>
              </a:ext>
            </a:extLst>
          </p:cNvPr>
          <p:cNvCxnSpPr>
            <a:cxnSpLocks/>
            <a:stCxn id="3" idx="3"/>
            <a:endCxn id="8" idx="1"/>
          </p:cNvCxnSpPr>
          <p:nvPr/>
        </p:nvCxnSpPr>
        <p:spPr bwMode="auto">
          <a:xfrm>
            <a:off x="2227580" y="579414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p:cNvCxnSpPr>
          <p:nvPr/>
        </p:nvCxnSpPr>
        <p:spPr bwMode="auto">
          <a:xfrm flipH="1">
            <a:off x="2227580" y="2545193"/>
            <a:ext cx="2776576" cy="2519193"/>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06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rgbClr val="FFFF00"/>
          </a:solidFill>
        </p:spPr>
        <p:txBody>
          <a:bodyPr lIns="91440" tIns="274320"/>
          <a:lstStyle/>
          <a:p>
            <a:pPr marL="0" indent="0" algn="ctr">
              <a:buNone/>
            </a:pPr>
            <a:r>
              <a:rPr lang="en-US" altLang="zh-CN" sz="2600" dirty="0"/>
              <a:t> Parents</a:t>
            </a:r>
          </a:p>
          <a:p>
            <a:pPr marL="0" indent="0" algn="ctr">
              <a:buNone/>
            </a:pPr>
            <a:r>
              <a:rPr lang="ja-JP" altLang="en-US" sz="2600"/>
              <a:t>父母</a:t>
            </a:r>
            <a:endParaRPr lang="zh-CN" altLang="en-US" sz="2200" dirty="0"/>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rgbClr val="FFFF00"/>
          </a:solidFill>
          <a:ln w="9525">
            <a:noFill/>
          </a:ln>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ym typeface="+mn-ea"/>
              </a:rPr>
              <a:t>Children</a:t>
            </a:r>
            <a:br>
              <a:rPr lang="en-US" altLang="zh-CN" sz="2800" dirty="0">
                <a:sym typeface="+mn-ea"/>
              </a:rPr>
            </a:br>
            <a:r>
              <a:rPr lang="ja-JP" altLang="en-US" sz="2800">
                <a:sym typeface="+mn-ea"/>
              </a:rPr>
              <a:t>孩子</a:t>
            </a:r>
            <a:endParaRPr lang="en-US" altLang="zh-CN" sz="2800" dirty="0">
              <a:sym typeface="+mn-ea"/>
            </a:endParaRPr>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461665"/>
          </a:xfrm>
          <a:prstGeom prst="rect">
            <a:avLst/>
          </a:prstGeom>
          <a:solidFill>
            <a:schemeClr val="accent1"/>
          </a:solidFill>
          <a:ln>
            <a:solidFill>
              <a:schemeClr val="bg1">
                <a:lumMod val="95000"/>
              </a:schemeClr>
            </a:solidFill>
          </a:ln>
        </p:spPr>
        <p:txBody>
          <a:bodyPr wrap="square">
            <a:spAutoFit/>
          </a:bodyPr>
          <a:lstStyle/>
          <a:p>
            <a:pPr algn="ctr">
              <a:buNone/>
            </a:pPr>
            <a:r>
              <a:rPr lang="en-US" altLang="zh-CN" sz="2400" dirty="0">
                <a:solidFill>
                  <a:schemeClr val="bg1"/>
                </a:solidFill>
              </a:rPr>
              <a:t>Parenting Question to God</a:t>
            </a: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32984" y="2386730"/>
            <a:ext cx="4389192" cy="2677656"/>
          </a:xfrm>
          <a:prstGeom prst="rect">
            <a:avLst/>
          </a:prstGeom>
          <a:solidFill>
            <a:schemeClr val="accent3">
              <a:lumMod val="95000"/>
            </a:schemeClr>
          </a:solidFill>
        </p:spPr>
        <p:txBody>
          <a:bodyPr wrap="square">
            <a:spAutoFit/>
          </a:bodyPr>
          <a:lstStyle/>
          <a:p>
            <a:pPr>
              <a:defRPr/>
            </a:pPr>
            <a:r>
              <a:rPr lang="en-US" sz="2400" b="0" i="0" dirty="0">
                <a:effectLst/>
                <a:latin typeface="Times New Roman" panose="02020603050405020304" pitchFamily="18" charset="0"/>
              </a:rPr>
              <a:t>“Suppose I go to the children and say to them about God, and they ask me, ‘Who is God?' Then what shall I tell them?” </a:t>
            </a:r>
            <a:r>
              <a:rPr lang="ja-JP" altLang="en-US" sz="2400" b="0" i="0">
                <a:effectLst/>
                <a:latin typeface="Times New Roman" panose="02020603050405020304" pitchFamily="18" charset="0"/>
              </a:rPr>
              <a:t>我到孩子们那里、对他们讲论说　神</a:t>
            </a: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 他们若问我说、神是甚么</a:t>
            </a: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、我要对他们说甚么呢</a:t>
            </a:r>
            <a:r>
              <a:rPr lang="en-US" altLang="ja-JP" sz="2400" b="0" i="0" dirty="0">
                <a:effectLst/>
                <a:latin typeface="Times New Roman" panose="02020603050405020304" pitchFamily="18" charset="0"/>
              </a:rPr>
              <a:t>?</a:t>
            </a:r>
          </a:p>
        </p:txBody>
      </p:sp>
      <p:cxnSp>
        <p:nvCxnSpPr>
          <p:cNvPr id="14" name="Straight Connector 13">
            <a:extLst>
              <a:ext uri="{FF2B5EF4-FFF2-40B4-BE49-F238E27FC236}">
                <a16:creationId xmlns:a16="http://schemas.microsoft.com/office/drawing/2014/main" id="{F3CC86EB-02B8-C828-E1DA-36C9A2B9326A}"/>
              </a:ext>
            </a:extLst>
          </p:cNvPr>
          <p:cNvCxnSpPr>
            <a:cxnSpLocks/>
            <a:stCxn id="3" idx="3"/>
            <a:endCxn id="8" idx="1"/>
          </p:cNvCxnSpPr>
          <p:nvPr/>
        </p:nvCxnSpPr>
        <p:spPr bwMode="auto">
          <a:xfrm>
            <a:off x="2227580" y="579414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a:endCxn id="25" idx="2"/>
          </p:cNvCxnSpPr>
          <p:nvPr/>
        </p:nvCxnSpPr>
        <p:spPr bwMode="auto">
          <a:xfrm flipH="1">
            <a:off x="2227580" y="2539984"/>
            <a:ext cx="2815977" cy="2524402"/>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9753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3061540013"/>
              </p:ext>
            </p:ext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Theological Question</a:t>
                      </a:r>
                    </a:p>
                  </a:txBody>
                  <a:tcPr/>
                </a:tc>
                <a:extLst>
                  <a:ext uri="{0D108BD9-81ED-4DB2-BD59-A6C34878D82A}">
                    <a16:rowId xmlns:a16="http://schemas.microsoft.com/office/drawing/2014/main" val="10000"/>
                  </a:ext>
                </a:extLst>
              </a:tr>
              <a:tr h="5389080">
                <a:tc>
                  <a:txBody>
                    <a:bodyPr/>
                    <a:lstStyle/>
                    <a:p>
                      <a:pPr algn="l">
                        <a:buNone/>
                      </a:pPr>
                      <a:r>
                        <a:rPr lang="en-US" sz="2800" i="0" dirty="0"/>
                        <a:t>What is the theological meaning of </a:t>
                      </a:r>
                      <a:r>
                        <a:rPr lang="en-US" sz="2800" b="1" i="1" dirty="0"/>
                        <a:t>going to Pharaoh</a:t>
                      </a:r>
                      <a:r>
                        <a:rPr lang="en-US" sz="2800" i="0" dirty="0"/>
                        <a:t>?</a:t>
                      </a:r>
                    </a:p>
                    <a:p>
                      <a:pPr algn="l">
                        <a:buNone/>
                      </a:pPr>
                      <a:r>
                        <a:rPr lang="ja-JP" altLang="en-US" sz="2800" i="0"/>
                        <a:t>去见法老的神学意义是什么？</a:t>
                      </a:r>
                      <a:endParaRPr lang="en-US" sz="2800" i="0" dirty="0"/>
                    </a:p>
                    <a:p>
                      <a:pPr algn="l">
                        <a:buNone/>
                      </a:pPr>
                      <a:endParaRPr lang="en-US" sz="2800" i="0" dirty="0"/>
                    </a:p>
                    <a:p>
                      <a:pPr algn="l">
                        <a:buNone/>
                      </a:pPr>
                      <a:endParaRPr lang="en-US" sz="280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i="0" dirty="0"/>
                        <a:t>What is the theological meaning of </a:t>
                      </a:r>
                      <a:r>
                        <a:rPr lang="en-US" sz="2800" b="1" i="1" dirty="0"/>
                        <a:t>bringing the Israelites out of Egypt</a:t>
                      </a:r>
                      <a:r>
                        <a:rPr lang="en-US" sz="2800" i="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800" i="0"/>
                        <a:t>带领以色列人出埃及的神学意义是什么？</a:t>
                      </a:r>
                      <a:endParaRPr lang="en-US" sz="280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i="0" dirty="0"/>
                        <a:t>How can parents bring their children out of the world today?</a:t>
                      </a:r>
                    </a:p>
                    <a:p>
                      <a:pPr algn="l">
                        <a:buNone/>
                      </a:pPr>
                      <a:r>
                        <a:rPr lang="ja-JP" altLang="en-US" sz="2800" i="0"/>
                        <a:t>父母该如何带领孩子脱离世俗？</a:t>
                      </a:r>
                      <a:endParaRPr lang="en-US" sz="2800" i="0"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95612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081385" cy="686435"/>
          </a:xfrm>
        </p:spPr>
        <p:txBody>
          <a:bodyPr/>
          <a:lstStyle/>
          <a:p>
            <a:pPr algn="ctr"/>
            <a:r>
              <a:rPr lang="zh-CN" altLang="en-US" b="1" dirty="0">
                <a:solidFill>
                  <a:srgbClr val="00B050"/>
                </a:solidFill>
                <a:latin typeface="DFKai-SB" panose="03000509000000000000" pitchFamily="65" charset="-120"/>
                <a:ea typeface="DFKai-SB" panose="03000509000000000000" pitchFamily="65" charset="-120"/>
                <a:sym typeface="+mn-ea"/>
              </a:rPr>
              <a:t>個人反思</a:t>
            </a:r>
            <a:r>
              <a:rPr lang="en-US" altLang="zh-CN" b="1" dirty="0">
                <a:solidFill>
                  <a:srgbClr val="00B050"/>
                </a:solidFill>
                <a:latin typeface="DFKai-SB" panose="03000509000000000000" pitchFamily="65" charset="-120"/>
                <a:ea typeface="DFKai-SB" panose="03000509000000000000" pitchFamily="65" charset="-120"/>
                <a:sym typeface="+mn-ea"/>
              </a:rPr>
              <a:t> </a:t>
            </a:r>
            <a:r>
              <a:rPr lang="en-US" altLang="zh-CN" b="1" dirty="0">
                <a:solidFill>
                  <a:srgbClr val="FF0000"/>
                </a:solidFill>
                <a:latin typeface="DFKai-SB" panose="03000509000000000000" pitchFamily="65" charset="-120"/>
                <a:ea typeface="DFKai-SB" panose="03000509000000000000" pitchFamily="65" charset="-120"/>
                <a:sym typeface="+mn-ea"/>
              </a:rPr>
              <a:t>&amp; </a:t>
            </a:r>
            <a:r>
              <a:rPr lang="zh-CN" altLang="en-US" b="1" dirty="0">
                <a:solidFill>
                  <a:srgbClr val="7030A0"/>
                </a:solidFill>
                <a:latin typeface="DFKai-SB" panose="03000509000000000000" pitchFamily="65" charset="-120"/>
                <a:ea typeface="DFKai-SB" panose="03000509000000000000" pitchFamily="65" charset="-120"/>
              </a:rPr>
              <a:t>教養智慧</a:t>
            </a:r>
            <a:r>
              <a:rPr lang="en-US" altLang="zh-CN" b="1" dirty="0">
                <a:solidFill>
                  <a:srgbClr val="7030A0"/>
                </a:solidFill>
                <a:latin typeface="DFKai-SB" panose="03000509000000000000" pitchFamily="65" charset="-120"/>
                <a:ea typeface="DFKai-SB" panose="03000509000000000000" pitchFamily="65" charset="-120"/>
              </a:rPr>
              <a:t> </a:t>
            </a:r>
            <a:endParaRPr lang="zh-CN" altLang="en-US" sz="2400" b="1" dirty="0">
              <a:solidFill>
                <a:schemeClr val="tx1"/>
              </a:solidFill>
              <a:highlight>
                <a:srgbClr val="FFFF00"/>
              </a:highlight>
              <a:latin typeface="DFKai-SB" panose="03000509000000000000" pitchFamily="65" charset="-120"/>
              <a:ea typeface="DFKai-SB" panose="03000509000000000000" pitchFamily="65" charset="-120"/>
            </a:endParaRPr>
          </a:p>
        </p:txBody>
      </p:sp>
      <p:sp>
        <p:nvSpPr>
          <p:cNvPr id="3" name="Content Placeholder 2"/>
          <p:cNvSpPr>
            <a:spLocks noGrp="1"/>
          </p:cNvSpPr>
          <p:nvPr>
            <p:ph idx="1"/>
            <p:custDataLst>
              <p:tags r:id="rId1"/>
            </p:custDataLst>
          </p:nvPr>
        </p:nvSpPr>
        <p:spPr>
          <a:xfrm>
            <a:off x="609600" y="686435"/>
            <a:ext cx="10972800" cy="5800090"/>
          </a:xfrm>
        </p:spPr>
        <p:txBody>
          <a:bodyPr/>
          <a:lstStyle/>
          <a:p>
            <a:pPr algn="l">
              <a:buNone/>
            </a:pPr>
            <a:r>
              <a:rPr lang="en-US" altLang="zh-CN" sz="2600" dirty="0">
                <a:sym typeface="+mn-ea"/>
              </a:rPr>
              <a:t> </a:t>
            </a:r>
            <a:r>
              <a:rPr lang="zh-CN" altLang="en-US" b="1" dirty="0">
                <a:solidFill>
                  <a:srgbClr val="00B050"/>
                </a:solidFill>
                <a:highlight>
                  <a:srgbClr val="FFFF00"/>
                </a:highlight>
                <a:latin typeface="DFKai-SB" panose="03000509000000000000" pitchFamily="65" charset="-120"/>
                <a:ea typeface="DFKai-SB" panose="03000509000000000000" pitchFamily="65" charset="-120"/>
              </a:rPr>
              <a:t>個人反思</a:t>
            </a:r>
            <a:r>
              <a:rPr lang="zh-CN" altLang="en-US" sz="2800" b="1" dirty="0">
                <a:solidFill>
                  <a:srgbClr val="00B050"/>
                </a:solidFill>
                <a:latin typeface="DFKai-SB" panose="03000509000000000000" pitchFamily="65" charset="-120"/>
                <a:ea typeface="DFKai-SB" panose="03000509000000000000" pitchFamily="65" charset="-120"/>
              </a:rPr>
              <a:t>：</a:t>
            </a:r>
            <a:endParaRPr lang="zh-CN" altLang="en-US" sz="2800" dirty="0">
              <a:sym typeface="+mn-ea"/>
            </a:endParaRPr>
          </a:p>
          <a:p>
            <a:pPr marL="357505" indent="-357505" algn="l">
              <a:buNone/>
            </a:pPr>
            <a:r>
              <a:rPr lang="en-US" altLang="zh-CN" sz="2800" dirty="0">
                <a:sym typeface="+mn-ea"/>
              </a:rPr>
              <a:t>“</a:t>
            </a:r>
            <a:r>
              <a:rPr lang="zh-CN" altLang="en-US" sz="2800" dirty="0">
                <a:sym typeface="+mn-ea"/>
              </a:rPr>
              <a:t>我愿意让孩子相信神，但对我来说无所谓 。</a:t>
            </a:r>
            <a:r>
              <a:rPr lang="en-US" altLang="zh-CN" sz="2800" dirty="0">
                <a:sym typeface="+mn-ea"/>
              </a:rPr>
              <a:t>” </a:t>
            </a:r>
            <a:r>
              <a:rPr lang="ja-JP" altLang="en-US" sz="2800">
                <a:sym typeface="+mn-ea"/>
              </a:rPr>
              <a:t>对吗</a:t>
            </a:r>
            <a:r>
              <a:rPr lang="en-US" altLang="ja-JP" sz="2800" dirty="0">
                <a:sym typeface="+mn-ea"/>
              </a:rPr>
              <a:t>? </a:t>
            </a:r>
          </a:p>
          <a:p>
            <a:pPr marL="357505" indent="-357505" algn="l">
              <a:buNone/>
            </a:pPr>
            <a:r>
              <a:rPr lang="en-US" altLang="zh-CN" sz="2800" dirty="0">
                <a:sym typeface="+mn-ea"/>
              </a:rPr>
              <a:t>“I hope my children to believe in God. But it doesn’t matter to me.” Is that right?</a:t>
            </a: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buNone/>
            </a:pPr>
            <a:r>
              <a:rPr lang="zh-CN" altLang="en-US" b="1" dirty="0">
                <a:solidFill>
                  <a:srgbClr val="7030A0"/>
                </a:solidFill>
                <a:highlight>
                  <a:srgbClr val="FFFF00"/>
                </a:highlight>
                <a:latin typeface="DFKai-SB" panose="03000509000000000000" pitchFamily="65" charset="-120"/>
                <a:ea typeface="DFKai-SB" panose="03000509000000000000" pitchFamily="65" charset="-120"/>
              </a:rPr>
              <a:t>教養智慧</a:t>
            </a:r>
            <a:r>
              <a:rPr lang="zh-CN" altLang="en-US" sz="2800" b="1" dirty="0">
                <a:solidFill>
                  <a:srgbClr val="00B0F0"/>
                </a:solidFill>
                <a:latin typeface="DFKai-SB" panose="03000509000000000000" pitchFamily="65" charset="-120"/>
                <a:ea typeface="DFKai-SB" panose="03000509000000000000" pitchFamily="65" charset="-120"/>
              </a:rPr>
              <a:t>：</a:t>
            </a:r>
            <a:endParaRPr lang="en-US" altLang="zh-CN"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ja-JP" sz="2800" b="1" dirty="0">
                <a:solidFill>
                  <a:srgbClr val="00B0F0"/>
                </a:solidFill>
                <a:latin typeface="DFKai-SB" panose="03000509000000000000" pitchFamily="65" charset="-120"/>
                <a:ea typeface="DFKai-SB" panose="03000509000000000000" pitchFamily="65" charset="-120"/>
              </a:rPr>
              <a:t>"</a:t>
            </a:r>
            <a:r>
              <a:rPr lang="ja-JP" altLang="en-US" sz="2800">
                <a:solidFill>
                  <a:srgbClr val="00B0F0"/>
                </a:solidFill>
                <a:latin typeface="DFKai-SB" panose="03000509000000000000" pitchFamily="65" charset="-120"/>
                <a:ea typeface="DFKai-SB" panose="03000509000000000000" pitchFamily="65" charset="-120"/>
              </a:rPr>
              <a:t>至于我、和我家、我们必定事奉耶和华。</a:t>
            </a:r>
            <a:r>
              <a:rPr lang="en-US" altLang="ja-JP" sz="2800" dirty="0">
                <a:solidFill>
                  <a:srgbClr val="00B0F0"/>
                </a:solidFill>
                <a:latin typeface="DFKai-SB" panose="03000509000000000000" pitchFamily="65" charset="-120"/>
                <a:ea typeface="DFKai-SB" panose="03000509000000000000" pitchFamily="65" charset="-120"/>
              </a:rPr>
              <a:t>" (Jos24:15 CUVS) </a:t>
            </a:r>
            <a:endParaRPr lang="en-US" altLang="ja-JP"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zh-CN" sz="2800" dirty="0">
                <a:latin typeface="DFKai-SB" panose="03000509000000000000" pitchFamily="65" charset="-120"/>
                <a:ea typeface="DFKai-SB" panose="03000509000000000000" pitchFamily="65" charset="-120"/>
              </a:rPr>
              <a:t>“as for me and my household, we will serve the Lord ." (Jos24:15 NIV).</a:t>
            </a:r>
            <a:endParaRPr lang="zh-CN" altLang="en-US" sz="2800" dirty="0">
              <a:latin typeface="DFKai-SB" panose="03000509000000000000" pitchFamily="65" charset="-120"/>
              <a:ea typeface="DFKai-SB" panose="03000509000000000000" pitchFamily="65" charset="-12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6.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ags/tag7.xml><?xml version="1.0" encoding="utf-8"?>
<p:tagLst xmlns:a="http://schemas.openxmlformats.org/drawingml/2006/main" xmlns:r="http://schemas.openxmlformats.org/officeDocument/2006/relationships" xmlns:p="http://schemas.openxmlformats.org/presentationml/2006/main">
  <p:tag name="WPP_GENERATETEXT" val="1"/>
</p:tagLst>
</file>

<file path=ppt/tags/tag8.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1404</TotalTime>
  <Words>963</Words>
  <Application>Microsoft Macintosh PowerPoint</Application>
  <PresentationFormat>Widescreen</PresentationFormat>
  <Paragraphs>80</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PMingLiU</vt:lpstr>
      <vt:lpstr>Arial</vt:lpstr>
      <vt:lpstr>Calibri</vt:lpstr>
      <vt:lpstr>DFKai-SB</vt:lpstr>
      <vt:lpstr>Times New Roman</vt:lpstr>
      <vt:lpstr>Orange Waves</vt:lpstr>
      <vt:lpstr>Exodus 出埃及記 10:1-15  Moses and Parenting  </vt:lpstr>
      <vt:lpstr>PowerPoint Presentation</vt:lpstr>
      <vt:lpstr>PowerPoint Presentation</vt:lpstr>
      <vt:lpstr>出埃及記(Exodus) 3:10-22 簡介</vt:lpstr>
      <vt:lpstr>PowerPoint Presentation</vt:lpstr>
      <vt:lpstr>PowerPoint Presentation</vt:lpstr>
      <vt:lpstr>PowerPoint Presentation</vt:lpstr>
      <vt:lpstr>PowerPoint Presentation</vt:lpstr>
      <vt:lpstr>個人反思 &amp; 教養智慧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STEVE LIN</dc:creator>
  <cp:lastModifiedBy>Charles D</cp:lastModifiedBy>
  <cp:revision>222</cp:revision>
  <dcterms:created xsi:type="dcterms:W3CDTF">2024-01-10T14:09:00Z</dcterms:created>
  <dcterms:modified xsi:type="dcterms:W3CDTF">2025-08-19T15:02:59Z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E2CDD37EF5E445F8B804523E65AA62AC_13</vt:lpwstr>
  </property>
  <property fmtid="{D5CDD505-2E9C-101B-9397-08002B2CF9AE}" pid="3" name="KSOProductBuildVer">
    <vt:lpwstr>1033-12.2.0.21931</vt:lpwstr>
  </property>
</Properties>
</file>