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62" r:id="rId4"/>
    <p:sldId id="1442" r:id="rId5"/>
    <p:sldId id="1461" r:id="rId6"/>
    <p:sldId id="1463" r:id="rId7"/>
    <p:sldId id="1464" r:id="rId8"/>
    <p:sldId id="1465"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7"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05" autoAdjust="0"/>
    <p:restoredTop sz="94660"/>
  </p:normalViewPr>
  <p:slideViewPr>
    <p:cSldViewPr snapToGrid="0">
      <p:cViewPr varScale="1">
        <p:scale>
          <a:sx n="119" d="100"/>
          <a:sy n="119"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cuv.hkbs.org.hk/RCUV2/EXO/3:1-11/"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youtube.com/watch?v=P_L-qJwsh-c&amp;ab_channel=S.D.G." TargetMode="External"/><Relationship Id="rId5" Type="http://schemas.openxmlformats.org/officeDocument/2006/relationships/hyperlink" Target="https://www.youtube.com/watch?v=WpDwMxDUhFg&amp;ab_channel=BibleStori" TargetMode="External"/><Relationship Id="rId4" Type="http://schemas.openxmlformats.org/officeDocument/2006/relationships/hyperlink" Target="https://www.biblegateway.com/audio/mclean/niv/Exod.3.1-Exod.3.11"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3:11-22</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389890" y="4378862"/>
            <a:ext cx="5036820" cy="368300"/>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graphicFrame>
        <p:nvGraphicFramePr>
          <p:cNvPr id="5" name="Table 4">
            <a:extLst>
              <a:ext uri="{FF2B5EF4-FFF2-40B4-BE49-F238E27FC236}">
                <a16:creationId xmlns:a16="http://schemas.microsoft.com/office/drawing/2014/main" id="{FC0654D2-410B-222A-27D6-CCDF2694A62C}"/>
              </a:ext>
            </a:extLst>
          </p:cNvPr>
          <p:cNvGraphicFramePr>
            <a:graphicFrameLocks noGrp="1"/>
          </p:cNvGraphicFramePr>
          <p:nvPr>
            <p:extLst>
              <p:ext uri="{D42A27DB-BD31-4B8C-83A1-F6EECF244321}">
                <p14:modId xmlns:p14="http://schemas.microsoft.com/office/powerpoint/2010/main" val="3982937955"/>
              </p:ext>
            </p:extLst>
          </p:nvPr>
        </p:nvGraphicFramePr>
        <p:xfrm>
          <a:off x="114416" y="4847304"/>
          <a:ext cx="6276071" cy="185420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040163147"/>
                    </a:ext>
                  </a:extLst>
                </a:gridCol>
                <a:gridCol w="5031182">
                  <a:extLst>
                    <a:ext uri="{9D8B030D-6E8A-4147-A177-3AD203B41FA5}">
                      <a16:colId xmlns:a16="http://schemas.microsoft.com/office/drawing/2014/main" val="1627170691"/>
                    </a:ext>
                  </a:extLst>
                </a:gridCol>
                <a:gridCol w="871509">
                  <a:extLst>
                    <a:ext uri="{9D8B030D-6E8A-4147-A177-3AD203B41FA5}">
                      <a16:colId xmlns:a16="http://schemas.microsoft.com/office/drawing/2014/main" val="1795012203"/>
                    </a:ext>
                  </a:extLst>
                </a:gridCol>
              </a:tblGrid>
              <a:tr h="370840">
                <a:tc>
                  <a:txBody>
                    <a:bodyPr/>
                    <a:lstStyle/>
                    <a:p>
                      <a:endParaRPr lang="en-US" dirty="0"/>
                    </a:p>
                  </a:txBody>
                  <a:tcPr/>
                </a:tc>
                <a:tc>
                  <a:txBody>
                    <a:bodyPr/>
                    <a:lstStyle/>
                    <a:p>
                      <a:r>
                        <a:rPr lang="en-US" dirty="0"/>
                        <a:t>Bible Reading Exodus 3:1-11 (Optional)</a:t>
                      </a:r>
                    </a:p>
                  </a:txBody>
                  <a:tcPr/>
                </a:tc>
                <a:tc>
                  <a:txBody>
                    <a:bodyPr/>
                    <a:lstStyle/>
                    <a:p>
                      <a:r>
                        <a:rPr lang="en-US" dirty="0"/>
                        <a:t>Time</a:t>
                      </a:r>
                    </a:p>
                  </a:txBody>
                  <a:tcPr/>
                </a:tc>
                <a:extLst>
                  <a:ext uri="{0D108BD9-81ED-4DB2-BD59-A6C34878D82A}">
                    <a16:rowId xmlns:a16="http://schemas.microsoft.com/office/drawing/2014/main" val="847334649"/>
                  </a:ext>
                </a:extLst>
              </a:tr>
              <a:tr h="370840">
                <a:tc>
                  <a:txBody>
                    <a:bodyPr/>
                    <a:lstStyle/>
                    <a:p>
                      <a:r>
                        <a:rPr lang="en-US" dirty="0"/>
                        <a:t>1</a:t>
                      </a:r>
                    </a:p>
                  </a:txBody>
                  <a:tcPr/>
                </a:tc>
                <a:tc>
                  <a:txBody>
                    <a:bodyPr/>
                    <a:lstStyle/>
                    <a:p>
                      <a:r>
                        <a:rPr lang="en-US" dirty="0">
                          <a:hlinkClick r:id="rId3"/>
                        </a:rPr>
                        <a:t>CUV in Chinese or Cantonese (Audio) </a:t>
                      </a:r>
                      <a:endParaRPr lang="en-US" dirty="0"/>
                    </a:p>
                  </a:txBody>
                  <a:tcPr/>
                </a:tc>
                <a:tc>
                  <a:txBody>
                    <a:bodyPr/>
                    <a:lstStyle/>
                    <a:p>
                      <a:r>
                        <a:rPr lang="en-US" dirty="0"/>
                        <a:t>4 min</a:t>
                      </a:r>
                    </a:p>
                  </a:txBody>
                  <a:tcPr/>
                </a:tc>
                <a:extLst>
                  <a:ext uri="{0D108BD9-81ED-4DB2-BD59-A6C34878D82A}">
                    <a16:rowId xmlns:a16="http://schemas.microsoft.com/office/drawing/2014/main" val="3802836193"/>
                  </a:ext>
                </a:extLst>
              </a:tr>
              <a:tr h="370840">
                <a:tc>
                  <a:txBody>
                    <a:bodyPr/>
                    <a:lstStyle/>
                    <a:p>
                      <a:r>
                        <a:rPr lang="en-US" dirty="0"/>
                        <a:t>2</a:t>
                      </a:r>
                    </a:p>
                  </a:txBody>
                  <a:tcPr/>
                </a:tc>
                <a:tc>
                  <a:txBody>
                    <a:bodyPr/>
                    <a:lstStyle/>
                    <a:p>
                      <a:r>
                        <a:rPr lang="en-US" dirty="0">
                          <a:hlinkClick r:id="rId4"/>
                        </a:rPr>
                        <a:t>NIV Bible Reading in English (Audio)</a:t>
                      </a:r>
                      <a:endParaRPr lang="en-US" dirty="0"/>
                    </a:p>
                  </a:txBody>
                  <a:tcPr/>
                </a:tc>
                <a:tc>
                  <a:txBody>
                    <a:bodyPr/>
                    <a:lstStyle/>
                    <a:p>
                      <a:r>
                        <a:rPr lang="en-US" dirty="0"/>
                        <a:t>4 min</a:t>
                      </a:r>
                    </a:p>
                  </a:txBody>
                  <a:tcPr/>
                </a:tc>
                <a:extLst>
                  <a:ext uri="{0D108BD9-81ED-4DB2-BD59-A6C34878D82A}">
                    <a16:rowId xmlns:a16="http://schemas.microsoft.com/office/drawing/2014/main" val="1486004473"/>
                  </a:ext>
                </a:extLst>
              </a:tr>
              <a:tr h="370840">
                <a:tc>
                  <a:txBody>
                    <a:bodyPr/>
                    <a:lstStyle/>
                    <a:p>
                      <a:r>
                        <a:rPr lang="en-US" dirty="0"/>
                        <a:t>3</a:t>
                      </a:r>
                    </a:p>
                  </a:txBody>
                  <a:tcPr/>
                </a:tc>
                <a:tc>
                  <a:txBody>
                    <a:bodyPr/>
                    <a:lstStyle/>
                    <a:p>
                      <a:r>
                        <a:rPr lang="en-US" dirty="0">
                          <a:hlinkClick r:id="rId5"/>
                        </a:rPr>
                        <a:t>Moses &amp; Burning Bush English (ChildrenVideo)</a:t>
                      </a:r>
                      <a:endParaRPr lang="en-US" dirty="0"/>
                    </a:p>
                  </a:txBody>
                  <a:tcPr/>
                </a:tc>
                <a:tc>
                  <a:txBody>
                    <a:bodyPr/>
                    <a:lstStyle/>
                    <a:p>
                      <a:r>
                        <a:rPr lang="en-US" dirty="0"/>
                        <a:t>3 min</a:t>
                      </a:r>
                    </a:p>
                  </a:txBody>
                  <a:tcPr/>
                </a:tc>
                <a:extLst>
                  <a:ext uri="{0D108BD9-81ED-4DB2-BD59-A6C34878D82A}">
                    <a16:rowId xmlns:a16="http://schemas.microsoft.com/office/drawing/2014/main" val="2823025288"/>
                  </a:ext>
                </a:extLst>
              </a:tr>
              <a:tr h="370840">
                <a:tc>
                  <a:txBody>
                    <a:bodyPr/>
                    <a:lstStyle/>
                    <a:p>
                      <a:r>
                        <a:rPr lang="en-US" dirty="0"/>
                        <a:t>4</a:t>
                      </a:r>
                    </a:p>
                  </a:txBody>
                  <a:tcPr/>
                </a:tc>
                <a:tc>
                  <a:txBody>
                    <a:bodyPr/>
                    <a:lstStyle/>
                    <a:p>
                      <a:r>
                        <a:rPr lang="en-US" dirty="0">
                          <a:hlinkClick r:id="rId6"/>
                        </a:rPr>
                        <a:t>Chinese Video</a:t>
                      </a:r>
                      <a:endParaRPr lang="en-US" dirty="0"/>
                    </a:p>
                  </a:txBody>
                  <a:tcPr/>
                </a:tc>
                <a:tc>
                  <a:txBody>
                    <a:bodyPr/>
                    <a:lstStyle/>
                    <a:p>
                      <a:r>
                        <a:rPr lang="en-US" dirty="0"/>
                        <a:t>6 min</a:t>
                      </a:r>
                    </a:p>
                  </a:txBody>
                  <a:tcPr/>
                </a:tc>
                <a:extLst>
                  <a:ext uri="{0D108BD9-81ED-4DB2-BD59-A6C34878D82A}">
                    <a16:rowId xmlns:a16="http://schemas.microsoft.com/office/drawing/2014/main" val="425052953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856023623"/>
              </p:ext>
            </p:extLst>
          </p:nvPr>
        </p:nvGraphicFramePr>
        <p:xfrm>
          <a:off x="475615" y="1361440"/>
          <a:ext cx="11378565" cy="5090160"/>
        </p:xfrm>
        <a:graphic>
          <a:graphicData uri="http://schemas.openxmlformats.org/drawingml/2006/table">
            <a:tbl>
              <a:tblPr firstRow="1" bandRow="1">
                <a:tableStyleId>{5C22544A-7EE6-4342-B048-85BDC9FD1C3A}</a:tableStyleId>
              </a:tblPr>
              <a:tblGrid>
                <a:gridCol w="2256827">
                  <a:extLst>
                    <a:ext uri="{9D8B030D-6E8A-4147-A177-3AD203B41FA5}">
                      <a16:colId xmlns:a16="http://schemas.microsoft.com/office/drawing/2014/main" val="20000"/>
                    </a:ext>
                  </a:extLst>
                </a:gridCol>
                <a:gridCol w="9121738">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p>
                    <a:p>
                      <a:pPr algn="ctr">
                        <a:buNone/>
                      </a:pP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Descriptions</a:t>
                      </a:r>
                      <a:endParaRPr lang="zh-CN" altLang="en-US" sz="24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1. God’s Command </a:t>
                      </a:r>
                      <a:r>
                        <a:rPr lang="ja-JP" altLang="en-US" sz="2200"/>
                        <a:t>神的命令</a:t>
                      </a:r>
                      <a:r>
                        <a:rPr lang="en-US" altLang="zh-CN" sz="2200" dirty="0"/>
                        <a:t>(3:10),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2. God’s Promise </a:t>
                      </a:r>
                      <a:r>
                        <a:rPr lang="ja-JP" altLang="en-US" sz="2200"/>
                        <a:t>神的应许</a:t>
                      </a:r>
                      <a:r>
                        <a:rPr lang="en-US" altLang="zh-CN" sz="2200" dirty="0"/>
                        <a:t>(3:12)</a:t>
                      </a:r>
                    </a:p>
                    <a:p>
                      <a:pPr>
                        <a:buNone/>
                      </a:pPr>
                      <a:r>
                        <a:rPr lang="en-US" altLang="zh-CN" sz="2200" dirty="0"/>
                        <a:t>3. God’s Sign </a:t>
                      </a:r>
                      <a:r>
                        <a:rPr lang="ja-JP" altLang="en-US" sz="2200"/>
                        <a:t>神的证据</a:t>
                      </a:r>
                      <a:r>
                        <a:rPr lang="en-US" altLang="zh-CN" sz="2200" dirty="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4. God’s Assurance </a:t>
                      </a:r>
                      <a:r>
                        <a:rPr lang="ja-JP" altLang="en-US" sz="2200"/>
                        <a:t>神的保障</a:t>
                      </a:r>
                      <a:r>
                        <a:rPr lang="en-US" altLang="ja-JP" sz="2200" dirty="0"/>
                        <a:t> </a:t>
                      </a:r>
                      <a:r>
                        <a:rPr lang="en-US" altLang="zh-CN" sz="2200" dirty="0"/>
                        <a:t>(3:14)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200" dirty="0"/>
                        <a:t>5. God’s Love </a:t>
                      </a:r>
                      <a:r>
                        <a:rPr lang="ja-JP" altLang="en-US" sz="2200"/>
                        <a:t>神的爱 </a:t>
                      </a:r>
                      <a:r>
                        <a:rPr lang="en-US" altLang="en-US" sz="2200" dirty="0"/>
                        <a:t>(3:10-22)</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t>
                      </a:r>
                      <a:r>
                        <a:rPr lang="en-US" altLang="ja-JP" sz="2200" dirty="0"/>
                        <a:t>Inferiority </a:t>
                      </a:r>
                      <a:r>
                        <a:rPr lang="ja-JP" altLang="en-US" sz="2200"/>
                        <a:t>自卑</a:t>
                      </a:r>
                      <a:r>
                        <a:rPr lang="en-US" altLang="ja-JP" sz="2200" dirty="0"/>
                        <a:t>. (3:11)</a:t>
                      </a:r>
                    </a:p>
                    <a:p>
                      <a:pPr>
                        <a:buNone/>
                      </a:pPr>
                      <a:r>
                        <a:rPr lang="en-US" altLang="zh-CN" sz="2200" dirty="0"/>
                        <a:t>2. Doubtfulness </a:t>
                      </a:r>
                      <a:r>
                        <a:rPr lang="ja-JP" altLang="en-US" sz="2200"/>
                        <a:t>疑惑 </a:t>
                      </a:r>
                      <a:r>
                        <a:rPr lang="en-US" altLang="zh-CN" sz="2200" dirty="0"/>
                        <a:t>(3:13)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3. Uncertainty </a:t>
                      </a:r>
                      <a:r>
                        <a:rPr lang="ja-JP" altLang="en-US" sz="2200"/>
                        <a:t>不确定</a:t>
                      </a:r>
                      <a:r>
                        <a:rPr lang="en-US" altLang="zh-CN" sz="2200" dirty="0"/>
                        <a:t> (3:13)</a:t>
                      </a:r>
                    </a:p>
                    <a:p>
                      <a:pPr>
                        <a:buNone/>
                      </a:pPr>
                      <a:r>
                        <a:rPr lang="en-US" altLang="zh-CN" sz="2200" dirty="0"/>
                        <a:t>4. No Faith </a:t>
                      </a:r>
                      <a:r>
                        <a:rPr lang="ja-JP" altLang="en-US" sz="2200"/>
                        <a:t>没有信仰 </a:t>
                      </a:r>
                      <a:r>
                        <a:rPr lang="en-US" altLang="zh-CN" sz="2200" dirty="0"/>
                        <a:t>(3:13)</a:t>
                      </a:r>
                    </a:p>
                    <a:p>
                      <a:pPr>
                        <a:buNone/>
                      </a:pPr>
                      <a:r>
                        <a:rPr lang="en-US" altLang="zh-CN" sz="2200" dirty="0"/>
                        <a:t>5. No confidence </a:t>
                      </a:r>
                      <a:r>
                        <a:rPr lang="ja-JP" altLang="en-US" sz="2200"/>
                        <a:t>没有信心</a:t>
                      </a:r>
                      <a:r>
                        <a:rPr lang="en-US" altLang="ja-JP" sz="2200" dirty="0"/>
                        <a:t> (3:13)</a:t>
                      </a:r>
                      <a:endParaRPr lang="en-US" altLang="zh-CN" sz="2200" dirty="0"/>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Misery (</a:t>
                      </a:r>
                      <a:r>
                        <a:rPr lang="ja-JP" altLang="en-US" sz="2200"/>
                        <a:t>困苦</a:t>
                      </a:r>
                      <a:r>
                        <a:rPr lang="en-US" altLang="zh-CN" sz="2200" dirty="0"/>
                        <a:t>), crying (</a:t>
                      </a:r>
                      <a:r>
                        <a:rPr lang="ja-JP" altLang="en-US" sz="2200"/>
                        <a:t>哀声</a:t>
                      </a:r>
                      <a:r>
                        <a:rPr lang="en-US" altLang="zh-CN" sz="2200" dirty="0"/>
                        <a:t>), suffering (</a:t>
                      </a:r>
                      <a:r>
                        <a:rPr lang="ja-JP" altLang="en-US" sz="2200"/>
                        <a:t>痛苦</a:t>
                      </a:r>
                      <a:r>
                        <a:rPr lang="en-US" altLang="zh-CN" sz="2200" dirty="0"/>
                        <a:t>) (3:7)</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Command</a:t>
            </a:r>
            <a:r>
              <a:rPr lang="zh-CN" altLang="en-US" sz="2400" b="1" dirty="0">
                <a:solidFill>
                  <a:schemeClr val="bg1"/>
                </a:solidFill>
                <a:sym typeface="+mn-ea"/>
              </a:rPr>
              <a:t>神的命令</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14000"/>
            <a:ext cx="6312875" cy="1938992"/>
          </a:xfrm>
          <a:prstGeom prst="rect">
            <a:avLst/>
          </a:prstGeom>
          <a:solidFill>
            <a:schemeClr val="bg1">
              <a:lumMod val="95000"/>
            </a:schemeClr>
          </a:solidFill>
          <a:ln w="25400">
            <a:solidFill>
              <a:schemeClr val="accent1"/>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I have indeed </a:t>
            </a:r>
            <a:r>
              <a:rPr lang="en-US" altLang="ja-JP" sz="2400" b="0" i="1" dirty="0">
                <a:solidFill>
                  <a:schemeClr val="bg1"/>
                </a:solidFill>
                <a:effectLst/>
                <a:latin typeface="Times New Roman" panose="02020603050405020304" pitchFamily="18" charset="0"/>
              </a:rPr>
              <a:t>seen</a:t>
            </a:r>
            <a:r>
              <a:rPr lang="en-US" altLang="ja-JP" sz="2400" b="0" i="0" dirty="0">
                <a:solidFill>
                  <a:schemeClr val="bg1"/>
                </a:solidFill>
                <a:effectLst/>
                <a:latin typeface="Times New Roman" panose="02020603050405020304" pitchFamily="18" charset="0"/>
              </a:rPr>
              <a:t> the misery of my people in Egypt. I have </a:t>
            </a:r>
            <a:r>
              <a:rPr lang="en-US" altLang="ja-JP" sz="2400" b="0" i="1" dirty="0">
                <a:solidFill>
                  <a:schemeClr val="bg1"/>
                </a:solidFill>
                <a:effectLst/>
                <a:latin typeface="Times New Roman" panose="02020603050405020304" pitchFamily="18" charset="0"/>
              </a:rPr>
              <a:t>heard</a:t>
            </a:r>
            <a:r>
              <a:rPr lang="en-US" altLang="ja-JP" sz="2400" b="0" i="0" dirty="0">
                <a:solidFill>
                  <a:schemeClr val="bg1"/>
                </a:solidFill>
                <a:effectLst/>
                <a:latin typeface="Times New Roman" panose="02020603050405020304" pitchFamily="18" charset="0"/>
              </a:rPr>
              <a:t> them crying out because of their slave drivers, and I am </a:t>
            </a:r>
            <a:r>
              <a:rPr lang="en-US" altLang="ja-JP" sz="2400" b="0" i="1" dirty="0">
                <a:solidFill>
                  <a:schemeClr val="bg1"/>
                </a:solidFill>
                <a:effectLst/>
                <a:latin typeface="Times New Roman" panose="02020603050405020304" pitchFamily="18" charset="0"/>
              </a:rPr>
              <a:t>concerned</a:t>
            </a:r>
            <a:r>
              <a:rPr lang="en-US" altLang="ja-JP" sz="2400" b="0" i="0" dirty="0">
                <a:solidFill>
                  <a:schemeClr val="bg1"/>
                </a:solidFill>
                <a:effectLst/>
                <a:latin typeface="Times New Roman" panose="02020603050405020304" pitchFamily="18" charset="0"/>
              </a:rPr>
              <a:t> about their suffering”</a:t>
            </a:r>
            <a:br>
              <a:rPr lang="en-US" altLang="ja-JP" sz="2400" b="0" i="0" dirty="0">
                <a:solidFill>
                  <a:schemeClr val="bg1"/>
                </a:solidFill>
                <a:effectLst/>
                <a:latin typeface="Times New Roman" panose="02020603050405020304" pitchFamily="18" charset="0"/>
              </a:rPr>
            </a:br>
            <a:r>
              <a:rPr lang="en-US" altLang="ja-JP" sz="2400" b="0" i="0" dirty="0">
                <a:solidFill>
                  <a:schemeClr val="bg1"/>
                </a:solidFill>
                <a:effectLst/>
                <a:latin typeface="Times New Roman" panose="02020603050405020304" pitchFamily="18" charset="0"/>
              </a:rPr>
              <a:t>“</a:t>
            </a:r>
            <a:r>
              <a:rPr lang="ja-JP" altLang="en-US" sz="2400" b="0" i="0">
                <a:solidFill>
                  <a:schemeClr val="bg1"/>
                </a:solidFill>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solidFill>
                  <a:schemeClr val="bg1"/>
                </a:solidFill>
                <a:effectLst/>
                <a:latin typeface="Times New Roman" panose="02020603050405020304" pitchFamily="18" charset="0"/>
              </a:rPr>
              <a:t>“ (3:7)</a:t>
            </a:r>
            <a:endParaRPr lang="zh-CN" altLang="en-US" sz="2400" dirty="0">
              <a:solidFill>
                <a:schemeClr val="bg1"/>
              </a:solidFill>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bg1">
              <a:lumMod val="7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solidFill>
                  <a:schemeClr val="bg1"/>
                </a:solidFill>
                <a:latin typeface="Times New Roman" panose="02020603050405020304" pitchFamily="18" charset="0"/>
              </a:rPr>
              <a:t>- “</a:t>
            </a:r>
            <a:r>
              <a:rPr lang="en-US" altLang="ja-JP" sz="2400" b="1" dirty="0">
                <a:solidFill>
                  <a:schemeClr val="bg1"/>
                </a:solidFill>
                <a:latin typeface="Times New Roman" panose="02020603050405020304" pitchFamily="18" charset="0"/>
              </a:rPr>
              <a:t>Here I am</a:t>
            </a:r>
            <a:r>
              <a:rPr lang="en-US" altLang="ja-JP" sz="2400" dirty="0">
                <a:solidFill>
                  <a:schemeClr val="bg1"/>
                </a:solidFill>
                <a:latin typeface="Times New Roman" panose="02020603050405020304" pitchFamily="18" charset="0"/>
              </a:rPr>
              <a:t>” “</a:t>
            </a:r>
            <a:r>
              <a:rPr lang="ja-JP" altLang="en-US" sz="2400" b="0" i="0">
                <a:solidFill>
                  <a:schemeClr val="bg1"/>
                </a:solidFill>
                <a:effectLst/>
                <a:latin typeface="Times New Roman" panose="02020603050405020304" pitchFamily="18" charset="0"/>
              </a:rPr>
              <a:t>我在这里</a:t>
            </a: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 (3:4b)</a:t>
            </a:r>
            <a:endParaRPr lang="zh-CN" altLang="en-US" sz="2400" dirty="0">
              <a:solidFill>
                <a:schemeClr val="bg1"/>
              </a:solidFill>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bg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solidFill>
                  <a:schemeClr val="bg1"/>
                </a:solidFill>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a:off x="2227580" y="572040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36880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Promise and Sign </a:t>
            </a:r>
            <a:r>
              <a:rPr lang="zh-CN" altLang="en-US" sz="2400" b="1" dirty="0">
                <a:solidFill>
                  <a:schemeClr val="bg1"/>
                </a:solidFill>
                <a:sym typeface="+mn-ea"/>
              </a:rPr>
              <a:t>神的</a:t>
            </a:r>
            <a:r>
              <a:rPr lang="ja-JP" altLang="en-US" sz="2400" b="1">
                <a:solidFill>
                  <a:schemeClr val="bg1"/>
                </a:solidFill>
                <a:sym typeface="+mn-ea"/>
              </a:rPr>
              <a:t>应许与证据</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And God said, "</a:t>
            </a:r>
            <a:r>
              <a:rPr lang="en-US" altLang="ja-JP" sz="2400" b="0" i="0" dirty="0">
                <a:solidFill>
                  <a:srgbClr val="FF0000"/>
                </a:solidFill>
                <a:effectLst/>
                <a:latin typeface="Times New Roman" panose="02020603050405020304" pitchFamily="18" charset="0"/>
              </a:rPr>
              <a:t>I will be with you. And this will be the sign to you that it is I who have sent you: When you have brought the people out of Egypt, you will worship God on this mountain.</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神说、我必与你同在、你将百姓从埃及领出来之后、你们必在这山上事奉我、这就是我打发你去的证据</a:t>
            </a:r>
            <a:r>
              <a:rPr lang="en-US" altLang="ja-JP" sz="2400" b="0" i="0" dirty="0">
                <a:effectLst/>
                <a:latin typeface="Times New Roman" panose="02020603050405020304" pitchFamily="18" charset="0"/>
              </a:rPr>
              <a:t> (Exo3:12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2222027"/>
            <a:ext cx="4389192" cy="2677656"/>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“Who am I, that I should go to Pharaoh and bring the Israelites out of Egypt?” </a:t>
            </a:r>
            <a:r>
              <a:rPr lang="ja-JP" altLang="en-US" sz="2400" b="0" i="0">
                <a:effectLst/>
                <a:latin typeface="Times New Roman" panose="02020603050405020304" pitchFamily="18" charset="0"/>
              </a:rPr>
              <a:t>摩西对　神说、我是甚么人、竟能去见法老、将以色列人从埃及领出来呢。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Exo3:11 NIV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1540013"/>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5389080">
                <a:tc>
                  <a:txBody>
                    <a:bodyPr/>
                    <a:lstStyle/>
                    <a:p>
                      <a:pPr algn="l">
                        <a:buNone/>
                      </a:pPr>
                      <a:r>
                        <a:rPr lang="en-US" sz="2800" i="0" dirty="0"/>
                        <a:t>What is the theological meaning of </a:t>
                      </a:r>
                      <a:r>
                        <a:rPr lang="en-US" sz="2800" b="1" i="1" dirty="0"/>
                        <a:t>going to Pharaoh</a:t>
                      </a:r>
                      <a:r>
                        <a:rPr lang="en-US" sz="2800" i="0" dirty="0"/>
                        <a:t>?</a:t>
                      </a:r>
                    </a:p>
                    <a:p>
                      <a:pPr algn="l">
                        <a:buNone/>
                      </a:pPr>
                      <a:r>
                        <a:rPr lang="ja-JP" altLang="en-US" sz="2800" i="0"/>
                        <a:t>去见法老的神学意义是什么？</a:t>
                      </a:r>
                      <a:endParaRPr lang="en-US" sz="2800" i="0" dirty="0"/>
                    </a:p>
                    <a:p>
                      <a:pPr algn="l">
                        <a:buNone/>
                      </a:pPr>
                      <a:endParaRPr lang="en-US" sz="2800" i="0" dirty="0"/>
                    </a:p>
                    <a:p>
                      <a:pPr algn="l">
                        <a:buNone/>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What is the theological meaning of </a:t>
                      </a:r>
                      <a:r>
                        <a:rPr lang="en-US" sz="2800" b="1" i="1" dirty="0"/>
                        <a:t>bringing the Israelites out of Egypt</a:t>
                      </a:r>
                      <a:r>
                        <a:rPr lang="en-US" sz="2800"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i="0"/>
                        <a:t>带领以色列人出埃及的神学意义是什么？</a:t>
                      </a: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How can parents bring their children out of the world today?</a:t>
                      </a:r>
                    </a:p>
                    <a:p>
                      <a:pPr algn="l">
                        <a:buNone/>
                      </a:pPr>
                      <a:r>
                        <a:rPr lang="ja-JP" altLang="en-US" sz="2800" i="0"/>
                        <a:t>父母该如何带领孩子脱离世俗？</a:t>
                      </a:r>
                      <a:endParaRPr lang="en-US" sz="2800" i="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61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1413</Words>
  <Application>Microsoft Macintosh PowerPoint</Application>
  <PresentationFormat>Widescreen</PresentationFormat>
  <Paragraphs>134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PMingLiU</vt:lpstr>
      <vt:lpstr>Arial</vt:lpstr>
      <vt:lpstr>Calibri</vt:lpstr>
      <vt:lpstr>DFKai-SB</vt:lpstr>
      <vt:lpstr>Times New Roman</vt:lpstr>
      <vt:lpstr>Orange Waves</vt:lpstr>
      <vt:lpstr>Exodus 出埃及記 3:11-22  Moses and Parenting  </vt:lpstr>
      <vt:lpstr>出埃及記(Exodus) 3:11-22 簡介</vt:lpstr>
      <vt:lpstr>PowerPoint Presentation</vt:lpstr>
      <vt:lpstr>PowerPoint Presentation</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219</cp:revision>
  <dcterms:created xsi:type="dcterms:W3CDTF">2024-01-10T14:09:00Z</dcterms:created>
  <dcterms:modified xsi:type="dcterms:W3CDTF">2025-08-19T12:38:58Z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