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42" r:id="rId4"/>
    <p:sldId id="1462" r:id="rId5"/>
    <p:sldId id="1472" r:id="rId6"/>
    <p:sldId id="1471" r:id="rId7"/>
    <p:sldId id="1470" r:id="rId8"/>
    <p:sldId id="1473"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6"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16">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15">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14">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04906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9/14/25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9/14/25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16_01_18.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exo16_19_36.htm" TargetMode="External"/><Relationship Id="rId2" Type="http://schemas.openxmlformats.org/officeDocument/2006/relationships/hyperlink" Target="https://www.youtube.com/watch?v=Ln5Aa8jiEAM&amp;ab_channel=GIDEONFILM"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16:19-31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10-23-2025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984" y="3663316"/>
            <a:ext cx="6391323" cy="368300"/>
          </a:xfrm>
          <a:prstGeom prst="rect">
            <a:avLst/>
          </a:prstGeom>
          <a:noFill/>
        </p:spPr>
        <p:txBody>
          <a:bodyPr wrap="square" rtlCol="0" anchor="t">
            <a:noAutofit/>
          </a:bodyPr>
          <a:lstStyle/>
          <a:p>
            <a:r>
              <a:rPr lang="en-US" dirty="0"/>
              <a:t>https://</a:t>
            </a:r>
            <a:r>
              <a:rPr lang="en-US" dirty="0" err="1"/>
              <a:t>www.crosswayfellowship.org</a:t>
            </a:r>
            <a:r>
              <a:rPr lang="en-US" dirty="0"/>
              <a:t>/kids-resources/u5-lesson1</a:t>
            </a:r>
          </a:p>
        </p:txBody>
      </p:sp>
      <p:pic>
        <p:nvPicPr>
          <p:cNvPr id="5" name="Picture 4">
            <a:hlinkClick r:id="rId2"/>
            <a:extLst>
              <a:ext uri="{FF2B5EF4-FFF2-40B4-BE49-F238E27FC236}">
                <a16:creationId xmlns:a16="http://schemas.microsoft.com/office/drawing/2014/main" id="{0A61A60D-96E0-D32B-DF2B-01F9ECBAC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19" y="337497"/>
            <a:ext cx="5289123" cy="31728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16:19-31</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709017423"/>
              </p:ext>
            </p:extLst>
          </p:nvPr>
        </p:nvGraphicFramePr>
        <p:xfrm>
          <a:off x="475615" y="1361440"/>
          <a:ext cx="11317800" cy="3618476"/>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45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Key Verse:</a:t>
                      </a:r>
                      <a:endParaRPr lang="zh-CN" altLang="en-US" sz="3600" dirty="0">
                        <a:sym typeface="+mn-ea"/>
                      </a:endParaRPr>
                    </a:p>
                  </a:txBody>
                  <a:tcPr/>
                </a:tc>
                <a:extLst>
                  <a:ext uri="{0D108BD9-81ED-4DB2-BD59-A6C34878D82A}">
                    <a16:rowId xmlns:a16="http://schemas.microsoft.com/office/drawing/2014/main" val="1000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Then the Lord said to Moses, "</a:t>
                      </a:r>
                      <a:r>
                        <a:rPr lang="en-US" altLang="zh-CN" sz="3600" dirty="0">
                          <a:solidFill>
                            <a:schemeClr val="accent2"/>
                          </a:solidFill>
                          <a:sym typeface="+mn-ea"/>
                        </a:rPr>
                        <a:t>How long will you refuse to keep my commands and my instructions?</a:t>
                      </a:r>
                      <a:r>
                        <a:rPr lang="en-US" altLang="zh-CN" sz="3600" dirty="0">
                          <a:solidFill>
                            <a:schemeClr val="tx1"/>
                          </a:solidFill>
                          <a:sym typeface="+mn-ea"/>
                        </a:rPr>
                        <a:t>"</a:t>
                      </a:r>
                      <a:r>
                        <a:rPr lang="en-US" altLang="zh-CN" sz="3600" dirty="0">
                          <a:solidFill>
                            <a:schemeClr val="accent2"/>
                          </a:solidFill>
                          <a:sym typeface="+mn-ea"/>
                        </a:rPr>
                        <a:t> </a:t>
                      </a:r>
                      <a:r>
                        <a:rPr lang="en-US" altLang="zh-CN" sz="3600" dirty="0">
                          <a:sym typeface="+mn-ea"/>
                        </a:rPr>
                        <a:t>(Exo16:28 NIV)</a:t>
                      </a:r>
                    </a:p>
                  </a:txBody>
                  <a:tcPr/>
                </a:tc>
                <a:extLst>
                  <a:ext uri="{0D108BD9-81ED-4DB2-BD59-A6C34878D82A}">
                    <a16:rowId xmlns:a16="http://schemas.microsoft.com/office/drawing/2014/main" val="190866155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sym typeface="+mn-ea"/>
                        </a:rPr>
                        <a:t>耶和华对摩西说、</a:t>
                      </a:r>
                      <a:r>
                        <a:rPr lang="ja-JP" altLang="en-US" sz="3600">
                          <a:solidFill>
                            <a:srgbClr val="FF0000"/>
                          </a:solidFill>
                          <a:sym typeface="+mn-ea"/>
                        </a:rPr>
                        <a:t>你们不肯守我的诫命和律法、要到几时呢</a:t>
                      </a:r>
                      <a:r>
                        <a:rPr lang="ja-JP" altLang="en-US" sz="3600">
                          <a:sym typeface="+mn-ea"/>
                        </a:rPr>
                        <a:t>。</a:t>
                      </a:r>
                      <a:r>
                        <a:rPr lang="en-US" altLang="ja-JP" sz="3600" dirty="0">
                          <a:sym typeface="+mn-ea"/>
                        </a:rPr>
                        <a:t> (</a:t>
                      </a:r>
                      <a:r>
                        <a:rPr lang="en-US" altLang="zh-CN" sz="3600" dirty="0">
                          <a:sym typeface="+mn-ea"/>
                        </a:rPr>
                        <a:t>Exo16:28 CUVS)</a:t>
                      </a:r>
                    </a:p>
                  </a:txBody>
                  <a:tcPr/>
                </a:tc>
                <a:extLst>
                  <a:ext uri="{0D108BD9-81ED-4DB2-BD59-A6C34878D82A}">
                    <a16:rowId xmlns:a16="http://schemas.microsoft.com/office/drawing/2014/main" val="10001"/>
                  </a:ext>
                </a:extLst>
              </a:tr>
            </a:tbl>
          </a:graphicData>
        </a:graphic>
      </p:graphicFrame>
      <p:sp>
        <p:nvSpPr>
          <p:cNvPr id="5" name="Text Box 4"/>
          <p:cNvSpPr txBox="1"/>
          <p:nvPr/>
        </p:nvSpPr>
        <p:spPr>
          <a:xfrm>
            <a:off x="2192411" y="667922"/>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
        <p:nvSpPr>
          <p:cNvPr id="6" name="TextBox 5">
            <a:extLst>
              <a:ext uri="{FF2B5EF4-FFF2-40B4-BE49-F238E27FC236}">
                <a16:creationId xmlns:a16="http://schemas.microsoft.com/office/drawing/2014/main" id="{DFFBCAF3-5960-4ECF-1721-1BA39F258DC1}"/>
              </a:ext>
            </a:extLst>
          </p:cNvPr>
          <p:cNvSpPr txBox="1"/>
          <p:nvPr/>
        </p:nvSpPr>
        <p:spPr>
          <a:xfrm>
            <a:off x="475615" y="6586770"/>
            <a:ext cx="11317800" cy="246221"/>
          </a:xfrm>
          <a:prstGeom prst="rect">
            <a:avLst/>
          </a:prstGeom>
          <a:noFill/>
        </p:spPr>
        <p:txBody>
          <a:bodyPr wrap="square">
            <a:spAutoFit/>
          </a:bodyPr>
          <a:lstStyle/>
          <a:p>
            <a:pPr>
              <a:buNone/>
            </a:pPr>
            <a:r>
              <a:rPr lang="en-US" altLang="zh-CN" sz="1000" dirty="0"/>
              <a:t>https://</a:t>
            </a:r>
            <a:r>
              <a:rPr lang="en-US" altLang="zh-CN" sz="1000" dirty="0" err="1"/>
              <a:t>www.paultripp.com</a:t>
            </a:r>
            <a:r>
              <a:rPr lang="en-US" altLang="zh-CN" sz="1000" dirty="0"/>
              <a:t>/articles/posts/grumbling-and-disputing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1471613" y="4231584"/>
            <a:ext cx="9548080" cy="1896166"/>
          </a:xfrm>
        </p:spPr>
        <p:txBody>
          <a:bodyPr/>
          <a:lstStyle/>
          <a:p>
            <a:r>
              <a:rPr lang="en-US" sz="2000" dirty="0">
                <a:hlinkClick r:id="rId2"/>
              </a:rPr>
              <a:t>https://www.youtube.com/watch?v=Ln5Aa8jiEAM&amp;ab_channel=GIDEONFILM</a:t>
            </a:r>
            <a:endParaRPr lang="en-US" sz="2000" dirty="0"/>
          </a:p>
          <a:p>
            <a:r>
              <a:rPr lang="en-US" sz="2000" dirty="0" err="1"/>
              <a:t>Shttps</a:t>
            </a:r>
            <a:r>
              <a:rPr lang="en-US" sz="2000" dirty="0"/>
              <a:t>://</a:t>
            </a:r>
            <a:r>
              <a:rPr lang="en-US" sz="2000" dirty="0" err="1"/>
              <a:t>www.youtube.com</a:t>
            </a:r>
            <a:r>
              <a:rPr lang="en-US" sz="2000" dirty="0"/>
              <a:t>/shorts/rPtPxme8ZSM</a:t>
            </a:r>
          </a:p>
          <a:p>
            <a:r>
              <a:rPr lang="en-US" dirty="0"/>
              <a:t>English Version Video: Exodus 16:19-31.</a:t>
            </a:r>
            <a:br>
              <a:rPr lang="en-US" dirty="0"/>
            </a:br>
            <a:r>
              <a:rPr lang="en-US" dirty="0"/>
              <a:t>(2 min)</a:t>
            </a:r>
          </a:p>
        </p:txBody>
      </p:sp>
      <p:pic>
        <p:nvPicPr>
          <p:cNvPr id="5" name="Picture 4">
            <a:hlinkClick r:id="rId3"/>
            <a:extLst>
              <a:ext uri="{FF2B5EF4-FFF2-40B4-BE49-F238E27FC236}">
                <a16:creationId xmlns:a16="http://schemas.microsoft.com/office/drawing/2014/main" id="{01B0DB1F-C5D9-1672-9DFC-542FCD864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231" y="21744"/>
            <a:ext cx="7772400" cy="3888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6001643"/>
          </a:xfrm>
          <a:prstGeom prst="rect">
            <a:avLst/>
          </a:prstGeom>
          <a:noFill/>
        </p:spPr>
        <p:txBody>
          <a:bodyPr wrap="square" rtlCol="0">
            <a:spAutoFit/>
          </a:bodyPr>
          <a:lstStyle/>
          <a:p>
            <a:r>
              <a:rPr lang="en-US" sz="3200" dirty="0">
                <a:solidFill>
                  <a:srgbClr val="FF0000"/>
                </a:solidFill>
              </a:rPr>
              <a:t>What were the results of disobeying the Lord’s instructions?</a:t>
            </a:r>
          </a:p>
          <a:p>
            <a:r>
              <a:rPr lang="en-US" altLang="ja-JP" sz="3200" dirty="0"/>
              <a:t>"</a:t>
            </a:r>
            <a:r>
              <a:rPr lang="ja-JP" altLang="en-US" sz="3200"/>
              <a:t>然而他们不听摩西的话、内中有留到早晨的、就生虫变臭了．摩西便向他们发怒。</a:t>
            </a:r>
            <a:r>
              <a:rPr lang="en-US" altLang="ja-JP" sz="3200" dirty="0"/>
              <a:t>" (</a:t>
            </a:r>
            <a:r>
              <a:rPr lang="en-US" sz="3200" dirty="0"/>
              <a:t>Exo16:20 CUVS)</a:t>
            </a:r>
          </a:p>
          <a:p>
            <a:r>
              <a:rPr lang="en-US" sz="3200" dirty="0"/>
              <a:t>"However, some of them paid no attention to Moses; they kept part of it until morning, but it was full of maggots and began to smell. So Moses was angry with them." (Exo16:20 NIV)</a:t>
            </a:r>
          </a:p>
          <a:p>
            <a:endParaRPr lang="en-US" sz="3200" dirty="0"/>
          </a:p>
          <a:p>
            <a:r>
              <a:rPr lang="en-US" altLang="ja-JP" sz="3200" dirty="0"/>
              <a:t>"</a:t>
            </a:r>
            <a:r>
              <a:rPr lang="ja-JP" altLang="en-US" sz="3200"/>
              <a:t>第七天百姓中有人出去收、甚么也找不着。</a:t>
            </a:r>
            <a:r>
              <a:rPr lang="en-US" altLang="ja-JP" sz="3200" dirty="0"/>
              <a:t>" (</a:t>
            </a:r>
            <a:r>
              <a:rPr lang="en-US" sz="3200" dirty="0"/>
              <a:t>Exo16:27 CUVS)</a:t>
            </a:r>
          </a:p>
          <a:p>
            <a:r>
              <a:rPr lang="en-US" sz="3200" dirty="0"/>
              <a:t>"Nevertheless, some of the people went out on the seventh day to gather it, but they found none." (Exo16:27 NIV)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6001643"/>
          </a:xfrm>
          <a:prstGeom prst="rect">
            <a:avLst/>
          </a:prstGeom>
          <a:noFill/>
        </p:spPr>
        <p:txBody>
          <a:bodyPr wrap="square" rtlCol="0">
            <a:spAutoFit/>
          </a:bodyPr>
          <a:lstStyle/>
          <a:p>
            <a:r>
              <a:rPr lang="en-US" sz="3200" dirty="0">
                <a:solidFill>
                  <a:srgbClr val="FF0000"/>
                </a:solidFill>
              </a:rPr>
              <a:t>What were the results of obeying the Lord’s instructions?</a:t>
            </a:r>
          </a:p>
          <a:p>
            <a:r>
              <a:rPr lang="en-US" altLang="ja-JP" sz="3200" dirty="0"/>
              <a:t>"</a:t>
            </a:r>
            <a:r>
              <a:rPr lang="ja-JP" altLang="en-US" sz="3200"/>
              <a:t>及至用俄梅珥量一量、多收的也没有余、少收的也没有缺、各人按着自己的饭量收取。</a:t>
            </a:r>
            <a:r>
              <a:rPr lang="en-US" altLang="ja-JP" sz="3200" dirty="0"/>
              <a:t>" (Exo16:18 CUVS)</a:t>
            </a:r>
          </a:p>
          <a:p>
            <a:r>
              <a:rPr lang="en-US" altLang="ja-JP" sz="3200" dirty="0"/>
              <a:t>"And when they measured it by the </a:t>
            </a:r>
            <a:r>
              <a:rPr lang="en-US" altLang="ja-JP" sz="3200" dirty="0" err="1"/>
              <a:t>omer</a:t>
            </a:r>
            <a:r>
              <a:rPr lang="en-US" altLang="ja-JP" sz="3200" dirty="0"/>
              <a:t>, he who gathered much did not have too much, and he who gathered little did not have too little. Each one gathered as much as he needed." (Exo16:18 NIV)</a:t>
            </a:r>
          </a:p>
          <a:p>
            <a:endParaRPr lang="en-US" sz="3200" dirty="0"/>
          </a:p>
          <a:p>
            <a:r>
              <a:rPr lang="en-US" altLang="ja-JP" sz="3200" dirty="0"/>
              <a:t>"</a:t>
            </a:r>
            <a:r>
              <a:rPr lang="ja-JP" altLang="en-US" sz="3200"/>
              <a:t>他们就照摩西的吩咐留到早晨、也不臭、里头也没有虫子。</a:t>
            </a:r>
            <a:r>
              <a:rPr lang="en-US" altLang="ja-JP" sz="3200" dirty="0"/>
              <a:t>" (Exo16:24 CUVS)</a:t>
            </a:r>
          </a:p>
          <a:p>
            <a:r>
              <a:rPr lang="en-US" sz="3200" dirty="0"/>
              <a:t>"So they saved it until morning, as Moses commanded, and it did not stink or get maggots in it." (Exo16:24 NIV)</a:t>
            </a:r>
          </a:p>
        </p:txBody>
      </p:sp>
    </p:spTree>
    <p:extLst>
      <p:ext uri="{BB962C8B-B14F-4D97-AF65-F5344CB8AC3E}">
        <p14:creationId xmlns:p14="http://schemas.microsoft.com/office/powerpoint/2010/main" val="404938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3539430"/>
          </a:xfrm>
          <a:prstGeom prst="rect">
            <a:avLst/>
          </a:prstGeom>
          <a:noFill/>
        </p:spPr>
        <p:txBody>
          <a:bodyPr wrap="square" rtlCol="0">
            <a:spAutoFit/>
          </a:bodyPr>
          <a:lstStyle/>
          <a:p>
            <a:r>
              <a:rPr lang="en-US" sz="3200" dirty="0">
                <a:solidFill>
                  <a:srgbClr val="FF0000"/>
                </a:solidFill>
              </a:rPr>
              <a:t>What kind of heart caused the Israelites to disobey the instructions and the commands of the Lord?</a:t>
            </a:r>
          </a:p>
          <a:p>
            <a:r>
              <a:rPr lang="en-US" sz="3200" dirty="0"/>
              <a:t>- Greedy</a:t>
            </a:r>
          </a:p>
          <a:p>
            <a:r>
              <a:rPr lang="en-US" sz="3200" dirty="0"/>
              <a:t>- Self-righteous</a:t>
            </a:r>
          </a:p>
          <a:p>
            <a:r>
              <a:rPr lang="en-US" sz="3200" dirty="0"/>
              <a:t>- Sinful nature</a:t>
            </a:r>
          </a:p>
          <a:p>
            <a:r>
              <a:rPr lang="en-US" sz="3200" dirty="0"/>
              <a:t> - …</a:t>
            </a:r>
          </a:p>
          <a:p>
            <a:endParaRPr lang="en-US" sz="3200" dirty="0"/>
          </a:p>
        </p:txBody>
      </p:sp>
    </p:spTree>
    <p:extLst>
      <p:ext uri="{BB962C8B-B14F-4D97-AF65-F5344CB8AC3E}">
        <p14:creationId xmlns:p14="http://schemas.microsoft.com/office/powerpoint/2010/main" val="95625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
        <p:nvSpPr>
          <p:cNvPr id="3" name="TextBox 2">
            <a:extLst>
              <a:ext uri="{FF2B5EF4-FFF2-40B4-BE49-F238E27FC236}">
                <a16:creationId xmlns:a16="http://schemas.microsoft.com/office/drawing/2014/main" id="{ECA4C018-D1B8-2325-3BF7-139F45D21D45}"/>
              </a:ext>
            </a:extLst>
          </p:cNvPr>
          <p:cNvSpPr txBox="1"/>
          <p:nvPr/>
        </p:nvSpPr>
        <p:spPr>
          <a:xfrm>
            <a:off x="609600" y="1131632"/>
            <a:ext cx="11078308" cy="3046988"/>
          </a:xfrm>
          <a:prstGeom prst="rect">
            <a:avLst/>
          </a:prstGeom>
          <a:noFill/>
        </p:spPr>
        <p:txBody>
          <a:bodyPr wrap="square" rtlCol="0">
            <a:spAutoFit/>
          </a:bodyPr>
          <a:lstStyle/>
          <a:p>
            <a:r>
              <a:rPr lang="en-US" sz="3200" dirty="0">
                <a:solidFill>
                  <a:srgbClr val="FF0000"/>
                </a:solidFill>
              </a:rPr>
              <a:t>When was the last time you failed to keep the Lord’s Command and Instructions?</a:t>
            </a:r>
          </a:p>
          <a:p>
            <a:endParaRPr lang="en-US" sz="3200" dirty="0">
              <a:solidFill>
                <a:srgbClr val="FF0000"/>
              </a:solidFill>
            </a:endParaRPr>
          </a:p>
          <a:p>
            <a:r>
              <a:rPr lang="en-US" sz="3200" dirty="0">
                <a:solidFill>
                  <a:srgbClr val="FF0000"/>
                </a:solidFill>
              </a:rPr>
              <a:t>What kind of desires that led you to disobey the Lord’s commands?</a:t>
            </a:r>
          </a:p>
          <a:p>
            <a:endParaRPr lang="en-US" sz="3200" dirty="0"/>
          </a:p>
        </p:txBody>
      </p:sp>
    </p:spTree>
    <p:extLst>
      <p:ext uri="{BB962C8B-B14F-4D97-AF65-F5344CB8AC3E}">
        <p14:creationId xmlns:p14="http://schemas.microsoft.com/office/powerpoint/2010/main" val="5424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16:19-31</a:t>
            </a:r>
            <a:endParaRPr lang="zh-CN" altLang="en-US" dirty="0"/>
          </a:p>
        </p:txBody>
      </p:sp>
      <p:graphicFrame>
        <p:nvGraphicFramePr>
          <p:cNvPr id="4" name="Content Placeholder 3"/>
          <p:cNvGraphicFramePr>
            <a:graphicFrameLocks noGrp="1"/>
          </p:cNvGraphicFramePr>
          <p:nvPr>
            <p:ph idx="1"/>
            <p:custDataLst>
              <p:tags r:id="rId1"/>
            </p:custDataLst>
          </p:nvPr>
        </p:nvGraphicFramePr>
        <p:xfrm>
          <a:off x="475615" y="1361440"/>
          <a:ext cx="11317800" cy="3618476"/>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457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Key Verse:</a:t>
                      </a:r>
                      <a:endParaRPr lang="zh-CN" altLang="en-US" sz="3600" dirty="0">
                        <a:sym typeface="+mn-ea"/>
                      </a:endParaRPr>
                    </a:p>
                  </a:txBody>
                  <a:tcPr/>
                </a:tc>
                <a:extLst>
                  <a:ext uri="{0D108BD9-81ED-4DB2-BD59-A6C34878D82A}">
                    <a16:rowId xmlns:a16="http://schemas.microsoft.com/office/drawing/2014/main" val="1000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Then the Lord said to Moses, "</a:t>
                      </a:r>
                      <a:r>
                        <a:rPr lang="en-US" altLang="zh-CN" sz="3600" dirty="0">
                          <a:solidFill>
                            <a:schemeClr val="accent2"/>
                          </a:solidFill>
                          <a:sym typeface="+mn-ea"/>
                        </a:rPr>
                        <a:t>How long will you refuse to keep my commands and my instructions?</a:t>
                      </a:r>
                      <a:r>
                        <a:rPr lang="en-US" altLang="zh-CN" sz="3600" dirty="0">
                          <a:solidFill>
                            <a:schemeClr val="tx1"/>
                          </a:solidFill>
                          <a:sym typeface="+mn-ea"/>
                        </a:rPr>
                        <a:t>"</a:t>
                      </a:r>
                      <a:r>
                        <a:rPr lang="en-US" altLang="zh-CN" sz="3600" dirty="0">
                          <a:solidFill>
                            <a:schemeClr val="accent2"/>
                          </a:solidFill>
                          <a:sym typeface="+mn-ea"/>
                        </a:rPr>
                        <a:t> </a:t>
                      </a:r>
                      <a:r>
                        <a:rPr lang="en-US" altLang="zh-CN" sz="3600" dirty="0">
                          <a:sym typeface="+mn-ea"/>
                        </a:rPr>
                        <a:t>(Exo16:28 NIV)</a:t>
                      </a:r>
                    </a:p>
                  </a:txBody>
                  <a:tcPr/>
                </a:tc>
                <a:extLst>
                  <a:ext uri="{0D108BD9-81ED-4DB2-BD59-A6C34878D82A}">
                    <a16:rowId xmlns:a16="http://schemas.microsoft.com/office/drawing/2014/main" val="1908661550"/>
                  </a:ext>
                </a:extLst>
              </a:tr>
              <a:tr h="1241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sym typeface="+mn-ea"/>
                        </a:rPr>
                        <a:t>耶和华对摩西说、</a:t>
                      </a:r>
                      <a:r>
                        <a:rPr lang="ja-JP" altLang="en-US" sz="3600">
                          <a:solidFill>
                            <a:srgbClr val="FF0000"/>
                          </a:solidFill>
                          <a:sym typeface="+mn-ea"/>
                        </a:rPr>
                        <a:t>你们不肯守我的诫命和律法、要到几时呢</a:t>
                      </a:r>
                      <a:r>
                        <a:rPr lang="ja-JP" altLang="en-US" sz="3600">
                          <a:sym typeface="+mn-ea"/>
                        </a:rPr>
                        <a:t>。</a:t>
                      </a:r>
                      <a:r>
                        <a:rPr lang="en-US" altLang="ja-JP" sz="3600" dirty="0">
                          <a:sym typeface="+mn-ea"/>
                        </a:rPr>
                        <a:t> (</a:t>
                      </a:r>
                      <a:r>
                        <a:rPr lang="en-US" altLang="zh-CN" sz="3600" dirty="0">
                          <a:sym typeface="+mn-ea"/>
                        </a:rPr>
                        <a:t>Exo16:28 CUVS)</a:t>
                      </a:r>
                    </a:p>
                  </a:txBody>
                  <a:tcPr/>
                </a:tc>
                <a:extLst>
                  <a:ext uri="{0D108BD9-81ED-4DB2-BD59-A6C34878D82A}">
                    <a16:rowId xmlns:a16="http://schemas.microsoft.com/office/drawing/2014/main" val="10001"/>
                  </a:ext>
                </a:extLst>
              </a:tr>
            </a:tbl>
          </a:graphicData>
        </a:graphic>
      </p:graphicFrame>
      <p:sp>
        <p:nvSpPr>
          <p:cNvPr id="5" name="Text Box 4"/>
          <p:cNvSpPr txBox="1"/>
          <p:nvPr/>
        </p:nvSpPr>
        <p:spPr>
          <a:xfrm>
            <a:off x="2192411" y="667922"/>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
        <p:nvSpPr>
          <p:cNvPr id="6" name="TextBox 5">
            <a:extLst>
              <a:ext uri="{FF2B5EF4-FFF2-40B4-BE49-F238E27FC236}">
                <a16:creationId xmlns:a16="http://schemas.microsoft.com/office/drawing/2014/main" id="{DFFBCAF3-5960-4ECF-1721-1BA39F258DC1}"/>
              </a:ext>
            </a:extLst>
          </p:cNvPr>
          <p:cNvSpPr txBox="1"/>
          <p:nvPr/>
        </p:nvSpPr>
        <p:spPr>
          <a:xfrm>
            <a:off x="475615" y="6586770"/>
            <a:ext cx="11317800" cy="246221"/>
          </a:xfrm>
          <a:prstGeom prst="rect">
            <a:avLst/>
          </a:prstGeom>
          <a:noFill/>
        </p:spPr>
        <p:txBody>
          <a:bodyPr wrap="square">
            <a:spAutoFit/>
          </a:bodyPr>
          <a:lstStyle/>
          <a:p>
            <a:pPr>
              <a:buNone/>
            </a:pPr>
            <a:r>
              <a:rPr lang="en-US" altLang="zh-CN" sz="1000" dirty="0"/>
              <a:t>https://</a:t>
            </a:r>
            <a:r>
              <a:rPr lang="en-US" altLang="zh-CN" sz="1000" dirty="0" err="1"/>
              <a:t>www.paultripp.com</a:t>
            </a:r>
            <a:r>
              <a:rPr lang="en-US" altLang="zh-CN" sz="1000" dirty="0"/>
              <a:t>/articles/posts/grumbling-and-disputing</a:t>
            </a:r>
          </a:p>
        </p:txBody>
      </p:sp>
    </p:spTree>
    <p:extLst>
      <p:ext uri="{BB962C8B-B14F-4D97-AF65-F5344CB8AC3E}">
        <p14:creationId xmlns:p14="http://schemas.microsoft.com/office/powerpoint/2010/main" val="210648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Can I keep the Lord’s command and instruction?</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dirty="0">
                <a:solidFill>
                  <a:srgbClr val="00B0F0"/>
                </a:solidFill>
                <a:latin typeface="DFKai-SB" panose="03000509000000000000" pitchFamily="65" charset="-120"/>
                <a:ea typeface="DFKai-SB" panose="03000509000000000000" pitchFamily="65" charset="-120"/>
              </a:rPr>
              <a:t>"Thanks be to God -- through Jesus Christ our Lord! So then, I myself in my mind am a slave to God's law, but in the sinful nature a slave to the law of sin." (Rom7:25 NIV)</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t>
            </a:r>
            <a:r>
              <a:rPr lang="ja-JP" altLang="en-US" sz="2800">
                <a:latin typeface="DFKai-SB" panose="03000509000000000000" pitchFamily="65" charset="-120"/>
                <a:ea typeface="DFKai-SB" panose="03000509000000000000" pitchFamily="65" charset="-120"/>
              </a:rPr>
              <a:t>感谢　神、靠着我们的主耶稣基督就能脱离了。这样看来、我以内心顺服　神的律．我肉体却顺服罪的律了。</a:t>
            </a:r>
            <a:r>
              <a:rPr lang="en-US" altLang="ja-JP" sz="2800" dirty="0">
                <a:latin typeface="DFKai-SB" panose="03000509000000000000" pitchFamily="65" charset="-120"/>
                <a:ea typeface="DFKai-SB" panose="03000509000000000000" pitchFamily="65" charset="-120"/>
              </a:rPr>
              <a:t>" (Rom7:25 CUVS)</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950</Words>
  <Application>Microsoft Macintosh PowerPoint</Application>
  <PresentationFormat>Widescreen</PresentationFormat>
  <Paragraphs>59</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PMingLiU</vt:lpstr>
      <vt:lpstr>Arial</vt:lpstr>
      <vt:lpstr>Calibri</vt:lpstr>
      <vt:lpstr>DFKai-SB</vt:lpstr>
      <vt:lpstr>Orange Waves</vt:lpstr>
      <vt:lpstr>Exodus 出埃及記 16:19-31  Moses and Parenting  </vt:lpstr>
      <vt:lpstr>出埃及記(Exodus) 16:19-31</vt:lpstr>
      <vt:lpstr>PowerPoint Presentation</vt:lpstr>
      <vt:lpstr>To Parents and Children</vt:lpstr>
      <vt:lpstr>To Parents and Children</vt:lpstr>
      <vt:lpstr>To Parents and Children</vt:lpstr>
      <vt:lpstr>To Parents and Children</vt:lpstr>
      <vt:lpstr>出埃及記(Exodus) 16:19-31</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250</cp:revision>
  <dcterms:created xsi:type="dcterms:W3CDTF">2024-01-10T14:09:00Z</dcterms:created>
  <dcterms:modified xsi:type="dcterms:W3CDTF">2025-09-15T01:45:58Z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