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omments/comment1.xml" ContentType="application/vnd.openxmlformats-officedocument.presentationml.comments+xml"/>
  <Override PartName="/ppt/tags/tag5.xml" ContentType="application/vnd.openxmlformats-officedocument.presentationml.tag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tags/tag6.xml" ContentType="application/vnd.openxmlformats-officedocument.presentationml.tags+xml"/>
  <Override PartName="/ppt/comments/comment4.xml" ContentType="application/vnd.openxmlformats-officedocument.presentationml.comments+xml"/>
  <Override PartName="/ppt/comments/comment5.xml" ContentType="application/vnd.openxmlformats-officedocument.presentationml.comment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1414" r:id="rId2"/>
    <p:sldId id="1442" r:id="rId3"/>
    <p:sldId id="1451" r:id="rId4"/>
    <p:sldId id="1462" r:id="rId5"/>
    <p:sldId id="1466" r:id="rId6"/>
    <p:sldId id="1467" r:id="rId7"/>
    <p:sldId id="1468" r:id="rId8"/>
    <p:sldId id="1443" r:id="rId9"/>
    <p:sldId id="1459" r:id="rId10"/>
    <p:sldId id="145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11"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autoAdjust="0"/>
    <p:restoredTop sz="94660"/>
  </p:normalViewPr>
  <p:slideViewPr>
    <p:cSldViewPr snapToGrid="0">
      <p:cViewPr varScale="1">
        <p:scale>
          <a:sx n="55" d="100"/>
          <a:sy n="55" d="100"/>
        </p:scale>
        <p:origin x="208" y="1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8">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9">
    <p:pos x="10" y="10"/>
    <p:text>Here Iam</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8-03T23:06:39.012" idx="11">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8/31/25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8/31/25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8/31/25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8/31/25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8/31/25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dingbox.github.io/accc_2025_pp/ppt/Exodus/exo10_1_15.htm" TargetMode="External"/><Relationship Id="rId2" Type="http://schemas.openxmlformats.org/officeDocument/2006/relationships/hyperlink" Target="https://www.youtube.com/watch?v=fyekjTqqFNE&amp;t=4s&amp;ab_channel=ELTUBEE" TargetMode="Externa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10:1-15</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138431" y="4010066"/>
            <a:ext cx="5036820" cy="368300"/>
          </a:xfrm>
          <a:prstGeom prst="rect">
            <a:avLst/>
          </a:prstGeom>
          <a:noFill/>
        </p:spPr>
        <p:txBody>
          <a:bodyPr wrap="square" rtlCol="0" anchor="t">
            <a:noAutofit/>
          </a:bodyPr>
          <a:lstStyle/>
          <a:p>
            <a:pPr algn="ctr"/>
            <a:r>
              <a:rPr lang="en-US" altLang="en-US" dirty="0"/>
              <a:t>https://</a:t>
            </a:r>
            <a:r>
              <a:rPr lang="en-US" altLang="en-US" dirty="0" err="1"/>
              <a:t>www.cclifefl.org</a:t>
            </a:r>
            <a:r>
              <a:rPr lang="en-US" altLang="en-US" dirty="0"/>
              <a:t>/View/Article/8730</a:t>
            </a:r>
          </a:p>
        </p:txBody>
      </p:sp>
      <p:pic>
        <p:nvPicPr>
          <p:cNvPr id="7" name="Picture 6">
            <a:extLst>
              <a:ext uri="{FF2B5EF4-FFF2-40B4-BE49-F238E27FC236}">
                <a16:creationId xmlns:a16="http://schemas.microsoft.com/office/drawing/2014/main" id="{C979FFA0-427D-F7C5-858B-929C1A041651}"/>
              </a:ext>
            </a:extLst>
          </p:cNvPr>
          <p:cNvPicPr>
            <a:picLocks noChangeAspect="1"/>
          </p:cNvPicPr>
          <p:nvPr/>
        </p:nvPicPr>
        <p:blipFill>
          <a:blip r:embed="rId2"/>
          <a:stretch>
            <a:fillRect/>
          </a:stretch>
        </p:blipFill>
        <p:spPr>
          <a:xfrm>
            <a:off x="527049" y="402590"/>
            <a:ext cx="6032271" cy="33941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1688122" y="4231584"/>
            <a:ext cx="9894277" cy="1896166"/>
          </a:xfrm>
        </p:spPr>
        <p:txBody>
          <a:bodyPr/>
          <a:lstStyle/>
          <a:p>
            <a:r>
              <a:rPr lang="en-US" sz="2000" dirty="0">
                <a:hlinkClick r:id="rId2"/>
              </a:rPr>
              <a:t>https://www.youtube.com/watch?v=fyekjTqqFNE&amp;t=4s&amp;ab_channel=ELTUBEE</a:t>
            </a:r>
            <a:endParaRPr lang="en-US" sz="2000" dirty="0"/>
          </a:p>
          <a:p>
            <a:pPr algn="ctr"/>
            <a:r>
              <a:rPr lang="en-US" dirty="0"/>
              <a:t>English Version Video: Exodus 10:1-15.</a:t>
            </a:r>
          </a:p>
        </p:txBody>
      </p:sp>
      <p:pic>
        <p:nvPicPr>
          <p:cNvPr id="15" name="Picture 14">
            <a:hlinkClick r:id="rId3"/>
            <a:extLst>
              <a:ext uri="{FF2B5EF4-FFF2-40B4-BE49-F238E27FC236}">
                <a16:creationId xmlns:a16="http://schemas.microsoft.com/office/drawing/2014/main" id="{6A08A87A-AB97-1592-5D63-4D31A662CDEE}"/>
              </a:ext>
            </a:extLst>
          </p:cNvPr>
          <p:cNvPicPr>
            <a:picLocks noChangeAspect="1"/>
          </p:cNvPicPr>
          <p:nvPr/>
        </p:nvPicPr>
        <p:blipFill>
          <a:blip r:embed="rId4"/>
          <a:stretch>
            <a:fillRect/>
          </a:stretch>
        </p:blipFill>
        <p:spPr>
          <a:xfrm>
            <a:off x="2722217" y="916884"/>
            <a:ext cx="6350000" cy="3314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10:1-15</a:t>
            </a:r>
            <a:endParaRPr lang="zh-CN" altLang="en-US" dirty="0"/>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3135368920"/>
              </p:ext>
            </p:extLst>
          </p:nvPr>
        </p:nvGraphicFramePr>
        <p:xfrm>
          <a:off x="475615" y="1361440"/>
          <a:ext cx="11317800" cy="466344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10:2</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t>并要叫你将我向埃及人所作的事，和在他们中间所行的神迹，</a:t>
                      </a:r>
                      <a:r>
                        <a:rPr lang="ja-JP" altLang="en-US" sz="3600" b="1" u="sng"/>
                        <a:t>传于你儿子和你孙子的耳中，好叫你们知道我是耶和华</a:t>
                      </a:r>
                      <a:r>
                        <a:rPr lang="ja-JP" altLang="en-US" sz="3600" b="1"/>
                        <a:t>。</a:t>
                      </a:r>
                      <a:r>
                        <a:rPr lang="en-US" altLang="ja-JP" sz="3600" b="1" dirty="0"/>
                        <a:t> </a:t>
                      </a:r>
                      <a:endParaRPr lang="en-US" altLang="en-US" sz="3600" b="1" dirty="0"/>
                    </a:p>
                  </a:txBody>
                  <a:tcPr/>
                </a:tc>
                <a:extLst>
                  <a:ext uri="{0D108BD9-81ED-4DB2-BD59-A6C34878D82A}">
                    <a16:rowId xmlns:a16="http://schemas.microsoft.com/office/drawing/2014/main" val="10001"/>
                  </a:ext>
                </a:extLst>
              </a:tr>
              <a:tr h="557765">
                <a:tc>
                  <a:txBody>
                    <a:bodyPr/>
                    <a:lstStyle/>
                    <a:p>
                      <a:pPr>
                        <a:buNone/>
                      </a:pPr>
                      <a:r>
                        <a:rPr lang="en-US" altLang="zh-CN" sz="3600" dirty="0"/>
                        <a:t>that </a:t>
                      </a:r>
                      <a:r>
                        <a:rPr lang="en-US" altLang="zh-CN" sz="3600" dirty="0">
                          <a:solidFill>
                            <a:srgbClr val="FF0000"/>
                          </a:solidFill>
                        </a:rPr>
                        <a:t>you may tell your children and grandchildren how I dealt harshly with the Egyptians and how I performed my signs among them</a:t>
                      </a:r>
                      <a:r>
                        <a:rPr lang="en-US" altLang="zh-CN" sz="3600" dirty="0"/>
                        <a:t>, and that you may know that I am the Lord ."" (Exo10:2 NIV)</a:t>
                      </a:r>
                    </a:p>
                  </a:txBody>
                  <a:tcPr/>
                </a:tc>
                <a:extLst>
                  <a:ext uri="{0D108BD9-81ED-4DB2-BD59-A6C34878D82A}">
                    <a16:rowId xmlns:a16="http://schemas.microsoft.com/office/drawing/2014/main" val="10002"/>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dirty="0">
                <a:solidFill>
                  <a:srgbClr val="FF0000"/>
                </a:solidFill>
              </a:rPr>
              <a:t>What do parents usually tell their children?</a:t>
            </a:r>
          </a:p>
          <a:p>
            <a:endParaRPr lang="en-US" dirty="0"/>
          </a:p>
          <a:p>
            <a:r>
              <a:rPr lang="en-US" dirty="0"/>
              <a:t>I once bragged in front of my children about my past successful hero-like story.</a:t>
            </a:r>
          </a:p>
          <a:p>
            <a:r>
              <a:rPr lang="en-US" dirty="0"/>
              <a:t>I told my child how hard I used to work.</a:t>
            </a:r>
          </a:p>
          <a:p>
            <a:r>
              <a:rPr lang="en-US" dirty="0"/>
              <a:t>I told my child how poor and miserable life used to be.</a:t>
            </a:r>
          </a:p>
          <a:p>
            <a:r>
              <a:rPr lang="en-US" dirty="0"/>
              <a:t>…</a:t>
            </a:r>
          </a:p>
          <a:p>
            <a:endParaRPr lang="en-US" dirty="0"/>
          </a:p>
        </p:txBody>
      </p:sp>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Parents</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dirty="0">
                <a:solidFill>
                  <a:srgbClr val="FF0000"/>
                </a:solidFill>
              </a:rPr>
              <a:t>What do children usually hear from their parents?</a:t>
            </a:r>
          </a:p>
          <a:p>
            <a:endParaRPr lang="en-US" dirty="0"/>
          </a:p>
          <a:p>
            <a:r>
              <a:rPr lang="en-US" dirty="0"/>
              <a:t>My parents are heroes.</a:t>
            </a:r>
          </a:p>
          <a:p>
            <a:r>
              <a:rPr lang="en-US" dirty="0"/>
              <a:t>My parents are good people.</a:t>
            </a:r>
          </a:p>
          <a:p>
            <a:r>
              <a:rPr lang="en-US" dirty="0"/>
              <a:t>My parents are rich.</a:t>
            </a:r>
          </a:p>
          <a:p>
            <a:r>
              <a:rPr lang="en-US" dirty="0"/>
              <a:t>I am proud of my parents.</a:t>
            </a:r>
          </a:p>
          <a:p>
            <a:endParaRPr lang="en-US" dirty="0"/>
          </a:p>
          <a:p>
            <a:r>
              <a:rPr lang="en-US" dirty="0"/>
              <a:t>…</a:t>
            </a:r>
          </a:p>
          <a:p>
            <a:endParaRPr lang="en-US" dirty="0"/>
          </a:p>
        </p:txBody>
      </p:sp>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To Children</a:t>
            </a:r>
            <a:endParaRPr lang="zh-CN" altLang="en-US" dirty="0"/>
          </a:p>
        </p:txBody>
      </p:sp>
    </p:spTree>
    <p:extLst>
      <p:ext uri="{BB962C8B-B14F-4D97-AF65-F5344CB8AC3E}">
        <p14:creationId xmlns:p14="http://schemas.microsoft.com/office/powerpoint/2010/main" val="338701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What did Moses say?</a:t>
            </a:r>
            <a:endParaRPr lang="zh-CN" altLang="en-US" dirty="0"/>
          </a:p>
        </p:txBody>
      </p:sp>
      <p:graphicFrame>
        <p:nvGraphicFramePr>
          <p:cNvPr id="5" name="Content Placeholder 3">
            <a:extLst>
              <a:ext uri="{FF2B5EF4-FFF2-40B4-BE49-F238E27FC236}">
                <a16:creationId xmlns:a16="http://schemas.microsoft.com/office/drawing/2014/main" id="{B1393A7F-CCFC-F553-42CD-4C46F818495B}"/>
              </a:ext>
            </a:extLst>
          </p:cNvPr>
          <p:cNvGraphicFramePr>
            <a:graphicFrameLocks noGrp="1"/>
          </p:cNvGraphicFramePr>
          <p:nvPr>
            <p:ph idx="1"/>
            <p:custDataLst>
              <p:tags r:id="rId1"/>
            </p:custDataLst>
            <p:extLst>
              <p:ext uri="{D42A27DB-BD31-4B8C-83A1-F6EECF244321}">
                <p14:modId xmlns:p14="http://schemas.microsoft.com/office/powerpoint/2010/main" val="4062188938"/>
              </p:ext>
            </p:extLst>
          </p:nvPr>
        </p:nvGraphicFramePr>
        <p:xfrm>
          <a:off x="437100" y="1097280"/>
          <a:ext cx="11317800" cy="466344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10:9</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3600" b="1" dirty="0"/>
                        <a:t>"</a:t>
                      </a:r>
                      <a:r>
                        <a:rPr lang="ja-JP" altLang="en-US" sz="3600" b="1"/>
                        <a:t>摩西说，</a:t>
                      </a:r>
                      <a:r>
                        <a:rPr lang="ja-JP" altLang="en-US" sz="3600" b="1" u="sng"/>
                        <a:t>我们要和我们老的少的，儿子女儿同去，且把羊群牛群一同带去，因为我们务要向耶和华守节</a:t>
                      </a:r>
                      <a:r>
                        <a:rPr lang="ja-JP" altLang="en-US" sz="3600" b="1"/>
                        <a:t>。</a:t>
                      </a:r>
                      <a:r>
                        <a:rPr lang="en-US" altLang="ja-JP" sz="3600" b="1" dirty="0"/>
                        <a:t>" (</a:t>
                      </a:r>
                      <a:r>
                        <a:rPr lang="en-US" altLang="en-US" sz="3600" b="1" dirty="0"/>
                        <a:t>Exo10:9 CUVS)</a:t>
                      </a:r>
                    </a:p>
                  </a:txBody>
                  <a:tcPr/>
                </a:tc>
                <a:extLst>
                  <a:ext uri="{0D108BD9-81ED-4DB2-BD59-A6C34878D82A}">
                    <a16:rowId xmlns:a16="http://schemas.microsoft.com/office/drawing/2014/main" val="10001"/>
                  </a:ext>
                </a:extLst>
              </a:tr>
              <a:tr h="557765">
                <a:tc>
                  <a:txBody>
                    <a:bodyPr/>
                    <a:lstStyle/>
                    <a:p>
                      <a:pPr>
                        <a:buNone/>
                      </a:pPr>
                      <a:r>
                        <a:rPr lang="en-US" altLang="zh-CN" sz="3600" dirty="0"/>
                        <a:t>"Moses answered, "</a:t>
                      </a:r>
                      <a:r>
                        <a:rPr lang="en-US" altLang="zh-CN" sz="3600" u="sng" dirty="0"/>
                        <a:t>We will go with our young and old, with our sons and daughters, and with our flocks and herds, because we are to celebrate a festival to the Lord .</a:t>
                      </a:r>
                      <a:r>
                        <a:rPr lang="en-US" altLang="zh-CN" sz="3600" dirty="0"/>
                        <a:t>"" (Exo10:9 NIV)</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4388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dirty="0">
                <a:solidFill>
                  <a:srgbClr val="FF0000"/>
                </a:solidFill>
              </a:rPr>
              <a:t>As a house head and parent, what is your purpose in maintaining a family?</a:t>
            </a:r>
          </a:p>
          <a:p>
            <a:endParaRPr lang="en-US" dirty="0"/>
          </a:p>
          <a:p>
            <a:r>
              <a:rPr lang="en-US" dirty="0"/>
              <a:t>To glorify the family ancestor?.</a:t>
            </a:r>
          </a:p>
          <a:p>
            <a:r>
              <a:rPr lang="en-US" dirty="0"/>
              <a:t>To glorify my family?.</a:t>
            </a:r>
          </a:p>
          <a:p>
            <a:r>
              <a:rPr lang="en-US" dirty="0"/>
              <a:t>To glorify myself?.</a:t>
            </a:r>
          </a:p>
          <a:p>
            <a:r>
              <a:rPr lang="en-US" dirty="0"/>
              <a:t>To enjoy my worldly family life?</a:t>
            </a:r>
          </a:p>
          <a:p>
            <a:endParaRPr lang="en-US" dirty="0"/>
          </a:p>
        </p:txBody>
      </p:sp>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Young Parents</a:t>
            </a:r>
            <a:endParaRPr lang="zh-CN" altLang="en-US" dirty="0"/>
          </a:p>
        </p:txBody>
      </p:sp>
    </p:spTree>
    <p:extLst>
      <p:ext uri="{BB962C8B-B14F-4D97-AF65-F5344CB8AC3E}">
        <p14:creationId xmlns:p14="http://schemas.microsoft.com/office/powerpoint/2010/main" val="430367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What is the role of the family from a biblical perspective? </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a:solidFill>
                  <a:srgbClr val="00B0F0"/>
                </a:solidFill>
                <a:latin typeface="DFKai-SB" panose="03000509000000000000" pitchFamily="65" charset="-120"/>
                <a:ea typeface="DFKai-SB" panose="03000509000000000000" pitchFamily="65" charset="-120"/>
              </a:rPr>
              <a:t>至于我、和我家、我们必定事奉耶和华。</a:t>
            </a:r>
            <a:r>
              <a:rPr lang="en-US" altLang="ja-JP" sz="2800" dirty="0">
                <a:solidFill>
                  <a:srgbClr val="00B0F0"/>
                </a:solidFill>
                <a:latin typeface="DFKai-SB" panose="03000509000000000000" pitchFamily="65" charset="-120"/>
                <a:ea typeface="DFKai-SB" panose="03000509000000000000" pitchFamily="65" charset="-120"/>
              </a:rPr>
              <a:t>" (Jos24:15 CUVS) </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“as for me and my household, we will serve the Lord ." (Jos24:15 NIV).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7.xml><?xml version="1.0" encoding="utf-8"?>
<p:tagLst xmlns:a="http://schemas.openxmlformats.org/drawingml/2006/main" xmlns:r="http://schemas.openxmlformats.org/officeDocument/2006/relationships" xmlns:p="http://schemas.openxmlformats.org/presentationml/2006/main">
  <p:tag name="WPP_GENERATETEXT" val="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1720</TotalTime>
  <Words>674</Words>
  <Application>Microsoft Macintosh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PMingLiU</vt:lpstr>
      <vt:lpstr>Arial</vt:lpstr>
      <vt:lpstr>Calibri</vt:lpstr>
      <vt:lpstr>DFKai-SB</vt:lpstr>
      <vt:lpstr>Orange Waves</vt:lpstr>
      <vt:lpstr>Exodus 出埃及記 10:1-15  Moses and Parenting  </vt:lpstr>
      <vt:lpstr>PowerPoint Presentation</vt:lpstr>
      <vt:lpstr>出埃及記(Exodus) 10:1-15</vt:lpstr>
      <vt:lpstr>To Parents</vt:lpstr>
      <vt:lpstr>To Children</vt:lpstr>
      <vt:lpstr>What did Moses say?</vt:lpstr>
      <vt:lpstr>To Young Parents</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229</cp:revision>
  <dcterms:created xsi:type="dcterms:W3CDTF">2024-01-10T14:09:00Z</dcterms:created>
  <dcterms:modified xsi:type="dcterms:W3CDTF">2025-08-31T23:50:00Z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