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1414" r:id="rId2"/>
    <p:sldId id="1451" r:id="rId3"/>
    <p:sldId id="1462" r:id="rId4"/>
    <p:sldId id="1442" r:id="rId5"/>
    <p:sldId id="1461" r:id="rId6"/>
    <p:sldId id="1463" r:id="rId7"/>
    <p:sldId id="1464" r:id="rId8"/>
    <p:sldId id="1465" r:id="rId9"/>
    <p:sldId id="1443" r:id="rId10"/>
    <p:sldId id="1459" r:id="rId11"/>
    <p:sldId id="145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7"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05" autoAdjust="0"/>
    <p:restoredTop sz="94660"/>
  </p:normalViewPr>
  <p:slideViewPr>
    <p:cSldViewPr snapToGrid="0">
      <p:cViewPr varScale="1">
        <p:scale>
          <a:sx n="119" d="100"/>
          <a:sy n="119" d="100"/>
        </p:scale>
        <p:origin x="208"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5">
    <p:pos x="10" y="10"/>
    <p:text>Here Iam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8-03T23:06:39.012" idx="4">
    <p:pos x="10" y="10"/>
    <p:text>Here Iam</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8-03T23:06:39.012" idx="6">
    <p:pos x="10" y="10"/>
    <p:text>Here Iam</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8-03T23:06:39.012" idx="7">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8/11/25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8/11/25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www.youtube.com/watch?v=a-wWKL-7Mrg"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3:11-22</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492369" y="4600087"/>
            <a:ext cx="5036820" cy="577215"/>
          </a:xfrm>
          <a:prstGeom prst="rect">
            <a:avLst/>
          </a:prstGeom>
          <a:noFill/>
        </p:spPr>
        <p:txBody>
          <a:bodyPr wrap="square" rtlCol="0" anchor="t">
            <a:noAutofit/>
          </a:bodyPr>
          <a:lstStyle/>
          <a:p>
            <a:pPr algn="ctr"/>
            <a:r>
              <a:rPr lang="en-US" altLang="en-US" dirty="0"/>
              <a:t>https://</a:t>
            </a:r>
            <a:r>
              <a:rPr lang="en-US" altLang="en-US" dirty="0" err="1"/>
              <a:t>ffoz.org</a:t>
            </a:r>
            <a:r>
              <a:rPr lang="en-US" altLang="en-US" dirty="0"/>
              <a:t>/</a:t>
            </a:r>
            <a:r>
              <a:rPr lang="en-US" altLang="en-US" dirty="0" err="1"/>
              <a:t>torahportions</a:t>
            </a:r>
            <a:r>
              <a:rPr lang="en-US" altLang="en-US" dirty="0"/>
              <a:t>/parashah/</a:t>
            </a:r>
            <a:r>
              <a:rPr lang="en-US" altLang="en-US" dirty="0" err="1"/>
              <a:t>shemot</a:t>
            </a:r>
            <a:endParaRPr lang="en-US" altLang="en-US" dirty="0"/>
          </a:p>
        </p:txBody>
      </p:sp>
      <p:pic>
        <p:nvPicPr>
          <p:cNvPr id="6" name="Picture 5">
            <a:extLst>
              <a:ext uri="{FF2B5EF4-FFF2-40B4-BE49-F238E27FC236}">
                <a16:creationId xmlns:a16="http://schemas.microsoft.com/office/drawing/2014/main" id="{7AEA79C7-465B-0866-8935-E3DB3555E121}"/>
              </a:ext>
            </a:extLst>
          </p:cNvPr>
          <p:cNvPicPr>
            <a:picLocks noChangeAspect="1"/>
          </p:cNvPicPr>
          <p:nvPr/>
        </p:nvPicPr>
        <p:blipFill>
          <a:blip r:embed="rId2"/>
          <a:stretch>
            <a:fillRect/>
          </a:stretch>
        </p:blipFill>
        <p:spPr>
          <a:xfrm>
            <a:off x="492369" y="475468"/>
            <a:ext cx="5855090" cy="39033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a:t>
            </a:r>
            <a:r>
              <a:rPr lang="en-US" altLang="en-US" sz="2400" dirty="0" err="1">
                <a:solidFill>
                  <a:srgbClr val="FF0000"/>
                </a:solidFill>
                <a:sym typeface="+mn-ea"/>
                <a:hlinkClick r:id="rId3"/>
              </a:rPr>
              <a:t>www.youtube.com</a:t>
            </a:r>
            <a:r>
              <a:rPr lang="en-US" altLang="en-US" sz="2400" dirty="0">
                <a:solidFill>
                  <a:srgbClr val="FF0000"/>
                </a:solidFill>
                <a:sym typeface="+mn-ea"/>
                <a:hlinkClick r:id="rId3"/>
              </a:rPr>
              <a:t>/</a:t>
            </a:r>
            <a:r>
              <a:rPr lang="en-US" altLang="en-US" sz="2400" dirty="0" err="1">
                <a:solidFill>
                  <a:srgbClr val="FF0000"/>
                </a:solidFill>
                <a:sym typeface="+mn-ea"/>
                <a:hlinkClick r:id="rId3"/>
              </a:rPr>
              <a:t>watch?v</a:t>
            </a:r>
            <a:r>
              <a:rPr lang="en-US" altLang="en-US" sz="2400" dirty="0">
                <a:solidFill>
                  <a:srgbClr val="FF0000"/>
                </a:solidFill>
                <a:sym typeface="+mn-ea"/>
                <a:hlinkClick r:id="rId3"/>
              </a:rPr>
              <a:t>=yNtid3wdDWA&amp;list=RDyNtid3wdDWA&amp;start_radio=1&amp;ab_channel=</a:t>
            </a:r>
            <a:r>
              <a:rPr lang="en-US" altLang="en-US" sz="2400" dirty="0" err="1">
                <a:solidFill>
                  <a:srgbClr val="FF0000"/>
                </a:solidFill>
                <a:sym typeface="+mn-ea"/>
                <a:hlinkClick r:id="rId3"/>
              </a:rPr>
              <a:t>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4"/>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3:11-22 </a:t>
            </a:r>
            <a:r>
              <a:rPr lang="zh-CN" altLang="en-US" dirty="0"/>
              <a:t>簡介</a:t>
            </a:r>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2856023623"/>
              </p:ext>
            </p:extLst>
          </p:nvPr>
        </p:nvGraphicFramePr>
        <p:xfrm>
          <a:off x="475615" y="1361440"/>
          <a:ext cx="11378565" cy="5090160"/>
        </p:xfrm>
        <a:graphic>
          <a:graphicData uri="http://schemas.openxmlformats.org/drawingml/2006/table">
            <a:tbl>
              <a:tblPr firstRow="1" bandRow="1">
                <a:tableStyleId>{5C22544A-7EE6-4342-B048-85BDC9FD1C3A}</a:tableStyleId>
              </a:tblPr>
              <a:tblGrid>
                <a:gridCol w="2256827">
                  <a:extLst>
                    <a:ext uri="{9D8B030D-6E8A-4147-A177-3AD203B41FA5}">
                      <a16:colId xmlns:a16="http://schemas.microsoft.com/office/drawing/2014/main" val="20000"/>
                    </a:ext>
                  </a:extLst>
                </a:gridCol>
                <a:gridCol w="9121738">
                  <a:extLst>
                    <a:ext uri="{9D8B030D-6E8A-4147-A177-3AD203B41FA5}">
                      <a16:colId xmlns:a16="http://schemas.microsoft.com/office/drawing/2014/main" val="20001"/>
                    </a:ext>
                  </a:extLst>
                </a:gridCol>
              </a:tblGrid>
              <a:tr h="265828">
                <a:tc>
                  <a:txBody>
                    <a:bodyPr/>
                    <a:lstStyle/>
                    <a:p>
                      <a:pPr algn="ctr">
                        <a:buNone/>
                      </a:pPr>
                      <a:r>
                        <a:rPr lang="en-US" altLang="zh-CN" sz="2400" dirty="0">
                          <a:sym typeface="+mn-ea"/>
                        </a:rPr>
                        <a:t>Key Figures</a:t>
                      </a:r>
                    </a:p>
                    <a:p>
                      <a:pPr algn="ctr">
                        <a:buNone/>
                      </a:pPr>
                      <a:r>
                        <a:rPr lang="zh-CN" altLang="en-US" sz="2400" dirty="0">
                          <a:sym typeface="+mn-ea"/>
                        </a:rPr>
                        <a:t>要人</a:t>
                      </a:r>
                      <a:endParaRPr lang="en-US" altLang="en-US" sz="2400" dirty="0">
                        <a:sym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dirty="0">
                        <a:sym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ym typeface="+mn-ea"/>
                        </a:rPr>
                        <a:t>Descriptions</a:t>
                      </a:r>
                      <a:endParaRPr lang="zh-CN" altLang="en-US" sz="2400" dirty="0">
                        <a:sym typeface="+mn-ea"/>
                      </a:endParaRPr>
                    </a:p>
                  </a:txBody>
                  <a:tcPr/>
                </a:tc>
                <a:extLst>
                  <a:ext uri="{0D108BD9-81ED-4DB2-BD59-A6C34878D82A}">
                    <a16:rowId xmlns:a16="http://schemas.microsoft.com/office/drawing/2014/main" val="10000"/>
                  </a:ext>
                </a:extLst>
              </a:tr>
              <a:tr h="286872">
                <a:tc>
                  <a:txBody>
                    <a:bodyPr/>
                    <a:lstStyle/>
                    <a:p>
                      <a:pPr>
                        <a:buNone/>
                      </a:pPr>
                      <a:r>
                        <a:rPr lang="en-US" altLang="zh-CN" sz="2200" dirty="0">
                          <a:sym typeface="+mn-ea"/>
                        </a:rPr>
                        <a:t>God</a:t>
                      </a:r>
                      <a:endParaRPr lang="zh-CN" altLang="en-US" sz="2200" dirty="0">
                        <a:sym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1. God’s Command </a:t>
                      </a:r>
                      <a:r>
                        <a:rPr lang="ja-JP" altLang="en-US" sz="2200"/>
                        <a:t>神的命令</a:t>
                      </a:r>
                      <a:r>
                        <a:rPr lang="en-US" altLang="zh-CN" sz="2200" dirty="0"/>
                        <a:t>(3:10),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2. God’s Promise </a:t>
                      </a:r>
                      <a:r>
                        <a:rPr lang="ja-JP" altLang="en-US" sz="2200"/>
                        <a:t>神的应许</a:t>
                      </a:r>
                      <a:r>
                        <a:rPr lang="en-US" altLang="zh-CN" sz="2200" dirty="0"/>
                        <a:t>(3:12)</a:t>
                      </a:r>
                    </a:p>
                    <a:p>
                      <a:pPr>
                        <a:buNone/>
                      </a:pPr>
                      <a:r>
                        <a:rPr lang="en-US" altLang="zh-CN" sz="2200" dirty="0"/>
                        <a:t>3. God’s Sign </a:t>
                      </a:r>
                      <a:r>
                        <a:rPr lang="ja-JP" altLang="en-US" sz="2200"/>
                        <a:t>神的证据</a:t>
                      </a:r>
                      <a:r>
                        <a:rPr lang="en-US" altLang="zh-CN" sz="2200" dirty="0"/>
                        <a:t>(3:12),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4. God’s Assurance </a:t>
                      </a:r>
                      <a:r>
                        <a:rPr lang="ja-JP" altLang="en-US" sz="2200"/>
                        <a:t>神的保障</a:t>
                      </a:r>
                      <a:r>
                        <a:rPr lang="en-US" altLang="ja-JP" sz="2200" dirty="0"/>
                        <a:t> </a:t>
                      </a:r>
                      <a:r>
                        <a:rPr lang="en-US" altLang="zh-CN" sz="2200" dirty="0"/>
                        <a:t>(3:14)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200" dirty="0"/>
                        <a:t>5. God’s Love </a:t>
                      </a:r>
                      <a:r>
                        <a:rPr lang="ja-JP" altLang="en-US" sz="2200"/>
                        <a:t>神的爱 </a:t>
                      </a:r>
                      <a:r>
                        <a:rPr lang="en-US" altLang="en-US" sz="2200"/>
                        <a:t>(</a:t>
                      </a:r>
                      <a:r>
                        <a:rPr lang="en-US" altLang="en-US" sz="2200" dirty="0"/>
                        <a:t>3:10-22)</a:t>
                      </a:r>
                    </a:p>
                  </a:txBody>
                  <a:tcPr/>
                </a:tc>
                <a:extLst>
                  <a:ext uri="{0D108BD9-81ED-4DB2-BD59-A6C34878D82A}">
                    <a16:rowId xmlns:a16="http://schemas.microsoft.com/office/drawing/2014/main" val="10001"/>
                  </a:ext>
                </a:extLst>
              </a:tr>
              <a:tr h="2481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a:sym typeface="+mn-ea"/>
                        </a:rPr>
                        <a:t>Moses</a:t>
                      </a:r>
                      <a:br>
                        <a:rPr lang="en-US" altLang="en-US" sz="2000" dirty="0">
                          <a:sym typeface="+mn-ea"/>
                        </a:rPr>
                      </a:br>
                      <a:r>
                        <a:rPr lang="zh-CN" altLang="en-US" sz="2400" dirty="0">
                          <a:sym typeface="+mn-ea"/>
                        </a:rPr>
                        <a:t>摩西</a:t>
                      </a:r>
                      <a:endParaRPr lang="en-US" altLang="zh-CN" sz="2400" dirty="0">
                        <a:sym typeface="+mn-ea"/>
                      </a:endParaRPr>
                    </a:p>
                    <a:p>
                      <a:pPr>
                        <a:buNone/>
                      </a:pPr>
                      <a:endParaRPr lang="en-US" altLang="en-US" sz="2200" dirty="0">
                        <a:sym typeface="+mn-ea"/>
                      </a:endParaRPr>
                    </a:p>
                  </a:txBody>
                  <a:tcPr/>
                </a:tc>
                <a:tc>
                  <a:txBody>
                    <a:bodyPr/>
                    <a:lstStyle/>
                    <a:p>
                      <a:pPr>
                        <a:buNone/>
                      </a:pPr>
                      <a:r>
                        <a:rPr lang="en-US" altLang="zh-CN" sz="2200" dirty="0"/>
                        <a:t>1. </a:t>
                      </a:r>
                      <a:r>
                        <a:rPr lang="en-US" altLang="ja-JP" sz="2200" dirty="0"/>
                        <a:t>Inferiority </a:t>
                      </a:r>
                      <a:r>
                        <a:rPr lang="ja-JP" altLang="en-US" sz="2200"/>
                        <a:t>自卑</a:t>
                      </a:r>
                      <a:r>
                        <a:rPr lang="en-US" altLang="ja-JP" sz="2200" dirty="0"/>
                        <a:t>. (3:11)</a:t>
                      </a:r>
                    </a:p>
                    <a:p>
                      <a:pPr>
                        <a:buNone/>
                      </a:pPr>
                      <a:r>
                        <a:rPr lang="en-US" altLang="zh-CN" sz="2200" dirty="0"/>
                        <a:t>2. Doubtfulness </a:t>
                      </a:r>
                      <a:r>
                        <a:rPr lang="ja-JP" altLang="en-US" sz="2200"/>
                        <a:t>疑惑 </a:t>
                      </a:r>
                      <a:r>
                        <a:rPr lang="en-US" altLang="zh-CN" sz="2200" dirty="0"/>
                        <a:t>(3:13)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3. Uncertainty </a:t>
                      </a:r>
                      <a:r>
                        <a:rPr lang="ja-JP" altLang="en-US" sz="2200"/>
                        <a:t>不确定</a:t>
                      </a:r>
                      <a:r>
                        <a:rPr lang="en-US" altLang="zh-CN" sz="2200" dirty="0"/>
                        <a:t> (3:13)</a:t>
                      </a:r>
                    </a:p>
                    <a:p>
                      <a:pPr>
                        <a:buNone/>
                      </a:pPr>
                      <a:r>
                        <a:rPr lang="en-US" altLang="zh-CN" sz="2200" dirty="0"/>
                        <a:t>4. No Faith </a:t>
                      </a:r>
                      <a:r>
                        <a:rPr lang="ja-JP" altLang="en-US" sz="2200"/>
                        <a:t>没有信仰 </a:t>
                      </a:r>
                      <a:r>
                        <a:rPr lang="en-US" altLang="zh-CN" sz="2200" dirty="0"/>
                        <a:t>(3:13)</a:t>
                      </a:r>
                    </a:p>
                    <a:p>
                      <a:pPr>
                        <a:buNone/>
                      </a:pPr>
                      <a:r>
                        <a:rPr lang="en-US" altLang="zh-CN" sz="2200" dirty="0"/>
                        <a:t>5. No confidence </a:t>
                      </a:r>
                      <a:r>
                        <a:rPr lang="ja-JP" altLang="en-US" sz="2200"/>
                        <a:t>没有信心</a:t>
                      </a:r>
                      <a:r>
                        <a:rPr lang="en-US" altLang="ja-JP" sz="2200" dirty="0"/>
                        <a:t> (3:13)</a:t>
                      </a:r>
                      <a:endParaRPr lang="en-US" altLang="zh-CN" sz="2200" dirty="0"/>
                    </a:p>
                  </a:txBody>
                  <a:tcPr/>
                </a:tc>
                <a:extLst>
                  <a:ext uri="{0D108BD9-81ED-4DB2-BD59-A6C34878D82A}">
                    <a16:rowId xmlns:a16="http://schemas.microsoft.com/office/drawing/2014/main" val="10002"/>
                  </a:ext>
                </a:extLst>
              </a:tr>
              <a:tr h="0">
                <a:tc>
                  <a:txBody>
                    <a:bodyPr/>
                    <a:lstStyle/>
                    <a:p>
                      <a:pPr>
                        <a:buNone/>
                      </a:pPr>
                      <a:r>
                        <a:rPr lang="en-US" altLang="zh-CN" sz="2200" dirty="0">
                          <a:sym typeface="+mn-ea"/>
                        </a:rPr>
                        <a:t>Israelites</a:t>
                      </a:r>
                    </a:p>
                    <a:p>
                      <a:pPr>
                        <a:buNone/>
                      </a:pPr>
                      <a:r>
                        <a:rPr lang="zh-CN" altLang="en-US" sz="2000" dirty="0">
                          <a:sym typeface="+mn-ea"/>
                        </a:rPr>
                        <a:t>以色列人</a:t>
                      </a:r>
                      <a:endParaRPr lang="en-US" altLang="en-US" sz="2200" dirty="0">
                        <a:sym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Misery (</a:t>
                      </a:r>
                      <a:r>
                        <a:rPr lang="ja-JP" altLang="en-US" sz="2200"/>
                        <a:t>困苦</a:t>
                      </a:r>
                      <a:r>
                        <a:rPr lang="en-US" altLang="zh-CN" sz="2200" dirty="0"/>
                        <a:t>), crying (</a:t>
                      </a:r>
                      <a:r>
                        <a:rPr lang="ja-JP" altLang="en-US" sz="2200"/>
                        <a:t>哀声</a:t>
                      </a:r>
                      <a:r>
                        <a:rPr lang="en-US" altLang="zh-CN" sz="2200" dirty="0"/>
                        <a:t>), suffering (</a:t>
                      </a:r>
                      <a:r>
                        <a:rPr lang="ja-JP" altLang="en-US" sz="2200"/>
                        <a:t>痛苦</a:t>
                      </a:r>
                      <a:r>
                        <a:rPr lang="en-US" altLang="zh-CN" sz="2200" dirty="0"/>
                        <a:t>) (3:7)</a:t>
                      </a:r>
                    </a:p>
                  </a:txBody>
                  <a:tcPr/>
                </a:tc>
                <a:extLst>
                  <a:ext uri="{0D108BD9-81ED-4DB2-BD59-A6C34878D82A}">
                    <a16:rowId xmlns:a16="http://schemas.microsoft.com/office/drawing/2014/main" val="10003"/>
                  </a:ext>
                </a:extLst>
              </a:tr>
            </a:tbl>
          </a:graphicData>
        </a:graphic>
      </p:graphicFrame>
      <p:sp>
        <p:nvSpPr>
          <p:cNvPr id="5" name="Text Box 4"/>
          <p:cNvSpPr txBox="1"/>
          <p:nvPr/>
        </p:nvSpPr>
        <p:spPr>
          <a:xfrm>
            <a:off x="2227580" y="773430"/>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algn="ctr">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r>
              <a:rPr lang="en-US" altLang="zh-CN" sz="2400" b="1" dirty="0">
                <a:solidFill>
                  <a:schemeClr val="bg1"/>
                </a:solidFill>
                <a:sym typeface="+mn-ea"/>
              </a:rPr>
              <a:t>: God’s Command</a:t>
            </a:r>
            <a:r>
              <a:rPr lang="zh-CN" altLang="en-US" sz="2400" b="1" dirty="0">
                <a:solidFill>
                  <a:schemeClr val="bg1"/>
                </a:solidFill>
                <a:sym typeface="+mn-ea"/>
              </a:rPr>
              <a:t>神的命令</a:t>
            </a:r>
          </a:p>
        </p:txBody>
      </p:sp>
      <p:sp>
        <p:nvSpPr>
          <p:cNvPr id="23" name="TextBox 22">
            <a:extLst>
              <a:ext uri="{FF2B5EF4-FFF2-40B4-BE49-F238E27FC236}">
                <a16:creationId xmlns:a16="http://schemas.microsoft.com/office/drawing/2014/main" id="{FDDA2801-85A9-BDD7-8731-2F77BE75FA20}"/>
              </a:ext>
            </a:extLst>
          </p:cNvPr>
          <p:cNvSpPr txBox="1"/>
          <p:nvPr/>
        </p:nvSpPr>
        <p:spPr>
          <a:xfrm>
            <a:off x="2901461" y="4914000"/>
            <a:ext cx="6312875" cy="1938992"/>
          </a:xfrm>
          <a:prstGeom prst="rect">
            <a:avLst/>
          </a:prstGeom>
          <a:solidFill>
            <a:schemeClr val="bg1">
              <a:lumMod val="95000"/>
            </a:schemeClr>
          </a:solidFill>
          <a:ln w="25400">
            <a:solidFill>
              <a:schemeClr val="accent1"/>
            </a:solidFill>
          </a:ln>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"So now, </a:t>
            </a:r>
            <a:r>
              <a:rPr lang="en-US" altLang="ja-JP" sz="2400" b="1" i="0" dirty="0">
                <a:solidFill>
                  <a:srgbClr val="FF0000"/>
                </a:solidFill>
                <a:effectLst/>
                <a:latin typeface="Times New Roman" panose="02020603050405020304" pitchFamily="18" charset="0"/>
              </a:rPr>
              <a:t>go</a:t>
            </a:r>
            <a:r>
              <a:rPr lang="en-US" altLang="ja-JP" sz="2400" b="0" i="0" dirty="0">
                <a:effectLst/>
                <a:latin typeface="Times New Roman" panose="02020603050405020304" pitchFamily="18" charset="0"/>
              </a:rPr>
              <a:t>. I am </a:t>
            </a:r>
            <a:r>
              <a:rPr lang="en-US" altLang="ja-JP" sz="2400" b="1" i="0" dirty="0">
                <a:solidFill>
                  <a:srgbClr val="FF0000"/>
                </a:solidFill>
                <a:effectLst/>
                <a:latin typeface="Times New Roman" panose="02020603050405020304" pitchFamily="18" charset="0"/>
              </a:rPr>
              <a:t>sending</a:t>
            </a:r>
            <a:r>
              <a:rPr lang="en-US" altLang="ja-JP" sz="2400" b="0" i="0" dirty="0">
                <a:effectLst/>
                <a:latin typeface="Times New Roman" panose="02020603050405020304" pitchFamily="18" charset="0"/>
              </a:rPr>
              <a:t> you to Pharaoh to </a:t>
            </a:r>
            <a:r>
              <a:rPr lang="en-US" altLang="ja-JP" sz="2400" b="1" dirty="0">
                <a:solidFill>
                  <a:srgbClr val="FF0000"/>
                </a:solidFill>
                <a:effectLst/>
                <a:latin typeface="Times New Roman" panose="02020603050405020304" pitchFamily="18" charset="0"/>
              </a:rPr>
              <a:t>bring</a:t>
            </a:r>
            <a:r>
              <a:rPr lang="en-US" altLang="ja-JP" sz="2400" b="0" i="0" dirty="0">
                <a:effectLst/>
                <a:latin typeface="Times New Roman" panose="02020603050405020304" pitchFamily="18" charset="0"/>
              </a:rPr>
              <a:t> my people, the Israelites, out of Egypt."</a:t>
            </a:r>
            <a:br>
              <a:rPr lang="en-US" altLang="ja-JP" sz="2400" b="0" i="0" dirty="0">
                <a:effectLst/>
                <a:latin typeface="Times New Roman" panose="02020603050405020304" pitchFamily="18" charset="0"/>
              </a:rPr>
            </a:b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我要打发你去见法老、使你可以将我的百姓以色列人从埃及领出来</a:t>
            </a:r>
            <a:r>
              <a:rPr lang="en-US" altLang="ja-JP" sz="2400" dirty="0">
                <a:latin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(3:10)</a:t>
            </a:r>
            <a:endParaRPr lang="zh-CN" altLang="en-US" sz="2400" dirty="0">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3046988"/>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dirty="0">
                <a:solidFill>
                  <a:schemeClr val="bg1"/>
                </a:solidFill>
                <a:latin typeface="Times New Roman" panose="02020603050405020304" pitchFamily="18" charset="0"/>
              </a:rPr>
              <a:t>“</a:t>
            </a:r>
            <a:r>
              <a:rPr lang="en-US" altLang="ja-JP" sz="2400" b="0" i="0" dirty="0">
                <a:solidFill>
                  <a:schemeClr val="bg1"/>
                </a:solidFill>
                <a:effectLst/>
                <a:latin typeface="Times New Roman" panose="02020603050405020304" pitchFamily="18" charset="0"/>
              </a:rPr>
              <a:t>I have indeed </a:t>
            </a:r>
            <a:r>
              <a:rPr lang="en-US" altLang="ja-JP" sz="2400" b="0" i="1" dirty="0">
                <a:solidFill>
                  <a:schemeClr val="bg1"/>
                </a:solidFill>
                <a:effectLst/>
                <a:latin typeface="Times New Roman" panose="02020603050405020304" pitchFamily="18" charset="0"/>
              </a:rPr>
              <a:t>seen</a:t>
            </a:r>
            <a:r>
              <a:rPr lang="en-US" altLang="ja-JP" sz="2400" b="0" i="0" dirty="0">
                <a:solidFill>
                  <a:schemeClr val="bg1"/>
                </a:solidFill>
                <a:effectLst/>
                <a:latin typeface="Times New Roman" panose="02020603050405020304" pitchFamily="18" charset="0"/>
              </a:rPr>
              <a:t> the misery of my people in Egypt. I have </a:t>
            </a:r>
            <a:r>
              <a:rPr lang="en-US" altLang="ja-JP" sz="2400" b="0" i="1" dirty="0">
                <a:solidFill>
                  <a:schemeClr val="bg1"/>
                </a:solidFill>
                <a:effectLst/>
                <a:latin typeface="Times New Roman" panose="02020603050405020304" pitchFamily="18" charset="0"/>
              </a:rPr>
              <a:t>heard</a:t>
            </a:r>
            <a:r>
              <a:rPr lang="en-US" altLang="ja-JP" sz="2400" b="0" i="0" dirty="0">
                <a:solidFill>
                  <a:schemeClr val="bg1"/>
                </a:solidFill>
                <a:effectLst/>
                <a:latin typeface="Times New Roman" panose="02020603050405020304" pitchFamily="18" charset="0"/>
              </a:rPr>
              <a:t> them crying out because of their slave drivers, and I am </a:t>
            </a:r>
            <a:r>
              <a:rPr lang="en-US" altLang="ja-JP" sz="2400" b="0" i="1" dirty="0">
                <a:solidFill>
                  <a:schemeClr val="bg1"/>
                </a:solidFill>
                <a:effectLst/>
                <a:latin typeface="Times New Roman" panose="02020603050405020304" pitchFamily="18" charset="0"/>
              </a:rPr>
              <a:t>concerned</a:t>
            </a:r>
            <a:r>
              <a:rPr lang="en-US" altLang="ja-JP" sz="2400" b="0" i="0" dirty="0">
                <a:solidFill>
                  <a:schemeClr val="bg1"/>
                </a:solidFill>
                <a:effectLst/>
                <a:latin typeface="Times New Roman" panose="02020603050405020304" pitchFamily="18" charset="0"/>
              </a:rPr>
              <a:t> about their suffering”</a:t>
            </a:r>
            <a:br>
              <a:rPr lang="en-US" altLang="ja-JP" sz="2400" b="0" i="0" dirty="0">
                <a:solidFill>
                  <a:schemeClr val="bg1"/>
                </a:solidFill>
                <a:effectLst/>
                <a:latin typeface="Times New Roman" panose="02020603050405020304" pitchFamily="18" charset="0"/>
              </a:rPr>
            </a:br>
            <a:r>
              <a:rPr lang="en-US" altLang="ja-JP" sz="2400" b="0" i="0" dirty="0">
                <a:solidFill>
                  <a:schemeClr val="bg1"/>
                </a:solidFill>
                <a:effectLst/>
                <a:latin typeface="Times New Roman" panose="02020603050405020304" pitchFamily="18" charset="0"/>
              </a:rPr>
              <a:t>“</a:t>
            </a:r>
            <a:r>
              <a:rPr lang="ja-JP" altLang="en-US" sz="2400" b="0" i="0">
                <a:solidFill>
                  <a:schemeClr val="bg1"/>
                </a:solidFill>
                <a:effectLst/>
                <a:latin typeface="Times New Roman" panose="02020603050405020304" pitchFamily="18" charset="0"/>
              </a:rPr>
              <a:t>我的百姓在埃及所受的困苦、我实在看见了．他们因受督工的辖制所发的哀声、我也听见了．我原知道他们的痛苦</a:t>
            </a:r>
            <a:r>
              <a:rPr lang="en-US" altLang="ja-JP" sz="2400" b="0" i="0" dirty="0">
                <a:solidFill>
                  <a:schemeClr val="bg1"/>
                </a:solidFill>
                <a:effectLst/>
                <a:latin typeface="Times New Roman" panose="02020603050405020304" pitchFamily="18" charset="0"/>
              </a:rPr>
              <a:t>“ (3:7)</a:t>
            </a:r>
            <a:endParaRPr lang="zh-CN" altLang="en-US" sz="2400" dirty="0">
              <a:solidFill>
                <a:schemeClr val="bg1"/>
              </a:solidFill>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04921" y="3709522"/>
            <a:ext cx="4699235" cy="461665"/>
          </a:xfrm>
          <a:prstGeom prst="rect">
            <a:avLst/>
          </a:prstGeom>
          <a:solidFill>
            <a:schemeClr val="bg1">
              <a:lumMod val="7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altLang="ja-JP" sz="2400" dirty="0">
                <a:solidFill>
                  <a:schemeClr val="bg1"/>
                </a:solidFill>
                <a:latin typeface="Times New Roman" panose="02020603050405020304" pitchFamily="18" charset="0"/>
              </a:rPr>
              <a:t>- “</a:t>
            </a:r>
            <a:r>
              <a:rPr lang="en-US" altLang="ja-JP" sz="2400" b="1" dirty="0">
                <a:solidFill>
                  <a:schemeClr val="bg1"/>
                </a:solidFill>
                <a:latin typeface="Times New Roman" panose="02020603050405020304" pitchFamily="18" charset="0"/>
              </a:rPr>
              <a:t>Here I am</a:t>
            </a:r>
            <a:r>
              <a:rPr lang="en-US" altLang="ja-JP" sz="2400" dirty="0">
                <a:solidFill>
                  <a:schemeClr val="bg1"/>
                </a:solidFill>
                <a:latin typeface="Times New Roman" panose="02020603050405020304" pitchFamily="18" charset="0"/>
              </a:rPr>
              <a:t>” “</a:t>
            </a:r>
            <a:r>
              <a:rPr lang="ja-JP" altLang="en-US" sz="2400" b="0" i="0">
                <a:solidFill>
                  <a:schemeClr val="bg1"/>
                </a:solidFill>
                <a:effectLst/>
                <a:latin typeface="Times New Roman" panose="02020603050405020304" pitchFamily="18" charset="0"/>
              </a:rPr>
              <a:t>我在这里</a:t>
            </a:r>
            <a:r>
              <a:rPr lang="en-US" altLang="ja-JP" sz="2400" dirty="0">
                <a:solidFill>
                  <a:schemeClr val="bg1"/>
                </a:solidFill>
                <a:latin typeface="Times New Roman" panose="02020603050405020304" pitchFamily="18" charset="0"/>
              </a:rPr>
              <a:t>”</a:t>
            </a:r>
            <a:r>
              <a:rPr lang="en-US" altLang="ja-JP" sz="2400" b="0" i="0" dirty="0">
                <a:solidFill>
                  <a:schemeClr val="bg1"/>
                </a:solidFill>
                <a:effectLst/>
                <a:latin typeface="Times New Roman" panose="02020603050405020304" pitchFamily="18" charset="0"/>
              </a:rPr>
              <a:t> (3:4b)</a:t>
            </a:r>
            <a:endParaRPr lang="zh-CN" altLang="en-US" sz="2400" dirty="0">
              <a:solidFill>
                <a:schemeClr val="bg1"/>
              </a:solidFill>
              <a:sym typeface="+mn-ea"/>
            </a:endParaRPr>
          </a:p>
        </p:txBody>
      </p:sp>
      <p:sp>
        <p:nvSpPr>
          <p:cNvPr id="31" name="Lightning Bolt 30">
            <a:extLst>
              <a:ext uri="{FF2B5EF4-FFF2-40B4-BE49-F238E27FC236}">
                <a16:creationId xmlns:a16="http://schemas.microsoft.com/office/drawing/2014/main" id="{F431BC9D-F9CB-590C-C0C4-5F5244ABF5C6}"/>
              </a:ext>
            </a:extLst>
          </p:cNvPr>
          <p:cNvSpPr/>
          <p:nvPr/>
        </p:nvSpPr>
        <p:spPr bwMode="auto">
          <a:xfrm flipH="1">
            <a:off x="2011680" y="2545192"/>
            <a:ext cx="3054380" cy="1164329"/>
          </a:xfrm>
          <a:prstGeom prst="lightningBolt">
            <a:avLst/>
          </a:prstGeom>
          <a:gradFill rotWithShape="0">
            <a:gsLst>
              <a:gs pos="0">
                <a:schemeClr val="accent1"/>
              </a:gs>
              <a:gs pos="99000">
                <a:schemeClr val="accent1">
                  <a:lumMod val="20000"/>
                  <a:lumOff val="80000"/>
                </a:schemeClr>
              </a:gs>
            </a:gsLst>
            <a:lin ang="5400000" scaled="1"/>
          </a:gradFill>
          <a:ln w="9525" cap="flat" cmpd="sng" algn="ctr">
            <a:solidFill>
              <a:schemeClr val="accent1"/>
            </a:solidFill>
            <a:prstDash val="solid"/>
            <a:round/>
            <a:headEnd type="none" w="med" len="med"/>
            <a:tailEnd type="none" w="med" len="med"/>
          </a:ln>
        </p:spPr>
        <p:txBody>
          <a:bodyPr vert="horz" wrap="none" lIns="0" tIns="0" rIns="91440" bIns="1188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a:ln>
                  <a:noFill/>
                </a:ln>
                <a:solidFill>
                  <a:schemeClr val="bg1"/>
                </a:solidFill>
                <a:effectLst/>
                <a:latin typeface="Arial" panose="020B0604020202020204" pitchFamily="34" charset="0"/>
                <a:ea typeface="SimSun" panose="02010600030101010101" pitchFamily="2" charset="-122"/>
              </a:rPr>
              <a:t>- </a:t>
            </a:r>
            <a:r>
              <a:rPr kumimoji="0" lang="en-US" sz="2400" b="0" i="0" u="none" strike="noStrike" cap="none" normalizeH="0" baseline="0" dirty="0">
                <a:ln>
                  <a:noFill/>
                </a:ln>
                <a:solidFill>
                  <a:schemeClr val="bg1"/>
                </a:solidFill>
                <a:effectLst/>
                <a:highlight>
                  <a:srgbClr val="C0C0C0"/>
                </a:highlight>
                <a:latin typeface="Arial" panose="020B0604020202020204" pitchFamily="34" charset="0"/>
                <a:ea typeface="SimSun" panose="02010600030101010101" pitchFamily="2" charset="-122"/>
              </a:rPr>
              <a:t>“</a:t>
            </a:r>
            <a:r>
              <a:rPr kumimoji="0" lang="en-US" sz="2400" b="0" i="0" u="none" strike="noStrike" cap="none" normalizeH="0" baseline="0" dirty="0">
                <a:ln>
                  <a:noFill/>
                </a:ln>
                <a:solidFill>
                  <a:schemeClr val="bg1"/>
                </a:solidFill>
                <a:effectLst/>
                <a:highlight>
                  <a:srgbClr val="C0C0C0"/>
                </a:highlight>
                <a:latin typeface="Times New Roman" panose="02020603050405020304" pitchFamily="18" charset="0"/>
                <a:ea typeface="SimSun" panose="02010600030101010101" pitchFamily="2" charset="-122"/>
                <a:cs typeface="Times New Roman" panose="02020603050405020304" pitchFamily="18" charset="0"/>
              </a:rPr>
              <a:t>Moses Moses</a:t>
            </a:r>
            <a:r>
              <a:rPr lang="en-US" sz="2400" dirty="0">
                <a:solidFill>
                  <a:schemeClr val="bg1"/>
                </a:solidFill>
                <a:highlight>
                  <a:srgbClr val="C0C0C0"/>
                </a:highlight>
                <a:latin typeface="Arial" panose="020B0604020202020204" pitchFamily="34" charset="0"/>
                <a:ea typeface="SimSun" panose="02010600030101010101" pitchFamily="2" charset="-122"/>
                <a:cs typeface="Times New Roman" panose="02020603050405020304" pitchFamily="18" charset="0"/>
              </a:rPr>
              <a:t>”</a:t>
            </a:r>
            <a:endParaRPr kumimoji="0" lang="en-US" sz="2400" b="0" i="0" u="none" strike="noStrike" cap="none" normalizeH="0" baseline="0" dirty="0">
              <a:ln>
                <a:noFill/>
              </a:ln>
              <a:solidFill>
                <a:schemeClr val="bg1"/>
              </a:solidFill>
              <a:effectLst/>
              <a:highlight>
                <a:srgbClr val="C0C0C0"/>
              </a:highlight>
              <a:latin typeface="Arial" panose="020B0604020202020204" pitchFamily="34" charset="0"/>
              <a:ea typeface="SimSun" panose="02010600030101010101" pitchFamily="2" charset="-122"/>
            </a:endParaRPr>
          </a:p>
        </p:txBody>
      </p:sp>
      <p:cxnSp>
        <p:nvCxnSpPr>
          <p:cNvPr id="14" name="Straight Connector 13">
            <a:extLst>
              <a:ext uri="{FF2B5EF4-FFF2-40B4-BE49-F238E27FC236}">
                <a16:creationId xmlns:a16="http://schemas.microsoft.com/office/drawing/2014/main" id="{F3CC86EB-02B8-C828-E1DA-36C9A2B9326A}"/>
              </a:ext>
            </a:extLst>
          </p:cNvPr>
          <p:cNvCxnSpPr>
            <a:cxnSpLocks/>
          </p:cNvCxnSpPr>
          <p:nvPr/>
        </p:nvCxnSpPr>
        <p:spPr bwMode="auto">
          <a:xfrm>
            <a:off x="2227580" y="572040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33" name="Straight Connector 32">
            <a:extLst>
              <a:ext uri="{FF2B5EF4-FFF2-40B4-BE49-F238E27FC236}">
                <a16:creationId xmlns:a16="http://schemas.microsoft.com/office/drawing/2014/main" id="{A04FA372-2F10-192F-BE94-50CF520C2A73}"/>
              </a:ext>
            </a:extLst>
          </p:cNvPr>
          <p:cNvCxnSpPr>
            <a:cxnSpLocks/>
          </p:cNvCxnSpPr>
          <p:nvPr/>
        </p:nvCxnSpPr>
        <p:spPr bwMode="auto">
          <a:xfrm flipV="1">
            <a:off x="6455992" y="1599612"/>
            <a:ext cx="397736" cy="323166"/>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35" name="Straight Connector 34">
            <a:extLst>
              <a:ext uri="{FF2B5EF4-FFF2-40B4-BE49-F238E27FC236}">
                <a16:creationId xmlns:a16="http://schemas.microsoft.com/office/drawing/2014/main" id="{13734159-9578-0C2E-E7A5-5A6622405FA4}"/>
              </a:ext>
            </a:extLst>
          </p:cNvPr>
          <p:cNvCxnSpPr>
            <a:cxnSpLocks/>
            <a:stCxn id="6" idx="2"/>
            <a:endCxn id="23" idx="0"/>
          </p:cNvCxnSpPr>
          <p:nvPr/>
        </p:nvCxnSpPr>
        <p:spPr bwMode="auto">
          <a:xfrm>
            <a:off x="5749775" y="2545193"/>
            <a:ext cx="308124" cy="2368807"/>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Dot"/>
            <a:round/>
            <a:headEnd type="none" w="med" len="med"/>
            <a:tailEnd type="none" w="med" len="med"/>
          </a:ln>
        </p:spPr>
      </p:cxnSp>
      <p:cxnSp>
        <p:nvCxnSpPr>
          <p:cNvPr id="37" name="Straight Connector 36">
            <a:extLst>
              <a:ext uri="{FF2B5EF4-FFF2-40B4-BE49-F238E27FC236}">
                <a16:creationId xmlns:a16="http://schemas.microsoft.com/office/drawing/2014/main" id="{8117FC76-FA7E-717C-0C98-D3EC107D86E2}"/>
              </a:ext>
            </a:extLst>
          </p:cNvPr>
          <p:cNvCxnSpPr>
            <a:cxnSpLocks/>
          </p:cNvCxnSpPr>
          <p:nvPr/>
        </p:nvCxnSpPr>
        <p:spPr bwMode="auto">
          <a:xfrm flipH="1">
            <a:off x="4422371" y="2143527"/>
            <a:ext cx="621186" cy="184037"/>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40" name="Straight Connector 39">
            <a:extLst>
              <a:ext uri="{FF2B5EF4-FFF2-40B4-BE49-F238E27FC236}">
                <a16:creationId xmlns:a16="http://schemas.microsoft.com/office/drawing/2014/main" id="{0FC72784-BD7A-9B86-1630-C340377E397E}"/>
              </a:ext>
            </a:extLst>
          </p:cNvPr>
          <p:cNvCxnSpPr>
            <a:cxnSpLocks/>
          </p:cNvCxnSpPr>
          <p:nvPr/>
        </p:nvCxnSpPr>
        <p:spPr bwMode="auto">
          <a:xfrm>
            <a:off x="764771" y="4171187"/>
            <a:ext cx="432262" cy="893199"/>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en-US" altLang="zh-CN" sz="2200" dirty="0"/>
          </a:p>
          <a:p>
            <a:pPr marL="0" indent="0">
              <a:buNone/>
            </a:pPr>
            <a:r>
              <a:rPr lang="en-US" altLang="zh-CN" sz="2200" dirty="0"/>
              <a:t>M</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en-US" altLang="zh-CN" sz="2200" dirty="0"/>
          </a:p>
          <a:p>
            <a:pPr marL="0" indent="0">
              <a:buFontTx/>
              <a:buNone/>
            </a:pPr>
            <a:r>
              <a:rPr lang="en-US" altLang="zh-CN" sz="2200" dirty="0"/>
              <a:t>M</a:t>
            </a: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algn="ctr">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r>
              <a:rPr lang="en-US" altLang="zh-CN" sz="2400" b="1" dirty="0">
                <a:solidFill>
                  <a:schemeClr val="bg1"/>
                </a:solidFill>
                <a:sym typeface="+mn-ea"/>
              </a:rPr>
              <a:t>: God’s Promise and Sign </a:t>
            </a:r>
            <a:r>
              <a:rPr lang="zh-CN" altLang="en-US" sz="2400" b="1" dirty="0">
                <a:solidFill>
                  <a:schemeClr val="bg1"/>
                </a:solidFill>
                <a:sym typeface="+mn-ea"/>
              </a:rPr>
              <a:t>神的</a:t>
            </a:r>
            <a:r>
              <a:rPr lang="ja-JP" altLang="en-US" sz="2400" b="1">
                <a:solidFill>
                  <a:schemeClr val="bg1"/>
                </a:solidFill>
                <a:sym typeface="+mn-ea"/>
              </a:rPr>
              <a:t>应许与证据</a:t>
            </a:r>
            <a:endParaRPr lang="zh-CN" altLang="en-US" sz="2400" b="1" dirty="0">
              <a:solidFill>
                <a:schemeClr val="bg1"/>
              </a:solidFill>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3046988"/>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And God said, "</a:t>
            </a:r>
            <a:r>
              <a:rPr lang="en-US" altLang="ja-JP" sz="2400" b="0" i="0" dirty="0">
                <a:solidFill>
                  <a:srgbClr val="FF0000"/>
                </a:solidFill>
                <a:effectLst/>
                <a:latin typeface="Times New Roman" panose="02020603050405020304" pitchFamily="18" charset="0"/>
              </a:rPr>
              <a:t>I will be with you. And this will be the sign to you that it is I who have sent you: When you have brought the people out of Egypt, you will worship God on this mountain.</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 神说、我必与你同在、你将百姓从埃及领出来之后、你们必在这山上事奉我、这就是我打发你去的证据</a:t>
            </a:r>
            <a:r>
              <a:rPr lang="en-US" altLang="ja-JP" sz="2400" b="0" i="0" dirty="0">
                <a:effectLst/>
                <a:latin typeface="Times New Roman" panose="02020603050405020304" pitchFamily="18" charset="0"/>
              </a:rPr>
              <a:t> (Exo3:12 CUVS)</a:t>
            </a: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169924" y="2222027"/>
            <a:ext cx="4389192" cy="2677656"/>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Moses said to God, “Who am I, that I should go to Pharaoh and bring the Israelites out of Egypt?” </a:t>
            </a:r>
            <a:r>
              <a:rPr lang="ja-JP" altLang="en-US" sz="2400" b="0" i="0">
                <a:effectLst/>
                <a:latin typeface="Times New Roman" panose="02020603050405020304" pitchFamily="18" charset="0"/>
              </a:rPr>
              <a:t>摩西对　神说、我是甚么人、竟能去见法老、将以色列人从埃及领出来呢。</a:t>
            </a:r>
            <a:r>
              <a:rPr lang="en-US" altLang="ja-JP" sz="2400" b="0" i="0" dirty="0">
                <a:effectLst/>
                <a:latin typeface="Times New Roman" panose="02020603050405020304" pitchFamily="18" charset="0"/>
              </a:rPr>
              <a:t> (</a:t>
            </a:r>
            <a:r>
              <a:rPr lang="en-US" sz="2400" b="0" i="0" dirty="0">
                <a:effectLst/>
                <a:latin typeface="Times New Roman" panose="02020603050405020304" pitchFamily="18" charset="0"/>
              </a:rPr>
              <a:t>Exo3:11 NIV CUVS)</a:t>
            </a:r>
            <a:endParaRPr lang="en-US" altLang="ja-JP" sz="2400" b="0" i="0" dirty="0">
              <a:effectLst/>
              <a:latin typeface="Times New Roman" panose="02020603050405020304" pitchFamily="18" charset="0"/>
            </a:endParaRP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en-US" altLang="zh-CN" sz="2200" dirty="0"/>
          </a:p>
          <a:p>
            <a:pPr marL="0" indent="0">
              <a:buNone/>
            </a:pPr>
            <a:r>
              <a:rPr lang="en-US" altLang="zh-CN" sz="2200" dirty="0"/>
              <a:t>M</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en-US" altLang="zh-CN" sz="2200" dirty="0"/>
          </a:p>
          <a:p>
            <a:pPr marL="0" indent="0">
              <a:buFontTx/>
              <a:buNone/>
            </a:pPr>
            <a:r>
              <a:rPr lang="en-US" altLang="zh-CN" sz="2200" dirty="0"/>
              <a:t>M</a:t>
            </a: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algn="ctr">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r>
              <a:rPr lang="en-US" altLang="zh-CN" sz="2400" b="1" dirty="0">
                <a:solidFill>
                  <a:schemeClr val="bg1"/>
                </a:solidFill>
                <a:sym typeface="+mn-ea"/>
              </a:rPr>
              <a:t>: God’s Assurance </a:t>
            </a:r>
            <a:r>
              <a:rPr lang="zh-CN" altLang="en-US" sz="2400" b="1" dirty="0">
                <a:solidFill>
                  <a:schemeClr val="bg1"/>
                </a:solidFill>
                <a:sym typeface="+mn-ea"/>
              </a:rPr>
              <a:t>神的</a:t>
            </a:r>
            <a:r>
              <a:rPr lang="ja-JP" altLang="en-US" sz="2400" b="1">
                <a:solidFill>
                  <a:schemeClr val="bg1"/>
                </a:solidFill>
                <a:sym typeface="+mn-ea"/>
              </a:rPr>
              <a:t>保障</a:t>
            </a:r>
            <a:endParaRPr lang="zh-CN" altLang="en-US" sz="2400" b="1" dirty="0">
              <a:solidFill>
                <a:schemeClr val="bg1"/>
              </a:solidFill>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729465" y="1423498"/>
            <a:ext cx="5300171" cy="2308324"/>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God said to Moses, “</a:t>
            </a:r>
            <a:r>
              <a:rPr lang="en-US" altLang="ja-JP" sz="2400" b="0" i="0" dirty="0">
                <a:solidFill>
                  <a:srgbClr val="FF0000"/>
                </a:solidFill>
                <a:effectLst/>
                <a:latin typeface="Times New Roman" panose="02020603050405020304" pitchFamily="18" charset="0"/>
              </a:rPr>
              <a:t>I am who I am </a:t>
            </a:r>
            <a:r>
              <a:rPr lang="en-US" altLang="ja-JP" sz="2400" b="0" i="0" dirty="0">
                <a:effectLst/>
                <a:latin typeface="Times New Roman" panose="02020603050405020304" pitchFamily="18" charset="0"/>
              </a:rPr>
              <a:t>. </a:t>
            </a:r>
            <a:r>
              <a:rPr lang="en-US" altLang="ja-JP" sz="2400" b="0" i="0" dirty="0">
                <a:solidFill>
                  <a:srgbClr val="FF0000"/>
                </a:solidFill>
                <a:effectLst/>
                <a:latin typeface="Times New Roman" panose="02020603050405020304" pitchFamily="18" charset="0"/>
              </a:rPr>
              <a:t>This is what you are to say to the Israelites: 'IAM has sent me to you.’ ”</a:t>
            </a:r>
            <a:r>
              <a:rPr lang="en-US" altLang="ja-JP" sz="2400" dirty="0">
                <a:solidFill>
                  <a:srgbClr val="FF0000"/>
                </a:solidFill>
                <a:latin typeface="Times New Roman" panose="02020603050405020304" pitchFamily="18" charset="0"/>
              </a:rPr>
              <a:t> </a:t>
            </a:r>
            <a:r>
              <a:rPr lang="ja-JP" altLang="en-US" sz="2400" b="0" i="0">
                <a:effectLst/>
                <a:latin typeface="Times New Roman" panose="02020603050405020304" pitchFamily="18" charset="0"/>
              </a:rPr>
              <a:t>神对摩西说、我是自有永有的．又说、你要对以色列人这样说、那自有的打发我到你们这里来。</a:t>
            </a:r>
            <a:r>
              <a:rPr lang="en-US" altLang="ja-JP" sz="2400" b="0" i="0" dirty="0">
                <a:effectLst/>
                <a:latin typeface="Times New Roman" panose="02020603050405020304" pitchFamily="18" charset="0"/>
              </a:rPr>
              <a:t>(Exo3:14 CUVS)</a:t>
            </a: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8101" y="851465"/>
            <a:ext cx="4389192" cy="4154984"/>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Moses said to God, “Suppose I go to the Israelites and say to them, 'The God of your fathers has sent me to you,' and they ask me, 'What is his name?' Then what shall I tell them?” </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摩西对　神说、我到以色列人那里、对他们说、你们祖宗的　神打发我到你们这里来．他们若问我说、他叫甚么名字、我要对他们说甚么呢。</a:t>
            </a:r>
            <a:r>
              <a:rPr lang="en-US" altLang="ja-JP" sz="2400" b="0" i="0" dirty="0">
                <a:effectLst/>
                <a:latin typeface="Times New Roman" panose="02020603050405020304" pitchFamily="18" charset="0"/>
              </a:rPr>
              <a:t> (</a:t>
            </a:r>
            <a:r>
              <a:rPr lang="en-US" sz="2400" b="0" i="0" dirty="0">
                <a:effectLst/>
                <a:latin typeface="Times New Roman" panose="02020603050405020304" pitchFamily="18" charset="0"/>
              </a:rPr>
              <a:t>Exo3:13 CUVS)</a:t>
            </a:r>
            <a:endParaRPr lang="en-US" altLang="ja-JP" sz="2400" b="0" i="0" dirty="0">
              <a:effectLst/>
              <a:latin typeface="Times New Roman" panose="02020603050405020304" pitchFamily="18" charset="0"/>
            </a:endParaRP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a:endCxn id="25" idx="2"/>
          </p:cNvCxnSpPr>
          <p:nvPr/>
        </p:nvCxnSpPr>
        <p:spPr bwMode="auto">
          <a:xfrm flipH="1">
            <a:off x="2232697" y="2332808"/>
            <a:ext cx="2738488" cy="2673641"/>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91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rgbClr val="FFFF00"/>
          </a:solidFill>
          <a:effectLst>
            <a:softEdge rad="123960"/>
          </a:effectLst>
        </p:spPr>
        <p:txBody>
          <a:bodyPr lIns="91440" tIns="274320"/>
          <a:lstStyle/>
          <a:p>
            <a:pPr marL="0" indent="0" algn="ctr">
              <a:buNone/>
            </a:pPr>
            <a:r>
              <a:rPr lang="en-US" altLang="zh-CN" sz="2600" dirty="0"/>
              <a:t> Parents</a:t>
            </a:r>
          </a:p>
          <a:p>
            <a:pPr marL="0" indent="0" algn="ctr">
              <a:buNone/>
            </a:pPr>
            <a:r>
              <a:rPr lang="ja-JP" altLang="en-US" sz="2600"/>
              <a:t>父母</a:t>
            </a:r>
            <a:endParaRPr lang="en-US" altLang="zh-CN" sz="2800" dirty="0">
              <a:sym typeface="+mn-ea"/>
            </a:endParaRPr>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rgbClr val="FFFF00"/>
          </a:solidFill>
          <a:ln w="9525">
            <a:noFill/>
          </a:ln>
          <a:effectLst>
            <a:softEdge rad="95834"/>
          </a:effectLst>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ym typeface="+mn-ea"/>
              </a:rPr>
              <a:t>Children</a:t>
            </a:r>
          </a:p>
          <a:p>
            <a:pPr algn="ctr">
              <a:buNone/>
            </a:pPr>
            <a:r>
              <a:rPr lang="ja-JP" altLang="en-US" sz="2800">
                <a:sym typeface="+mn-ea"/>
              </a:rPr>
              <a:t>孩子</a:t>
            </a:r>
            <a:endParaRPr lang="en-US" altLang="zh-CN" sz="2800" dirty="0">
              <a:sym typeface="+mn-ea"/>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461665"/>
          </a:xfrm>
          <a:prstGeom prst="rect">
            <a:avLst/>
          </a:prstGeom>
          <a:solidFill>
            <a:schemeClr val="accent1"/>
          </a:solidFill>
          <a:ln>
            <a:solidFill>
              <a:schemeClr val="bg1">
                <a:lumMod val="95000"/>
              </a:schemeClr>
            </a:solidFill>
          </a:ln>
        </p:spPr>
        <p:txBody>
          <a:bodyPr wrap="square">
            <a:spAutoFit/>
          </a:bodyPr>
          <a:lstStyle/>
          <a:p>
            <a:pPr algn="ctr">
              <a:buNone/>
            </a:pPr>
            <a:r>
              <a:rPr lang="en-US" altLang="zh-CN" sz="2400" dirty="0">
                <a:solidFill>
                  <a:schemeClr val="bg1"/>
                </a:solidFill>
              </a:rPr>
              <a:t>Parenting Question to God</a:t>
            </a: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461665"/>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169924" y="3204624"/>
            <a:ext cx="4389192" cy="1569660"/>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“Who am I, that I should go to teach my children about God?” </a:t>
            </a:r>
          </a:p>
          <a:p>
            <a:pPr marR="0" defTabSz="914400" rtl="0" eaLnBrk="1" fontAlgn="auto" latinLnBrk="0" hangingPunct="1">
              <a:lnSpc>
                <a:spcPct val="100000"/>
              </a:lnSpc>
              <a:spcBef>
                <a:spcPts val="0"/>
              </a:spcBef>
              <a:spcAft>
                <a:spcPts val="0"/>
              </a:spcAft>
              <a:buClrTx/>
              <a:buSzTx/>
              <a:tabLst/>
              <a:defRPr/>
            </a:pP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我是甚么人、竟能去教导我的孩子们认识上帝</a:t>
            </a:r>
            <a:r>
              <a:rPr lang="en-US" altLang="ja-JP" sz="2400" b="0" i="0" dirty="0">
                <a:effectLst/>
                <a:latin typeface="Times New Roman" panose="02020603050405020304" pitchFamily="18" charset="0"/>
              </a:rPr>
              <a:t>?”</a:t>
            </a: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rgbClr val="FFFF00"/>
          </a:solidFill>
        </p:spPr>
        <p:txBody>
          <a:bodyPr lIns="91440" tIns="274320"/>
          <a:lstStyle/>
          <a:p>
            <a:pPr marL="0" indent="0" algn="ctr">
              <a:buNone/>
            </a:pPr>
            <a:r>
              <a:rPr lang="en-US" altLang="zh-CN" sz="2600" dirty="0"/>
              <a:t> Parents</a:t>
            </a:r>
          </a:p>
          <a:p>
            <a:pPr marL="0" indent="0" algn="ctr">
              <a:buNone/>
            </a:pPr>
            <a:r>
              <a:rPr lang="ja-JP" altLang="en-US" sz="2600"/>
              <a:t>父母</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rgbClr val="FFFF00"/>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ym typeface="+mn-ea"/>
              </a:rPr>
              <a:t>Children</a:t>
            </a:r>
            <a:br>
              <a:rPr lang="en-US" altLang="zh-CN" sz="2800" dirty="0">
                <a:sym typeface="+mn-ea"/>
              </a:rPr>
            </a:br>
            <a:r>
              <a:rPr lang="ja-JP" altLang="en-US" sz="2800">
                <a:sym typeface="+mn-ea"/>
              </a:rPr>
              <a:t>孩子</a:t>
            </a:r>
            <a:endParaRPr lang="en-US" altLang="zh-CN" sz="2800" dirty="0">
              <a:sym typeface="+mn-ea"/>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461665"/>
          </a:xfrm>
          <a:prstGeom prst="rect">
            <a:avLst/>
          </a:prstGeom>
          <a:solidFill>
            <a:schemeClr val="accent1"/>
          </a:solidFill>
          <a:ln>
            <a:solidFill>
              <a:schemeClr val="bg1">
                <a:lumMod val="95000"/>
              </a:schemeClr>
            </a:solidFill>
          </a:ln>
        </p:spPr>
        <p:txBody>
          <a:bodyPr wrap="square">
            <a:spAutoFit/>
          </a:bodyPr>
          <a:lstStyle/>
          <a:p>
            <a:pPr algn="ctr">
              <a:buNone/>
            </a:pPr>
            <a:r>
              <a:rPr lang="en-US" altLang="zh-CN" sz="2400" dirty="0">
                <a:solidFill>
                  <a:schemeClr val="bg1"/>
                </a:solidFill>
              </a:rPr>
              <a:t>Parenting Question to God</a:t>
            </a: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2984" y="2386730"/>
            <a:ext cx="4389192" cy="2677656"/>
          </a:xfrm>
          <a:prstGeom prst="rect">
            <a:avLst/>
          </a:prstGeom>
          <a:solidFill>
            <a:schemeClr val="accent3">
              <a:lumMod val="95000"/>
            </a:schemeClr>
          </a:solidFill>
        </p:spPr>
        <p:txBody>
          <a:bodyPr wrap="square">
            <a:spAutoFit/>
          </a:bodyPr>
          <a:lstStyle/>
          <a:p>
            <a:pPr>
              <a:defRPr/>
            </a:pPr>
            <a:r>
              <a:rPr lang="en-US" sz="2400" b="0" i="0" dirty="0">
                <a:effectLst/>
                <a:latin typeface="Times New Roman" panose="02020603050405020304" pitchFamily="18" charset="0"/>
              </a:rPr>
              <a:t>“Suppose I go to the children and say to them about God, and they ask me, ‘Who is God?' Then what shall I tell them?” </a:t>
            </a:r>
            <a:r>
              <a:rPr lang="ja-JP" altLang="en-US" sz="2400" b="0" i="0">
                <a:effectLst/>
                <a:latin typeface="Times New Roman" panose="02020603050405020304" pitchFamily="18" charset="0"/>
              </a:rPr>
              <a:t>我到孩子们那里、对他们讲论说　神</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 他们若问我说、神是甚么</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、我要对他们说甚么呢</a:t>
            </a:r>
            <a:r>
              <a:rPr lang="en-US" altLang="ja-JP" sz="2400" b="0" i="0" dirty="0">
                <a:effectLst/>
                <a:latin typeface="Times New Roman" panose="02020603050405020304" pitchFamily="18" charset="0"/>
              </a:rPr>
              <a:t>?</a:t>
            </a: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a:endCxn id="25" idx="2"/>
          </p:cNvCxnSpPr>
          <p:nvPr/>
        </p:nvCxnSpPr>
        <p:spPr bwMode="auto">
          <a:xfrm flipH="1">
            <a:off x="2227580" y="2539984"/>
            <a:ext cx="2815977" cy="2524402"/>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9753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3061540013"/>
              </p:ext>
            </p:ext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Theological Question</a:t>
                      </a:r>
                    </a:p>
                  </a:txBody>
                  <a:tcPr/>
                </a:tc>
                <a:extLst>
                  <a:ext uri="{0D108BD9-81ED-4DB2-BD59-A6C34878D82A}">
                    <a16:rowId xmlns:a16="http://schemas.microsoft.com/office/drawing/2014/main" val="10000"/>
                  </a:ext>
                </a:extLst>
              </a:tr>
              <a:tr h="5389080">
                <a:tc>
                  <a:txBody>
                    <a:bodyPr/>
                    <a:lstStyle/>
                    <a:p>
                      <a:pPr algn="l">
                        <a:buNone/>
                      </a:pPr>
                      <a:r>
                        <a:rPr lang="en-US" sz="2800" i="0" dirty="0"/>
                        <a:t>What is the theological meaning of </a:t>
                      </a:r>
                      <a:r>
                        <a:rPr lang="en-US" sz="2800" b="1" i="1" dirty="0"/>
                        <a:t>going to Pharaoh</a:t>
                      </a:r>
                      <a:r>
                        <a:rPr lang="en-US" sz="2800" i="0" dirty="0"/>
                        <a:t>?</a:t>
                      </a:r>
                    </a:p>
                    <a:p>
                      <a:pPr algn="l">
                        <a:buNone/>
                      </a:pPr>
                      <a:r>
                        <a:rPr lang="ja-JP" altLang="en-US" sz="2800" i="0"/>
                        <a:t>去见法老的神学意义是什么？</a:t>
                      </a:r>
                      <a:endParaRPr lang="en-US" sz="2800" i="0" dirty="0"/>
                    </a:p>
                    <a:p>
                      <a:pPr algn="l">
                        <a:buNone/>
                      </a:pPr>
                      <a:endParaRPr lang="en-US" sz="2800" i="0" dirty="0"/>
                    </a:p>
                    <a:p>
                      <a:pPr algn="l">
                        <a:buNone/>
                      </a:pP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i="0" dirty="0"/>
                        <a:t>What is the theological meaning of </a:t>
                      </a:r>
                      <a:r>
                        <a:rPr lang="en-US" sz="2800" b="1" i="1" dirty="0"/>
                        <a:t>bringing the Israelites out of Egypt</a:t>
                      </a:r>
                      <a:r>
                        <a:rPr lang="en-US" sz="2800" i="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i="0"/>
                        <a:t>带领以色列人出埃及的神学意义是什么？</a:t>
                      </a: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i="0" dirty="0"/>
                        <a:t>How can parents bring their children out of the world today?</a:t>
                      </a:r>
                    </a:p>
                    <a:p>
                      <a:pPr algn="l">
                        <a:buNone/>
                      </a:pPr>
                      <a:r>
                        <a:rPr lang="ja-JP" altLang="en-US" sz="2800" i="0"/>
                        <a:t>父母该如何带领孩子脱离世俗？</a:t>
                      </a:r>
                      <a:endParaRPr lang="en-US" sz="2800" i="0"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9561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a:t>
            </a:r>
            <a:r>
              <a:rPr lang="zh-CN" altLang="en-US" sz="2800" dirty="0">
                <a:sym typeface="+mn-ea"/>
              </a:rPr>
              <a:t>我愿意让孩子相信神，但对我来说无所谓 。</a:t>
            </a:r>
            <a:r>
              <a:rPr lang="en-US" altLang="zh-CN" sz="2800" dirty="0">
                <a:sym typeface="+mn-ea"/>
              </a:rPr>
              <a:t>” </a:t>
            </a:r>
            <a:r>
              <a:rPr lang="ja-JP" altLang="en-US" sz="2800">
                <a:sym typeface="+mn-ea"/>
              </a:rPr>
              <a:t>对吗</a:t>
            </a:r>
            <a:r>
              <a:rPr lang="en-US" altLang="ja-JP" sz="2800" dirty="0">
                <a:sym typeface="+mn-ea"/>
              </a:rPr>
              <a:t>? </a:t>
            </a:r>
          </a:p>
          <a:p>
            <a:pPr marL="357505" indent="-357505" algn="l">
              <a:buNone/>
            </a:pPr>
            <a:r>
              <a:rPr lang="en-US" altLang="zh-CN" sz="2800" dirty="0">
                <a:sym typeface="+mn-ea"/>
              </a:rPr>
              <a:t>“I hope my children to believe in God. But it doesn’t matter to me.” Is that right?</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a:solidFill>
                  <a:srgbClr val="00B0F0"/>
                </a:solidFill>
                <a:latin typeface="DFKai-SB" panose="03000509000000000000" pitchFamily="65" charset="-120"/>
                <a:ea typeface="DFKai-SB" panose="03000509000000000000" pitchFamily="65" charset="-120"/>
              </a:rPr>
              <a:t>至于我、和我家、我们必定事奉耶和华。</a:t>
            </a:r>
            <a:r>
              <a:rPr lang="en-US" altLang="ja-JP" sz="2800" dirty="0">
                <a:solidFill>
                  <a:srgbClr val="00B0F0"/>
                </a:solidFill>
                <a:latin typeface="DFKai-SB" panose="03000509000000000000" pitchFamily="65" charset="-120"/>
                <a:ea typeface="DFKai-SB" panose="03000509000000000000" pitchFamily="65" charset="-120"/>
              </a:rPr>
              <a:t>" (Jos24:15 CUVS) </a:t>
            </a:r>
            <a:endParaRPr lang="en-US" altLang="ja-JP"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zh-CN" sz="2800" dirty="0">
                <a:latin typeface="DFKai-SB" panose="03000509000000000000" pitchFamily="65" charset="-120"/>
                <a:ea typeface="DFKai-SB" panose="03000509000000000000" pitchFamily="65" charset="-120"/>
              </a:rPr>
              <a:t>“as for me and my household, we will serve the Lord ." (Jos24:15 NIV).</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7.xml><?xml version="1.0" encoding="utf-8"?>
<p:tagLst xmlns:a="http://schemas.openxmlformats.org/drawingml/2006/main" xmlns:r="http://schemas.openxmlformats.org/officeDocument/2006/relationships" xmlns:p="http://schemas.openxmlformats.org/presentationml/2006/main">
  <p:tag name="WPP_GENERATETEXT" val="1"/>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TotalTime>
  <Words>1367</Words>
  <Application>Microsoft Macintosh PowerPoint</Application>
  <PresentationFormat>Widescreen</PresentationFormat>
  <Paragraphs>120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PMingLiU</vt:lpstr>
      <vt:lpstr>Arial</vt:lpstr>
      <vt:lpstr>Calibri</vt:lpstr>
      <vt:lpstr>DFKai-SB</vt:lpstr>
      <vt:lpstr>Times New Roman</vt:lpstr>
      <vt:lpstr>Orange Waves</vt:lpstr>
      <vt:lpstr>Exodus 出埃及記 3:11-22  Moses and Parenting  </vt:lpstr>
      <vt:lpstr>出埃及記(Exodus) 3:11-22 簡介</vt:lpstr>
      <vt:lpstr>PowerPoint Presentation</vt:lpstr>
      <vt:lpstr>PowerPoint Presentation</vt:lpstr>
      <vt:lpstr>PowerPoint Presentation</vt:lpstr>
      <vt:lpstr>PowerPoint Presentation</vt:lpstr>
      <vt:lpstr>PowerPoint Presentation</vt:lpstr>
      <vt:lpstr>PowerPoint Presentation</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218</cp:revision>
  <dcterms:created xsi:type="dcterms:W3CDTF">2024-01-10T14:09:00Z</dcterms:created>
  <dcterms:modified xsi:type="dcterms:W3CDTF">2025-08-11T14:57:44Z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