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27138-547C-D642-AE08-4C710B4B9520}" v="57" dt="2024-09-26T17:25:3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/>
    <p:restoredTop sz="94629"/>
  </p:normalViewPr>
  <p:slideViewPr>
    <p:cSldViewPr snapToGrid="0" snapToObjects="1">
      <p:cViewPr>
        <p:scale>
          <a:sx n="245" d="100"/>
          <a:sy n="245" d="100"/>
        </p:scale>
        <p:origin x="40" y="-1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D901B-7424-D445-99DA-06E5DDC5E492}" type="datetimeFigureOut">
              <a:rPr lang="nl-BE" smtClean="0"/>
              <a:t>26/09/2024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9038A-1072-404F-A9F6-0DDC7AE50C9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142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038A-1072-404F-A9F6-0DDC7AE50C9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13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3A2F4-8203-5BB4-30A9-1200FAFC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8D11802-FB99-37A2-7093-D7A6BDDC0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8320AAA-016E-2E67-C104-6319B4D37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693BFC-C7FB-94B0-F816-08011E669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038A-1072-404F-A9F6-0DDC7AE50C9E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729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67978-79E8-AB0C-6634-61D3B25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chemeClr val="tx1"/>
            </a:solidFill>
          </a:ln>
          <a:effectLst/>
        </p:spPr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3C9C4BD-60D5-6415-C383-13DE2CE6D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476" t="11216" r="10159" b="16778"/>
          <a:stretch/>
        </p:blipFill>
        <p:spPr>
          <a:xfrm>
            <a:off x="-22030" y="1559859"/>
            <a:ext cx="9130934" cy="4908176"/>
          </a:xfrm>
          <a:prstGeom prst="rect">
            <a:avLst/>
          </a:prstGeom>
          <a:noFill/>
          <a:effectLst/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94208ED-BBAF-E4BE-E48C-02695C6178C2}"/>
              </a:ext>
            </a:extLst>
          </p:cNvPr>
          <p:cNvSpPr/>
          <p:nvPr/>
        </p:nvSpPr>
        <p:spPr>
          <a:xfrm>
            <a:off x="2410385" y="1862417"/>
            <a:ext cx="4323229" cy="156658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4DD56A7-B2C7-2659-CC96-A92472B84777}"/>
              </a:ext>
            </a:extLst>
          </p:cNvPr>
          <p:cNvSpPr/>
          <p:nvPr/>
        </p:nvSpPr>
        <p:spPr>
          <a:xfrm>
            <a:off x="188258" y="3590365"/>
            <a:ext cx="3294529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A5332F-2DAF-7600-8CBC-9AF99494DF83}"/>
              </a:ext>
            </a:extLst>
          </p:cNvPr>
          <p:cNvSpPr/>
          <p:nvPr/>
        </p:nvSpPr>
        <p:spPr>
          <a:xfrm>
            <a:off x="3693075" y="3590364"/>
            <a:ext cx="1853837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141D3D62-50F5-7620-7F5B-13EFFC1462D8}"/>
              </a:ext>
            </a:extLst>
          </p:cNvPr>
          <p:cNvSpPr/>
          <p:nvPr/>
        </p:nvSpPr>
        <p:spPr>
          <a:xfrm>
            <a:off x="5757201" y="3590363"/>
            <a:ext cx="3198542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02EFDCC-26E8-991E-7E6D-277B65219BD6}"/>
              </a:ext>
            </a:extLst>
          </p:cNvPr>
          <p:cNvSpPr/>
          <p:nvPr/>
        </p:nvSpPr>
        <p:spPr>
          <a:xfrm>
            <a:off x="3696435" y="5056094"/>
            <a:ext cx="5259307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A0D08C27-A957-8D0F-2C6B-B1EAA89687FE}"/>
              </a:ext>
            </a:extLst>
          </p:cNvPr>
          <p:cNvSpPr/>
          <p:nvPr/>
        </p:nvSpPr>
        <p:spPr>
          <a:xfrm>
            <a:off x="188258" y="4094629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4531DC78-100F-A90B-3AD2-D224E11D5D67}"/>
              </a:ext>
            </a:extLst>
          </p:cNvPr>
          <p:cNvSpPr/>
          <p:nvPr/>
        </p:nvSpPr>
        <p:spPr>
          <a:xfrm>
            <a:off x="7994276" y="4058768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1F011CAA-9B38-E44E-A08E-B140393A1856}"/>
              </a:ext>
            </a:extLst>
          </p:cNvPr>
          <p:cNvSpPr/>
          <p:nvPr/>
        </p:nvSpPr>
        <p:spPr>
          <a:xfrm>
            <a:off x="8006984" y="5526740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A71A945D-D0FF-DB73-3D7F-2939BFD23F70}"/>
              </a:ext>
            </a:extLst>
          </p:cNvPr>
          <p:cNvSpPr/>
          <p:nvPr/>
        </p:nvSpPr>
        <p:spPr>
          <a:xfrm>
            <a:off x="2326341" y="4087904"/>
            <a:ext cx="115644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C2B7AA19-E890-A98B-EEB3-F7C38F273A27}"/>
              </a:ext>
            </a:extLst>
          </p:cNvPr>
          <p:cNvSpPr/>
          <p:nvPr/>
        </p:nvSpPr>
        <p:spPr>
          <a:xfrm>
            <a:off x="5757201" y="4058768"/>
            <a:ext cx="115644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3A06B130-CE3C-A5E5-4184-8F4A2B242BAD}"/>
              </a:ext>
            </a:extLst>
          </p:cNvPr>
          <p:cNvSpPr/>
          <p:nvPr/>
        </p:nvSpPr>
        <p:spPr>
          <a:xfrm>
            <a:off x="3693075" y="4068759"/>
            <a:ext cx="185383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34194E07-CAE0-5C0F-9CBC-9926F9D47D04}"/>
              </a:ext>
            </a:extLst>
          </p:cNvPr>
          <p:cNvSpPr/>
          <p:nvPr/>
        </p:nvSpPr>
        <p:spPr>
          <a:xfrm>
            <a:off x="3693075" y="5532247"/>
            <a:ext cx="185383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F5E6EECD-67B5-7A4A-91BA-D01735190653}"/>
              </a:ext>
            </a:extLst>
          </p:cNvPr>
          <p:cNvSpPr/>
          <p:nvPr/>
        </p:nvSpPr>
        <p:spPr>
          <a:xfrm>
            <a:off x="6155391" y="5526740"/>
            <a:ext cx="675715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Of 29">
            <a:extLst>
              <a:ext uri="{FF2B5EF4-FFF2-40B4-BE49-F238E27FC236}">
                <a16:creationId xmlns:a16="http://schemas.microsoft.com/office/drawing/2014/main" id="{C6E49247-D872-B092-2572-26A825108307}"/>
              </a:ext>
            </a:extLst>
          </p:cNvPr>
          <p:cNvSpPr/>
          <p:nvPr/>
        </p:nvSpPr>
        <p:spPr>
          <a:xfrm>
            <a:off x="4061011" y="2033356"/>
            <a:ext cx="1021976" cy="102197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8" name="Vrije vorm 37">
            <a:extLst>
              <a:ext uri="{FF2B5EF4-FFF2-40B4-BE49-F238E27FC236}">
                <a16:creationId xmlns:a16="http://schemas.microsoft.com/office/drawing/2014/main" id="{F9DC4D1C-27F5-87CF-DDE6-A503E3349B34}"/>
              </a:ext>
            </a:extLst>
          </p:cNvPr>
          <p:cNvSpPr/>
          <p:nvPr/>
        </p:nvSpPr>
        <p:spPr>
          <a:xfrm>
            <a:off x="2997941" y="2112613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39" name="Vrije vorm 38">
            <a:extLst>
              <a:ext uri="{FF2B5EF4-FFF2-40B4-BE49-F238E27FC236}">
                <a16:creationId xmlns:a16="http://schemas.microsoft.com/office/drawing/2014/main" id="{2DCD08DE-E59D-8215-A715-DBDDE05EE487}"/>
              </a:ext>
            </a:extLst>
          </p:cNvPr>
          <p:cNvSpPr/>
          <p:nvPr/>
        </p:nvSpPr>
        <p:spPr>
          <a:xfrm>
            <a:off x="8430376" y="2059428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40" name="Vrije vorm 39">
            <a:extLst>
              <a:ext uri="{FF2B5EF4-FFF2-40B4-BE49-F238E27FC236}">
                <a16:creationId xmlns:a16="http://schemas.microsoft.com/office/drawing/2014/main" id="{03E3E88B-1FAB-57E3-DFCA-13C0496BF750}"/>
              </a:ext>
            </a:extLst>
          </p:cNvPr>
          <p:cNvSpPr/>
          <p:nvPr/>
        </p:nvSpPr>
        <p:spPr>
          <a:xfrm rot="10800000">
            <a:off x="5684100" y="2112612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41" name="Vrije vorm 40">
            <a:extLst>
              <a:ext uri="{FF2B5EF4-FFF2-40B4-BE49-F238E27FC236}">
                <a16:creationId xmlns:a16="http://schemas.microsoft.com/office/drawing/2014/main" id="{9F330158-5E7F-6D3F-1F7F-B1E2764BF074}"/>
              </a:ext>
            </a:extLst>
          </p:cNvPr>
          <p:cNvSpPr/>
          <p:nvPr/>
        </p:nvSpPr>
        <p:spPr>
          <a:xfrm rot="10800000">
            <a:off x="247841" y="2112611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565672EF-C51A-52B3-CDD1-D09E96EA404A}"/>
              </a:ext>
            </a:extLst>
          </p:cNvPr>
          <p:cNvCxnSpPr/>
          <p:nvPr/>
        </p:nvCxnSpPr>
        <p:spPr>
          <a:xfrm flipH="1">
            <a:off x="1203512" y="4430805"/>
            <a:ext cx="1069041" cy="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32742179-A37B-A67C-EBDE-34AC0A0349E7}"/>
              </a:ext>
            </a:extLst>
          </p:cNvPr>
          <p:cNvCxnSpPr>
            <a:cxnSpLocks/>
          </p:cNvCxnSpPr>
          <p:nvPr/>
        </p:nvCxnSpPr>
        <p:spPr>
          <a:xfrm>
            <a:off x="6937943" y="4381499"/>
            <a:ext cx="1069041" cy="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DB686464-CEAE-E0B7-4317-FBD0341F5544}"/>
              </a:ext>
            </a:extLst>
          </p:cNvPr>
          <p:cNvCxnSpPr>
            <a:cxnSpLocks/>
          </p:cNvCxnSpPr>
          <p:nvPr/>
        </p:nvCxnSpPr>
        <p:spPr>
          <a:xfrm>
            <a:off x="6831106" y="5905499"/>
            <a:ext cx="1069041" cy="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C1E6E4C3-3632-6BAD-E644-36BC75F72F0F}"/>
              </a:ext>
            </a:extLst>
          </p:cNvPr>
          <p:cNvCxnSpPr>
            <a:cxnSpLocks/>
          </p:cNvCxnSpPr>
          <p:nvPr/>
        </p:nvCxnSpPr>
        <p:spPr>
          <a:xfrm>
            <a:off x="5600700" y="5912222"/>
            <a:ext cx="480731" cy="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BEF0B203-B78B-F7E8-B120-51521FE17E4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149882" y="2561665"/>
            <a:ext cx="1696477" cy="1344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E9CFE38F-34D6-C64D-1E8C-342862AD3556}"/>
              </a:ext>
            </a:extLst>
          </p:cNvPr>
          <p:cNvCxnSpPr>
            <a:cxnSpLocks/>
          </p:cNvCxnSpPr>
          <p:nvPr/>
        </p:nvCxnSpPr>
        <p:spPr>
          <a:xfrm flipV="1">
            <a:off x="1270138" y="2575110"/>
            <a:ext cx="1696477" cy="1344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D217F74D-F2EE-652B-7552-57A425BA8B5B}"/>
              </a:ext>
            </a:extLst>
          </p:cNvPr>
          <p:cNvCxnSpPr>
            <a:cxnSpLocks/>
          </p:cNvCxnSpPr>
          <p:nvPr/>
        </p:nvCxnSpPr>
        <p:spPr>
          <a:xfrm flipV="1">
            <a:off x="276593" y="2561665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9D9798D5-EB33-09EA-5529-EB7CE8F49AD5}"/>
              </a:ext>
            </a:extLst>
          </p:cNvPr>
          <p:cNvCxnSpPr>
            <a:cxnSpLocks/>
          </p:cNvCxnSpPr>
          <p:nvPr/>
        </p:nvCxnSpPr>
        <p:spPr>
          <a:xfrm flipV="1">
            <a:off x="3006349" y="2579032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C2DC8E02-55C0-E4DA-873C-E4CB41E1CC0A}"/>
              </a:ext>
            </a:extLst>
          </p:cNvPr>
          <p:cNvCxnSpPr>
            <a:cxnSpLocks/>
          </p:cNvCxnSpPr>
          <p:nvPr/>
        </p:nvCxnSpPr>
        <p:spPr>
          <a:xfrm flipV="1">
            <a:off x="5708919" y="2562786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9CF4A1ED-966E-2EF8-4D4F-35DC1D05241D}"/>
              </a:ext>
            </a:extLst>
          </p:cNvPr>
          <p:cNvCxnSpPr>
            <a:cxnSpLocks/>
          </p:cNvCxnSpPr>
          <p:nvPr/>
        </p:nvCxnSpPr>
        <p:spPr>
          <a:xfrm flipV="1">
            <a:off x="8422377" y="2516325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00AFEBE-C1C1-69E4-3A5F-15A7CE05B9EC}"/>
              </a:ext>
            </a:extLst>
          </p:cNvPr>
          <p:cNvCxnSpPr>
            <a:cxnSpLocks/>
          </p:cNvCxnSpPr>
          <p:nvPr/>
        </p:nvCxnSpPr>
        <p:spPr>
          <a:xfrm flipH="1" flipV="1">
            <a:off x="803974" y="2364440"/>
            <a:ext cx="466164" cy="21067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73A6D2CF-DA5A-D86C-98BE-A8C5518FDF7C}"/>
              </a:ext>
            </a:extLst>
          </p:cNvPr>
          <p:cNvCxnSpPr>
            <a:cxnSpLocks/>
          </p:cNvCxnSpPr>
          <p:nvPr/>
        </p:nvCxnSpPr>
        <p:spPr>
          <a:xfrm flipH="1">
            <a:off x="804470" y="2599759"/>
            <a:ext cx="466164" cy="21067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BC785FAC-B990-611A-13A9-C22F906D819C}"/>
              </a:ext>
            </a:extLst>
          </p:cNvPr>
          <p:cNvCxnSpPr>
            <a:cxnSpLocks/>
          </p:cNvCxnSpPr>
          <p:nvPr/>
        </p:nvCxnSpPr>
        <p:spPr>
          <a:xfrm flipV="1">
            <a:off x="7821158" y="2343152"/>
            <a:ext cx="466164" cy="21067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1C187CAB-FC6E-FE95-DD76-AC23C8AF764D}"/>
              </a:ext>
            </a:extLst>
          </p:cNvPr>
          <p:cNvCxnSpPr>
            <a:cxnSpLocks/>
          </p:cNvCxnSpPr>
          <p:nvPr/>
        </p:nvCxnSpPr>
        <p:spPr>
          <a:xfrm>
            <a:off x="7821654" y="2578471"/>
            <a:ext cx="466164" cy="210670"/>
          </a:xfrm>
          <a:prstGeom prst="straightConnector1">
            <a:avLst/>
          </a:prstGeom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C84F2038-AD88-BB70-1DD5-D776E835BC29}"/>
              </a:ext>
            </a:extLst>
          </p:cNvPr>
          <p:cNvCxnSpPr>
            <a:cxnSpLocks/>
          </p:cNvCxnSpPr>
          <p:nvPr/>
        </p:nvCxnSpPr>
        <p:spPr>
          <a:xfrm flipV="1">
            <a:off x="5141523" y="3052482"/>
            <a:ext cx="504560" cy="125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>
            <a:extLst>
              <a:ext uri="{FF2B5EF4-FFF2-40B4-BE49-F238E27FC236}">
                <a16:creationId xmlns:a16="http://schemas.microsoft.com/office/drawing/2014/main" id="{706FCEB4-A1A4-01AC-B7D0-CF90ADE95BC4}"/>
              </a:ext>
            </a:extLst>
          </p:cNvPr>
          <p:cNvCxnSpPr>
            <a:cxnSpLocks/>
          </p:cNvCxnSpPr>
          <p:nvPr/>
        </p:nvCxnSpPr>
        <p:spPr>
          <a:xfrm flipH="1" flipV="1">
            <a:off x="3556451" y="3055539"/>
            <a:ext cx="504560" cy="125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0367950B-64A7-41F9-3AF0-2035A2444BC5}"/>
              </a:ext>
            </a:extLst>
          </p:cNvPr>
          <p:cNvCxnSpPr>
            <a:cxnSpLocks/>
          </p:cNvCxnSpPr>
          <p:nvPr/>
        </p:nvCxnSpPr>
        <p:spPr>
          <a:xfrm flipV="1">
            <a:off x="4571999" y="3104950"/>
            <a:ext cx="0" cy="146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FCC33-A98E-FC83-7EE5-2BD117C1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C714CD7D-AC6C-06EE-D444-174AAB8ABFBD}"/>
              </a:ext>
            </a:extLst>
          </p:cNvPr>
          <p:cNvSpPr/>
          <p:nvPr/>
        </p:nvSpPr>
        <p:spPr>
          <a:xfrm>
            <a:off x="2410385" y="1862417"/>
            <a:ext cx="4323229" cy="156658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5D06358-EAF0-2C7D-15CD-C2DAF3BFE762}"/>
              </a:ext>
            </a:extLst>
          </p:cNvPr>
          <p:cNvSpPr/>
          <p:nvPr/>
        </p:nvSpPr>
        <p:spPr>
          <a:xfrm>
            <a:off x="188258" y="3590365"/>
            <a:ext cx="3294529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tx1"/>
                </a:solidFill>
                <a:latin typeface="Ubuntu" panose="020B0504030602030204" pitchFamily="34" charset="0"/>
              </a:rPr>
              <a:t>Case-Control</a:t>
            </a:r>
            <a:endParaRPr lang="en-GB" noProof="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01154FC4-4C54-7B6B-FF6B-34EE2984FF0C}"/>
              </a:ext>
            </a:extLst>
          </p:cNvPr>
          <p:cNvSpPr/>
          <p:nvPr/>
        </p:nvSpPr>
        <p:spPr>
          <a:xfrm>
            <a:off x="3693075" y="3590364"/>
            <a:ext cx="1853837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tx1"/>
                </a:solidFill>
                <a:latin typeface="Ubuntu" panose="020B0504030602030204" pitchFamily="34" charset="0"/>
              </a:rPr>
              <a:t>Cross-sectional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CF5AA544-2DBE-8BC7-34F1-EC7222C02CA0}"/>
              </a:ext>
            </a:extLst>
          </p:cNvPr>
          <p:cNvSpPr/>
          <p:nvPr/>
        </p:nvSpPr>
        <p:spPr>
          <a:xfrm>
            <a:off x="5757201" y="3590363"/>
            <a:ext cx="3198542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tx1"/>
                </a:solidFill>
                <a:latin typeface="Ubuntu" panose="020B0504030602030204" pitchFamily="34" charset="0"/>
              </a:rPr>
              <a:t>Cohort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5330EF7-2B62-34B2-1A67-6FA88A67B935}"/>
              </a:ext>
            </a:extLst>
          </p:cNvPr>
          <p:cNvSpPr/>
          <p:nvPr/>
        </p:nvSpPr>
        <p:spPr>
          <a:xfrm>
            <a:off x="3696435" y="5056094"/>
            <a:ext cx="5259307" cy="2420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noProof="0" dirty="0">
                <a:solidFill>
                  <a:schemeClr val="tx1"/>
                </a:solidFill>
                <a:latin typeface="Ubuntu" panose="020B0504030602030204" pitchFamily="34" charset="0"/>
              </a:rPr>
              <a:t>Experimental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43CE6369-263B-A551-A7C5-9A4D714627A6}"/>
              </a:ext>
            </a:extLst>
          </p:cNvPr>
          <p:cNvSpPr/>
          <p:nvPr/>
        </p:nvSpPr>
        <p:spPr>
          <a:xfrm>
            <a:off x="188258" y="4094629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Recall past exposure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7BEB3428-3CB8-54BD-3046-CC520FF10D72}"/>
              </a:ext>
            </a:extLst>
          </p:cNvPr>
          <p:cNvSpPr/>
          <p:nvPr/>
        </p:nvSpPr>
        <p:spPr>
          <a:xfrm>
            <a:off x="7994276" y="4058768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Record outcome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13084DDD-D115-5DA4-20D0-FCFDA09BBDE1}"/>
              </a:ext>
            </a:extLst>
          </p:cNvPr>
          <p:cNvSpPr/>
          <p:nvPr/>
        </p:nvSpPr>
        <p:spPr>
          <a:xfrm>
            <a:off x="8006984" y="5526740"/>
            <a:ext cx="961466" cy="7126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Record outcome</a:t>
            </a:r>
            <a:endParaRPr lang="en-GB" sz="900" noProof="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8B8FB2A5-1AE0-008D-81E8-ED4F19DC2E44}"/>
              </a:ext>
            </a:extLst>
          </p:cNvPr>
          <p:cNvSpPr/>
          <p:nvPr/>
        </p:nvSpPr>
        <p:spPr>
          <a:xfrm>
            <a:off x="2326341" y="4087904"/>
            <a:ext cx="115644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Select sample on basis of outcome</a:t>
            </a:r>
            <a:endParaRPr lang="en-GB" sz="900" noProof="0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E5AF238B-5078-FA26-6628-1EF35C397CA6}"/>
              </a:ext>
            </a:extLst>
          </p:cNvPr>
          <p:cNvSpPr/>
          <p:nvPr/>
        </p:nvSpPr>
        <p:spPr>
          <a:xfrm>
            <a:off x="5757201" y="4058768"/>
            <a:ext cx="115644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Select sample on basis of exposure; or measure baseline exposure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1064A6E8-E702-2685-DC10-E1FF33800A68}"/>
              </a:ext>
            </a:extLst>
          </p:cNvPr>
          <p:cNvSpPr/>
          <p:nvPr/>
        </p:nvSpPr>
        <p:spPr>
          <a:xfrm>
            <a:off x="3693075" y="4068759"/>
            <a:ext cx="185383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Select both exposure and outcome without prior knowledge of exposure or outcome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1AF41778-730F-BC90-1CC7-FBB926F24D76}"/>
              </a:ext>
            </a:extLst>
          </p:cNvPr>
          <p:cNvSpPr/>
          <p:nvPr/>
        </p:nvSpPr>
        <p:spPr>
          <a:xfrm>
            <a:off x="3693075" y="5532247"/>
            <a:ext cx="1853836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Select without prior knowledge of exposure or outcome; or on sample in specific exposure or outcome group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D2CA10EE-DCA1-5AF6-8B34-9FA17B441A78}"/>
              </a:ext>
            </a:extLst>
          </p:cNvPr>
          <p:cNvSpPr/>
          <p:nvPr/>
        </p:nvSpPr>
        <p:spPr>
          <a:xfrm>
            <a:off x="6155391" y="5526740"/>
            <a:ext cx="675715" cy="712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0" dirty="0">
                <a:solidFill>
                  <a:schemeClr val="tx1"/>
                </a:solidFill>
                <a:latin typeface="Ubuntu" panose="020B0504030602030204" pitchFamily="34" charset="0"/>
              </a:rPr>
              <a:t>Modify exposure</a:t>
            </a:r>
          </a:p>
        </p:txBody>
      </p:sp>
      <p:sp>
        <p:nvSpPr>
          <p:cNvPr id="30" name="Of 29">
            <a:extLst>
              <a:ext uri="{FF2B5EF4-FFF2-40B4-BE49-F238E27FC236}">
                <a16:creationId xmlns:a16="http://schemas.microsoft.com/office/drawing/2014/main" id="{A9EA88EB-9797-28DA-7FB8-AE1FF73BCBE3}"/>
              </a:ext>
            </a:extLst>
          </p:cNvPr>
          <p:cNvSpPr/>
          <p:nvPr/>
        </p:nvSpPr>
        <p:spPr>
          <a:xfrm>
            <a:off x="4061011" y="2033356"/>
            <a:ext cx="1021976" cy="102197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8" name="Vrije vorm 37">
            <a:extLst>
              <a:ext uri="{FF2B5EF4-FFF2-40B4-BE49-F238E27FC236}">
                <a16:creationId xmlns:a16="http://schemas.microsoft.com/office/drawing/2014/main" id="{94CC366C-C15A-E87D-9D02-3C64F7B7BEC4}"/>
              </a:ext>
            </a:extLst>
          </p:cNvPr>
          <p:cNvSpPr/>
          <p:nvPr/>
        </p:nvSpPr>
        <p:spPr>
          <a:xfrm>
            <a:off x="2997941" y="2112613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39" name="Vrije vorm 38">
            <a:extLst>
              <a:ext uri="{FF2B5EF4-FFF2-40B4-BE49-F238E27FC236}">
                <a16:creationId xmlns:a16="http://schemas.microsoft.com/office/drawing/2014/main" id="{6F823233-0EFC-581A-3093-FBF41FDF4D04}"/>
              </a:ext>
            </a:extLst>
          </p:cNvPr>
          <p:cNvSpPr/>
          <p:nvPr/>
        </p:nvSpPr>
        <p:spPr>
          <a:xfrm>
            <a:off x="8430376" y="2059428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40" name="Vrije vorm 39">
            <a:extLst>
              <a:ext uri="{FF2B5EF4-FFF2-40B4-BE49-F238E27FC236}">
                <a16:creationId xmlns:a16="http://schemas.microsoft.com/office/drawing/2014/main" id="{CB3AF2EF-9768-771B-4B18-E6C93467A0AD}"/>
              </a:ext>
            </a:extLst>
          </p:cNvPr>
          <p:cNvSpPr/>
          <p:nvPr/>
        </p:nvSpPr>
        <p:spPr>
          <a:xfrm rot="10800000">
            <a:off x="5684100" y="2112612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41" name="Vrije vorm 40">
            <a:extLst>
              <a:ext uri="{FF2B5EF4-FFF2-40B4-BE49-F238E27FC236}">
                <a16:creationId xmlns:a16="http://schemas.microsoft.com/office/drawing/2014/main" id="{DEE4AEC3-130F-95D5-DE05-54AA5177D02B}"/>
              </a:ext>
            </a:extLst>
          </p:cNvPr>
          <p:cNvSpPr/>
          <p:nvPr/>
        </p:nvSpPr>
        <p:spPr>
          <a:xfrm rot="10800000">
            <a:off x="247841" y="2112611"/>
            <a:ext cx="465782" cy="924999"/>
          </a:xfrm>
          <a:custGeom>
            <a:avLst/>
            <a:gdLst>
              <a:gd name="connsiteX0" fmla="*/ 510988 w 510988"/>
              <a:gd name="connsiteY0" fmla="*/ 0 h 1021976"/>
              <a:gd name="connsiteX1" fmla="*/ 510988 w 510988"/>
              <a:gd name="connsiteY1" fmla="*/ 1021976 h 1021976"/>
              <a:gd name="connsiteX2" fmla="*/ 408006 w 510988"/>
              <a:gd name="connsiteY2" fmla="*/ 1011595 h 1021976"/>
              <a:gd name="connsiteX3" fmla="*/ 0 w 510988"/>
              <a:gd name="connsiteY3" fmla="*/ 510988 h 1021976"/>
              <a:gd name="connsiteX4" fmla="*/ 510988 w 51098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" h="1021976">
                <a:moveTo>
                  <a:pt x="510988" y="0"/>
                </a:moveTo>
                <a:lnTo>
                  <a:pt x="510988" y="1021976"/>
                </a:lnTo>
                <a:cubicBezTo>
                  <a:pt x="475712" y="1021976"/>
                  <a:pt x="441270" y="1018402"/>
                  <a:pt x="408006" y="1011595"/>
                </a:cubicBezTo>
                <a:cubicBezTo>
                  <a:pt x="175157" y="963947"/>
                  <a:pt x="0" y="757923"/>
                  <a:pt x="0" y="510988"/>
                </a:cubicBezTo>
                <a:cubicBezTo>
                  <a:pt x="0" y="228777"/>
                  <a:pt x="228777" y="0"/>
                  <a:pt x="510988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noProof="0" dirty="0"/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8B583A9-9FB6-FF77-3473-1036DCFF92CA}"/>
              </a:ext>
            </a:extLst>
          </p:cNvPr>
          <p:cNvCxnSpPr/>
          <p:nvPr/>
        </p:nvCxnSpPr>
        <p:spPr>
          <a:xfrm flipH="1">
            <a:off x="1203512" y="4430805"/>
            <a:ext cx="1069041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4700773-5CE5-79D2-70FE-33AC26218A52}"/>
              </a:ext>
            </a:extLst>
          </p:cNvPr>
          <p:cNvCxnSpPr>
            <a:cxnSpLocks/>
          </p:cNvCxnSpPr>
          <p:nvPr/>
        </p:nvCxnSpPr>
        <p:spPr>
          <a:xfrm>
            <a:off x="6967661" y="4381499"/>
            <a:ext cx="985257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6B7361EA-0B05-E385-D514-E1F2F62D8CD4}"/>
              </a:ext>
            </a:extLst>
          </p:cNvPr>
          <p:cNvCxnSpPr>
            <a:cxnSpLocks/>
          </p:cNvCxnSpPr>
          <p:nvPr/>
        </p:nvCxnSpPr>
        <p:spPr>
          <a:xfrm>
            <a:off x="6913647" y="5905499"/>
            <a:ext cx="986500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A17A058C-2F55-7D98-09F5-919E4CA29FFD}"/>
              </a:ext>
            </a:extLst>
          </p:cNvPr>
          <p:cNvCxnSpPr>
            <a:cxnSpLocks/>
          </p:cNvCxnSpPr>
          <p:nvPr/>
        </p:nvCxnSpPr>
        <p:spPr>
          <a:xfrm>
            <a:off x="5600700" y="5912222"/>
            <a:ext cx="480731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4C98A922-8E50-F06A-C94D-49B5C2C1E2BB}"/>
              </a:ext>
            </a:extLst>
          </p:cNvPr>
          <p:cNvCxnSpPr>
            <a:cxnSpLocks/>
          </p:cNvCxnSpPr>
          <p:nvPr/>
        </p:nvCxnSpPr>
        <p:spPr>
          <a:xfrm>
            <a:off x="6266954" y="2554942"/>
            <a:ext cx="1596501" cy="0"/>
          </a:xfrm>
          <a:prstGeom prst="line">
            <a:avLst/>
          </a:prstGeom>
          <a:noFill/>
          <a:ln w="28575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5183354D-F775-3C15-C418-2B7D1E304BBA}"/>
              </a:ext>
            </a:extLst>
          </p:cNvPr>
          <p:cNvCxnSpPr>
            <a:cxnSpLocks/>
          </p:cNvCxnSpPr>
          <p:nvPr/>
        </p:nvCxnSpPr>
        <p:spPr>
          <a:xfrm>
            <a:off x="1270138" y="2588556"/>
            <a:ext cx="1610731" cy="0"/>
          </a:xfrm>
          <a:prstGeom prst="line">
            <a:avLst/>
          </a:prstGeom>
          <a:noFill/>
          <a:ln w="28575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1ABECFE6-DA27-E6CF-8219-40DF1D99190C}"/>
              </a:ext>
            </a:extLst>
          </p:cNvPr>
          <p:cNvCxnSpPr>
            <a:cxnSpLocks/>
          </p:cNvCxnSpPr>
          <p:nvPr/>
        </p:nvCxnSpPr>
        <p:spPr>
          <a:xfrm flipV="1">
            <a:off x="242992" y="2581833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0EF24195-0B9A-2516-CEDA-688D6E6C23EC}"/>
              </a:ext>
            </a:extLst>
          </p:cNvPr>
          <p:cNvCxnSpPr>
            <a:cxnSpLocks/>
          </p:cNvCxnSpPr>
          <p:nvPr/>
        </p:nvCxnSpPr>
        <p:spPr>
          <a:xfrm flipV="1">
            <a:off x="3006349" y="2579032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C664F8B7-1415-014D-635F-4CA68C151C83}"/>
              </a:ext>
            </a:extLst>
          </p:cNvPr>
          <p:cNvCxnSpPr>
            <a:cxnSpLocks/>
          </p:cNvCxnSpPr>
          <p:nvPr/>
        </p:nvCxnSpPr>
        <p:spPr>
          <a:xfrm flipV="1">
            <a:off x="5697190" y="2562786"/>
            <a:ext cx="438170" cy="3733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685C4A1A-2F64-0C9F-30EC-B2458062A68D}"/>
              </a:ext>
            </a:extLst>
          </p:cNvPr>
          <p:cNvCxnSpPr>
            <a:cxnSpLocks/>
          </p:cNvCxnSpPr>
          <p:nvPr/>
        </p:nvCxnSpPr>
        <p:spPr>
          <a:xfrm flipV="1">
            <a:off x="8422377" y="2516325"/>
            <a:ext cx="468356" cy="560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32E1F0A1-B5FE-39CF-A73E-1AA1258A980F}"/>
              </a:ext>
            </a:extLst>
          </p:cNvPr>
          <p:cNvCxnSpPr>
            <a:cxnSpLocks/>
          </p:cNvCxnSpPr>
          <p:nvPr/>
        </p:nvCxnSpPr>
        <p:spPr>
          <a:xfrm flipH="1" flipV="1">
            <a:off x="801699" y="2374693"/>
            <a:ext cx="466164" cy="21067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6FD24BD4-FAFF-7A59-E59D-91AB041C6DF4}"/>
              </a:ext>
            </a:extLst>
          </p:cNvPr>
          <p:cNvCxnSpPr>
            <a:cxnSpLocks/>
          </p:cNvCxnSpPr>
          <p:nvPr/>
        </p:nvCxnSpPr>
        <p:spPr>
          <a:xfrm flipH="1">
            <a:off x="812105" y="2588556"/>
            <a:ext cx="466164" cy="21067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6F35766E-1650-2923-05FD-BE9AD282AFF0}"/>
              </a:ext>
            </a:extLst>
          </p:cNvPr>
          <p:cNvCxnSpPr>
            <a:cxnSpLocks/>
          </p:cNvCxnSpPr>
          <p:nvPr/>
        </p:nvCxnSpPr>
        <p:spPr>
          <a:xfrm flipV="1">
            <a:off x="7844021" y="2340398"/>
            <a:ext cx="466164" cy="21067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D9B23A6C-40B3-B025-3785-973EECB4FB82}"/>
              </a:ext>
            </a:extLst>
          </p:cNvPr>
          <p:cNvCxnSpPr>
            <a:cxnSpLocks/>
          </p:cNvCxnSpPr>
          <p:nvPr/>
        </p:nvCxnSpPr>
        <p:spPr>
          <a:xfrm>
            <a:off x="7844021" y="2560032"/>
            <a:ext cx="466164" cy="21067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CBAD7001-0252-0F3E-A444-2B7BF7A2B3CD}"/>
              </a:ext>
            </a:extLst>
          </p:cNvPr>
          <p:cNvCxnSpPr>
            <a:cxnSpLocks/>
          </p:cNvCxnSpPr>
          <p:nvPr/>
        </p:nvCxnSpPr>
        <p:spPr>
          <a:xfrm flipV="1">
            <a:off x="5141523" y="3052482"/>
            <a:ext cx="504560" cy="125507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>
            <a:extLst>
              <a:ext uri="{FF2B5EF4-FFF2-40B4-BE49-F238E27FC236}">
                <a16:creationId xmlns:a16="http://schemas.microsoft.com/office/drawing/2014/main" id="{18FA189C-1CBF-FDC7-2699-F65849B0618D}"/>
              </a:ext>
            </a:extLst>
          </p:cNvPr>
          <p:cNvCxnSpPr>
            <a:cxnSpLocks/>
          </p:cNvCxnSpPr>
          <p:nvPr/>
        </p:nvCxnSpPr>
        <p:spPr>
          <a:xfrm flipH="1" flipV="1">
            <a:off x="3556451" y="3055539"/>
            <a:ext cx="504560" cy="125507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2EE9526D-5422-09D1-DA51-57E964FB5A73}"/>
              </a:ext>
            </a:extLst>
          </p:cNvPr>
          <p:cNvCxnSpPr>
            <a:cxnSpLocks/>
          </p:cNvCxnSpPr>
          <p:nvPr/>
        </p:nvCxnSpPr>
        <p:spPr>
          <a:xfrm flipV="1">
            <a:off x="4571999" y="3104950"/>
            <a:ext cx="0" cy="146077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E27D21B-94BE-911D-303E-C864BF13016C}"/>
              </a:ext>
            </a:extLst>
          </p:cNvPr>
          <p:cNvSpPr txBox="1"/>
          <p:nvPr/>
        </p:nvSpPr>
        <p:spPr>
          <a:xfrm>
            <a:off x="296203" y="22192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4D9B953-61CF-D9A8-6987-DCC5B743AE68}"/>
              </a:ext>
            </a:extLst>
          </p:cNvPr>
          <p:cNvSpPr txBox="1"/>
          <p:nvPr/>
        </p:nvSpPr>
        <p:spPr>
          <a:xfrm>
            <a:off x="292690" y="25591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2012604-6743-92AD-C35E-149E5A6F0F94}"/>
              </a:ext>
            </a:extLst>
          </p:cNvPr>
          <p:cNvSpPr txBox="1"/>
          <p:nvPr/>
        </p:nvSpPr>
        <p:spPr>
          <a:xfrm>
            <a:off x="4603970" y="21261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D558634-4EB5-E20F-CF45-A9B3E62B2F4E}"/>
              </a:ext>
            </a:extLst>
          </p:cNvPr>
          <p:cNvSpPr txBox="1"/>
          <p:nvPr/>
        </p:nvSpPr>
        <p:spPr>
          <a:xfrm>
            <a:off x="4602508" y="25665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3F5ADAB-3E5A-115D-A65B-7BF11EFDC9F3}"/>
              </a:ext>
            </a:extLst>
          </p:cNvPr>
          <p:cNvSpPr txBox="1"/>
          <p:nvPr/>
        </p:nvSpPr>
        <p:spPr>
          <a:xfrm>
            <a:off x="5707128" y="22192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C42B5EF-DC4B-E437-5B66-7EB8B403CEBD}"/>
              </a:ext>
            </a:extLst>
          </p:cNvPr>
          <p:cNvSpPr txBox="1"/>
          <p:nvPr/>
        </p:nvSpPr>
        <p:spPr>
          <a:xfrm>
            <a:off x="5703615" y="25591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E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0BD661F-C1A6-EC09-00EC-2EBB772ACA11}"/>
              </a:ext>
            </a:extLst>
          </p:cNvPr>
          <p:cNvSpPr txBox="1"/>
          <p:nvPr/>
        </p:nvSpPr>
        <p:spPr>
          <a:xfrm>
            <a:off x="4195104" y="212153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55D7C2C-5FAB-53A4-2D98-FD3B748358D7}"/>
              </a:ext>
            </a:extLst>
          </p:cNvPr>
          <p:cNvSpPr txBox="1"/>
          <p:nvPr/>
        </p:nvSpPr>
        <p:spPr>
          <a:xfrm>
            <a:off x="4193642" y="256191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BDAF7A8-37A5-A0E1-C64A-6B6D5CFCD402}"/>
              </a:ext>
            </a:extLst>
          </p:cNvPr>
          <p:cNvSpPr txBox="1"/>
          <p:nvPr/>
        </p:nvSpPr>
        <p:spPr>
          <a:xfrm>
            <a:off x="3073073" y="22194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C2153E7-84F1-7830-EE12-1A40FB55114F}"/>
              </a:ext>
            </a:extLst>
          </p:cNvPr>
          <p:cNvSpPr txBox="1"/>
          <p:nvPr/>
        </p:nvSpPr>
        <p:spPr>
          <a:xfrm>
            <a:off x="3073073" y="256443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0356EF02-08F3-AE01-E512-6AF6424BBCD7}"/>
              </a:ext>
            </a:extLst>
          </p:cNvPr>
          <p:cNvSpPr txBox="1"/>
          <p:nvPr/>
        </p:nvSpPr>
        <p:spPr>
          <a:xfrm>
            <a:off x="8502543" y="21694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+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A7B6B465-4D61-B26C-F335-CFE2C5F489FB}"/>
              </a:ext>
            </a:extLst>
          </p:cNvPr>
          <p:cNvSpPr txBox="1"/>
          <p:nvPr/>
        </p:nvSpPr>
        <p:spPr>
          <a:xfrm>
            <a:off x="8502543" y="25143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O</a:t>
            </a:r>
            <a:r>
              <a:rPr lang="en-GB" baseline="30000" noProof="0" dirty="0">
                <a:latin typeface="Ubuntu" panose="020B0504030602030204" pitchFamily="34" charset="0"/>
              </a:rPr>
              <a:t>-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15E3B2D-521C-81A6-F162-F5AE06D40294}"/>
              </a:ext>
            </a:extLst>
          </p:cNvPr>
          <p:cNvSpPr txBox="1"/>
          <p:nvPr/>
        </p:nvSpPr>
        <p:spPr>
          <a:xfrm>
            <a:off x="3728849" y="1518621"/>
            <a:ext cx="168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POPULATION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2BF4034-ECB0-D33A-6809-A791A578804F}"/>
              </a:ext>
            </a:extLst>
          </p:cNvPr>
          <p:cNvSpPr txBox="1"/>
          <p:nvPr/>
        </p:nvSpPr>
        <p:spPr>
          <a:xfrm>
            <a:off x="3728849" y="3199167"/>
            <a:ext cx="1686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/>
              <a:t>SAMPLES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9E34BAB6-C25E-6C49-7474-164B2AA697D7}"/>
              </a:ext>
            </a:extLst>
          </p:cNvPr>
          <p:cNvSpPr txBox="1"/>
          <p:nvPr/>
        </p:nvSpPr>
        <p:spPr>
          <a:xfrm>
            <a:off x="1679095" y="633715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PAST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4218FD69-80A3-5B9A-18F5-989D13FBAA8B}"/>
              </a:ext>
            </a:extLst>
          </p:cNvPr>
          <p:cNvSpPr txBox="1"/>
          <p:nvPr/>
        </p:nvSpPr>
        <p:spPr>
          <a:xfrm>
            <a:off x="4227264" y="63371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PRESENT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A2CE7AD-D8EB-8E4C-799B-D57EFB3833B9}"/>
              </a:ext>
            </a:extLst>
          </p:cNvPr>
          <p:cNvSpPr txBox="1"/>
          <p:nvPr/>
        </p:nvSpPr>
        <p:spPr>
          <a:xfrm>
            <a:off x="6733614" y="632819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Ubuntu" panose="020B0504030602030204" pitchFamily="34" charset="0"/>
              </a:rPr>
              <a:t>FUTURE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98792C2-0D6A-279F-77F0-BB8531641E87}"/>
              </a:ext>
            </a:extLst>
          </p:cNvPr>
          <p:cNvSpPr txBox="1"/>
          <p:nvPr/>
        </p:nvSpPr>
        <p:spPr>
          <a:xfrm>
            <a:off x="138161" y="5808548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0" dirty="0">
                <a:latin typeface="Ubuntu" panose="020B0504030602030204" pitchFamily="34" charset="0"/>
              </a:rPr>
              <a:t>O = Outcome</a:t>
            </a:r>
          </a:p>
          <a:p>
            <a:r>
              <a:rPr lang="en-GB" sz="1100" noProof="0" dirty="0">
                <a:latin typeface="Ubuntu" panose="020B0504030602030204" pitchFamily="34" charset="0"/>
              </a:rPr>
              <a:t>E = Exposure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8154BE6B-D265-7404-2FFF-9B52F731361C}"/>
              </a:ext>
            </a:extLst>
          </p:cNvPr>
          <p:cNvSpPr txBox="1"/>
          <p:nvPr/>
        </p:nvSpPr>
        <p:spPr>
          <a:xfrm>
            <a:off x="7101788" y="4100245"/>
            <a:ext cx="70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noProof="0" dirty="0">
                <a:latin typeface="Ubuntu" panose="020B0504030602030204" pitchFamily="34" charset="0"/>
              </a:rPr>
              <a:t>Follow-up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F858E951-5BBB-5A13-1FE0-19C66544BFE0}"/>
              </a:ext>
            </a:extLst>
          </p:cNvPr>
          <p:cNvSpPr txBox="1"/>
          <p:nvPr/>
        </p:nvSpPr>
        <p:spPr>
          <a:xfrm>
            <a:off x="7102443" y="4421239"/>
            <a:ext cx="66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noProof="0" dirty="0">
                <a:latin typeface="Ubuntu" panose="020B0504030602030204" pitchFamily="34" charset="0"/>
              </a:rPr>
              <a:t>subjects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E0E570E5-D42F-3D0F-C089-439A403C1AEF}"/>
              </a:ext>
            </a:extLst>
          </p:cNvPr>
          <p:cNvSpPr txBox="1"/>
          <p:nvPr/>
        </p:nvSpPr>
        <p:spPr>
          <a:xfrm>
            <a:off x="7062230" y="5637177"/>
            <a:ext cx="70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noProof="0" dirty="0">
                <a:latin typeface="Ubuntu" panose="020B0504030602030204" pitchFamily="34" charset="0"/>
              </a:rPr>
              <a:t>Follow-up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579B396D-A5EB-B9B3-114C-C44B3C51FFB5}"/>
              </a:ext>
            </a:extLst>
          </p:cNvPr>
          <p:cNvSpPr txBox="1"/>
          <p:nvPr/>
        </p:nvSpPr>
        <p:spPr>
          <a:xfrm>
            <a:off x="7062885" y="5958171"/>
            <a:ext cx="66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noProof="0" dirty="0">
                <a:latin typeface="Ubuntu" panose="020B0504030602030204" pitchFamily="34" charset="0"/>
              </a:rPr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39691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95</Words>
  <Application>Microsoft Macintosh PowerPoint</Application>
  <PresentationFormat>Diavoorstelling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Ubuntu</vt:lpstr>
      <vt:lpstr>Office Theme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Willem De Keyzer</cp:lastModifiedBy>
  <cp:revision>2</cp:revision>
  <dcterms:created xsi:type="dcterms:W3CDTF">2013-01-27T09:14:16Z</dcterms:created>
  <dcterms:modified xsi:type="dcterms:W3CDTF">2024-09-26T17:28:51Z</dcterms:modified>
  <cp:category/>
</cp:coreProperties>
</file>