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326" r:id="rId2"/>
    <p:sldId id="1327" r:id="rId3"/>
    <p:sldId id="1328" r:id="rId4"/>
    <p:sldId id="1329" r:id="rId5"/>
    <p:sldId id="1340" r:id="rId6"/>
    <p:sldId id="1331" r:id="rId7"/>
    <p:sldId id="1332" r:id="rId8"/>
    <p:sldId id="1333" r:id="rId9"/>
    <p:sldId id="1335" r:id="rId10"/>
    <p:sldId id="1336" r:id="rId11"/>
    <p:sldId id="1337" r:id="rId12"/>
    <p:sldId id="1339" r:id="rId13"/>
  </p:sldIdLst>
  <p:sldSz cx="9144000" cy="5145088"/>
  <p:notesSz cx="9926638" cy="6797675"/>
  <p:custDataLst>
    <p:tags r:id="rId1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69618"/>
    <a:srgbClr val="CFD8E0"/>
    <a:srgbClr val="4472C4"/>
    <a:srgbClr val="008000"/>
    <a:srgbClr val="6666FF"/>
    <a:srgbClr val="A6A6A6"/>
    <a:srgbClr val="00B5E2"/>
    <a:srgbClr val="3A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6" autoAdjust="0"/>
    <p:restoredTop sz="98296" autoAdjust="0"/>
  </p:normalViewPr>
  <p:slideViewPr>
    <p:cSldViewPr snapToGrid="0">
      <p:cViewPr varScale="1">
        <p:scale>
          <a:sx n="85" d="100"/>
          <a:sy n="85" d="100"/>
        </p:scale>
        <p:origin x="-852" y="-6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80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0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BFC0-4746-4C54-8F7A-D30C5A07EDC5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74F3E-EF12-46EF-AFA4-CF4654F6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9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2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6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2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2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5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7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EE84B3-1373-40DA-A760-28467F434DB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3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3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7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6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图片 4137" descr="图片包含 摆满, 行李, 室内, 框&#10;&#10;已生成高可信度的说明">
            <a:extLst>
              <a:ext uri="{FF2B5EF4-FFF2-40B4-BE49-F238E27FC236}">
                <a16:creationId xmlns="" xmlns:a16="http://schemas.microsoft.com/office/drawing/2014/main" id="{C87FE7C7-3090-4F04-8C8B-CC00E3212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/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4133" name="矩形 4132">
            <a:extLst>
              <a:ext uri="{FF2B5EF4-FFF2-40B4-BE49-F238E27FC236}">
                <a16:creationId xmlns="" xmlns:a16="http://schemas.microsoft.com/office/drawing/2014/main" id="{64D80D30-3EE3-4F05-B921-D52872F43000}"/>
              </a:ext>
            </a:extLst>
          </p:cNvPr>
          <p:cNvSpPr/>
          <p:nvPr userDrawn="1"/>
        </p:nvSpPr>
        <p:spPr>
          <a:xfrm>
            <a:off x="1744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DB89A8C-6262-4832-BF89-E8426CE0265D}"/>
              </a:ext>
            </a:extLst>
          </p:cNvPr>
          <p:cNvGrpSpPr/>
          <p:nvPr userDrawn="1"/>
        </p:nvGrpSpPr>
        <p:grpSpPr>
          <a:xfrm>
            <a:off x="2896084" y="638341"/>
            <a:ext cx="3351830" cy="3873136"/>
            <a:chOff x="3861446" y="850855"/>
            <a:chExt cx="4469106" cy="5162588"/>
          </a:xfrm>
        </p:grpSpPr>
        <p:sp>
          <p:nvSpPr>
            <p:cNvPr id="9804" name="Freeform 38">
              <a:extLst>
                <a:ext uri="{FF2B5EF4-FFF2-40B4-BE49-F238E27FC236}">
                  <a16:creationId xmlns="" xmlns:a16="http://schemas.microsoft.com/office/drawing/2014/main" id="{ECC94986-43B0-40DE-B5CD-18379B8F72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5" name="Freeform 39">
              <a:extLst>
                <a:ext uri="{FF2B5EF4-FFF2-40B4-BE49-F238E27FC236}">
                  <a16:creationId xmlns="" xmlns:a16="http://schemas.microsoft.com/office/drawing/2014/main" id="{70C08124-C2E1-4320-895B-77D2B12B6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7" name="Freeform 41">
              <a:extLst>
                <a:ext uri="{FF2B5EF4-FFF2-40B4-BE49-F238E27FC236}">
                  <a16:creationId xmlns="" xmlns:a16="http://schemas.microsoft.com/office/drawing/2014/main" id="{B5E88FF3-A11C-466A-B616-CB88B729B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8" name="Freeform 42">
              <a:extLst>
                <a:ext uri="{FF2B5EF4-FFF2-40B4-BE49-F238E27FC236}">
                  <a16:creationId xmlns="" xmlns:a16="http://schemas.microsoft.com/office/drawing/2014/main" id="{163D0AD5-0226-4767-AB01-B944941756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9" name="Freeform 43">
              <a:extLst>
                <a:ext uri="{FF2B5EF4-FFF2-40B4-BE49-F238E27FC236}">
                  <a16:creationId xmlns="" xmlns:a16="http://schemas.microsoft.com/office/drawing/2014/main" id="{569FC8E0-CA44-4C5E-9C0B-25A287DCD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0" name="Freeform 44">
              <a:extLst>
                <a:ext uri="{FF2B5EF4-FFF2-40B4-BE49-F238E27FC236}">
                  <a16:creationId xmlns="" xmlns:a16="http://schemas.microsoft.com/office/drawing/2014/main" id="{B3CA06DF-C5C9-4F32-BB4E-4638D8FA9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1" name="Freeform 45">
              <a:extLst>
                <a:ext uri="{FF2B5EF4-FFF2-40B4-BE49-F238E27FC236}">
                  <a16:creationId xmlns="" xmlns:a16="http://schemas.microsoft.com/office/drawing/2014/main" id="{2D8E250C-D93C-40BC-A7A0-CCC7C87763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2" name="Freeform 46">
              <a:extLst>
                <a:ext uri="{FF2B5EF4-FFF2-40B4-BE49-F238E27FC236}">
                  <a16:creationId xmlns="" xmlns:a16="http://schemas.microsoft.com/office/drawing/2014/main" id="{2E87FFF1-81EB-4E6D-88FE-0BFC524A8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3" name="Freeform 47">
              <a:extLst>
                <a:ext uri="{FF2B5EF4-FFF2-40B4-BE49-F238E27FC236}">
                  <a16:creationId xmlns="" xmlns:a16="http://schemas.microsoft.com/office/drawing/2014/main" id="{A76878AE-CB3D-492B-BB4D-68ED1E7C05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4" name="Freeform 48">
              <a:extLst>
                <a:ext uri="{FF2B5EF4-FFF2-40B4-BE49-F238E27FC236}">
                  <a16:creationId xmlns="" xmlns:a16="http://schemas.microsoft.com/office/drawing/2014/main" id="{30E5E539-5989-4DC7-8C35-A4895CD1F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5" name="Freeform 49">
              <a:extLst>
                <a:ext uri="{FF2B5EF4-FFF2-40B4-BE49-F238E27FC236}">
                  <a16:creationId xmlns="" xmlns:a16="http://schemas.microsoft.com/office/drawing/2014/main" id="{E3A1EE6D-61C7-4726-8314-1D9DD7E8D4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6" name="Freeform 50">
              <a:extLst>
                <a:ext uri="{FF2B5EF4-FFF2-40B4-BE49-F238E27FC236}">
                  <a16:creationId xmlns="" xmlns:a16="http://schemas.microsoft.com/office/drawing/2014/main" id="{9817B3DB-2951-4A08-B258-D36E598D0B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7" name="Freeform 51">
              <a:extLst>
                <a:ext uri="{FF2B5EF4-FFF2-40B4-BE49-F238E27FC236}">
                  <a16:creationId xmlns="" xmlns:a16="http://schemas.microsoft.com/office/drawing/2014/main" id="{B29A131D-8A45-404D-8960-EF5A1D7D7F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pic>
          <p:nvPicPr>
            <p:cNvPr id="4135" name="图片 4134">
              <a:extLst>
                <a:ext uri="{FF2B5EF4-FFF2-40B4-BE49-F238E27FC236}">
                  <a16:creationId xmlns="" xmlns:a16="http://schemas.microsoft.com/office/drawing/2014/main" id="{1D2469FB-4E89-4C06-B958-FE55226260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3" t="23485" r="36813" b="35171"/>
            <a:stretch/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9806" name="Freeform 40">
              <a:extLst>
                <a:ext uri="{FF2B5EF4-FFF2-40B4-BE49-F238E27FC236}">
                  <a16:creationId xmlns="" xmlns:a16="http://schemas.microsoft.com/office/drawing/2014/main" id="{5E4EFB55-63BE-46AC-81A7-7E4CB344F0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4136" name="矩形 4135">
            <a:extLst>
              <a:ext uri="{FF2B5EF4-FFF2-40B4-BE49-F238E27FC236}">
                <a16:creationId xmlns="" xmlns:a16="http://schemas.microsoft.com/office/drawing/2014/main" id="{62622D8D-F077-46DA-8E00-08BD7FE5F19A}"/>
              </a:ext>
            </a:extLst>
          </p:cNvPr>
          <p:cNvSpPr/>
          <p:nvPr userDrawn="1"/>
        </p:nvSpPr>
        <p:spPr>
          <a:xfrm>
            <a:off x="-1" y="1854417"/>
            <a:ext cx="9144001" cy="10148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4824" y="2493973"/>
            <a:ext cx="8134350" cy="3406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4824" y="1816820"/>
            <a:ext cx="8134350" cy="663968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4143331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4365606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9E43D9-F64D-401F-B03B-F0E02141F8A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zh-CN" altLang="en-US" sz="90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600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600" dirty="0">
                <a:solidFill>
                  <a:srgbClr val="898989"/>
                </a:solidFill>
              </a:rPr>
              <a:t>‹#›</a:t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69A3794A-B219-4ED8-80AF-A965E5A4B6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3" t="23485" r="36813" b="35171"/>
          <a:stretch/>
        </p:blipFill>
        <p:spPr>
          <a:xfrm>
            <a:off x="5552445" y="949220"/>
            <a:ext cx="2814209" cy="2478514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CC7F637-4190-47F3-9C61-46C65069F451}"/>
              </a:ext>
            </a:extLst>
          </p:cNvPr>
          <p:cNvSpPr>
            <a:spLocks/>
          </p:cNvSpPr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6" name="Freeform 6">
            <a:extLst>
              <a:ext uri="{FF2B5EF4-FFF2-40B4-BE49-F238E27FC236}">
                <a16:creationId xmlns="" xmlns:a16="http://schemas.microsoft.com/office/drawing/2014/main" id="{119D5BFF-CE40-453E-A376-A27B29F8210E}"/>
              </a:ext>
            </a:extLst>
          </p:cNvPr>
          <p:cNvSpPr>
            <a:spLocks/>
          </p:cNvSpPr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7" name="Freeform 7">
            <a:extLst>
              <a:ext uri="{FF2B5EF4-FFF2-40B4-BE49-F238E27FC236}">
                <a16:creationId xmlns="" xmlns:a16="http://schemas.microsoft.com/office/drawing/2014/main" id="{6C3D0CB2-FE0E-47D0-A16B-80CFFC9BEB85}"/>
              </a:ext>
            </a:extLst>
          </p:cNvPr>
          <p:cNvSpPr>
            <a:spLocks/>
          </p:cNvSpPr>
          <p:nvPr userDrawn="1"/>
        </p:nvSpPr>
        <p:spPr bwMode="auto">
          <a:xfrm>
            <a:off x="5525371" y="957557"/>
            <a:ext cx="2840831" cy="2454636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8" name="Freeform 8">
            <a:extLst>
              <a:ext uri="{FF2B5EF4-FFF2-40B4-BE49-F238E27FC236}">
                <a16:creationId xmlns="" xmlns:a16="http://schemas.microsoft.com/office/drawing/2014/main" id="{4C83C0DE-83A0-48DA-AB5D-05D9D1A4EFD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9" name="Freeform 9">
            <a:extLst>
              <a:ext uri="{FF2B5EF4-FFF2-40B4-BE49-F238E27FC236}">
                <a16:creationId xmlns="" xmlns:a16="http://schemas.microsoft.com/office/drawing/2014/main" id="{A9113D17-F4A6-43D6-B7E2-5F08DAA194C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10">
            <a:extLst>
              <a:ext uri="{FF2B5EF4-FFF2-40B4-BE49-F238E27FC236}">
                <a16:creationId xmlns="" xmlns:a16="http://schemas.microsoft.com/office/drawing/2014/main" id="{DF5184A4-A340-4EBE-9BB9-A9844A202B16}"/>
              </a:ext>
            </a:extLst>
          </p:cNvPr>
          <p:cNvSpPr>
            <a:spLocks/>
          </p:cNvSpPr>
          <p:nvPr userDrawn="1"/>
        </p:nvSpPr>
        <p:spPr bwMode="auto">
          <a:xfrm>
            <a:off x="6946957" y="960961"/>
            <a:ext cx="2197894" cy="2457018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1" name="Freeform 11">
            <a:extLst>
              <a:ext uri="{FF2B5EF4-FFF2-40B4-BE49-F238E27FC236}">
                <a16:creationId xmlns="" xmlns:a16="http://schemas.microsoft.com/office/drawing/2014/main" id="{26D1550D-87DE-4DFC-8A1F-208DCCC3E2A2}"/>
              </a:ext>
            </a:extLst>
          </p:cNvPr>
          <p:cNvSpPr>
            <a:spLocks/>
          </p:cNvSpPr>
          <p:nvPr userDrawn="1"/>
        </p:nvSpPr>
        <p:spPr bwMode="auto">
          <a:xfrm>
            <a:off x="6942024" y="24675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2" name="Freeform 12">
            <a:extLst>
              <a:ext uri="{FF2B5EF4-FFF2-40B4-BE49-F238E27FC236}">
                <a16:creationId xmlns="" xmlns:a16="http://schemas.microsoft.com/office/drawing/2014/main" id="{0915B2B5-A1D8-46FF-BE92-CBEB6F77BC1D}"/>
              </a:ext>
            </a:extLst>
          </p:cNvPr>
          <p:cNvSpPr>
            <a:spLocks/>
          </p:cNvSpPr>
          <p:nvPr userDrawn="1"/>
        </p:nvSpPr>
        <p:spPr bwMode="auto">
          <a:xfrm>
            <a:off x="6926891" y="-8164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3" name="Freeform 13">
            <a:extLst>
              <a:ext uri="{FF2B5EF4-FFF2-40B4-BE49-F238E27FC236}">
                <a16:creationId xmlns="" xmlns:a16="http://schemas.microsoft.com/office/drawing/2014/main" id="{F3977190-3058-4426-8FFF-AE0E16C04E02}"/>
              </a:ext>
            </a:extLst>
          </p:cNvPr>
          <p:cNvSpPr>
            <a:spLocks/>
          </p:cNvSpPr>
          <p:nvPr userDrawn="1"/>
        </p:nvSpPr>
        <p:spPr bwMode="auto">
          <a:xfrm>
            <a:off x="4709779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4" name="Freeform 14">
            <a:extLst>
              <a:ext uri="{FF2B5EF4-FFF2-40B4-BE49-F238E27FC236}">
                <a16:creationId xmlns="" xmlns:a16="http://schemas.microsoft.com/office/drawing/2014/main" id="{3C8355B6-91B6-40CA-AA19-3CCB81AE4EB9}"/>
              </a:ext>
            </a:extLst>
          </p:cNvPr>
          <p:cNvSpPr>
            <a:spLocks/>
          </p:cNvSpPr>
          <p:nvPr userDrawn="1"/>
        </p:nvSpPr>
        <p:spPr bwMode="auto">
          <a:xfrm>
            <a:off x="4701614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5" name="Freeform 15">
            <a:extLst>
              <a:ext uri="{FF2B5EF4-FFF2-40B4-BE49-F238E27FC236}">
                <a16:creationId xmlns="" xmlns:a16="http://schemas.microsoft.com/office/drawing/2014/main" id="{CE4B9445-C5F0-4A94-8E77-9C4BB3A3DD4D}"/>
              </a:ext>
            </a:extLst>
          </p:cNvPr>
          <p:cNvSpPr>
            <a:spLocks/>
          </p:cNvSpPr>
          <p:nvPr userDrawn="1"/>
        </p:nvSpPr>
        <p:spPr bwMode="auto">
          <a:xfrm>
            <a:off x="6928253" y="3405220"/>
            <a:ext cx="2210991" cy="1723367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6" name="Freeform 16">
            <a:extLst>
              <a:ext uri="{FF2B5EF4-FFF2-40B4-BE49-F238E27FC236}">
                <a16:creationId xmlns="" xmlns:a16="http://schemas.microsoft.com/office/drawing/2014/main" id="{669CB5D1-9740-488A-847B-93D90F0E50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7" name="Freeform 17">
            <a:extLst>
              <a:ext uri="{FF2B5EF4-FFF2-40B4-BE49-F238E27FC236}">
                <a16:creationId xmlns="" xmlns:a16="http://schemas.microsoft.com/office/drawing/2014/main" id="{71FF3AF8-5630-439E-B51E-FF1A4BA9EA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8" name="Freeform 18">
            <a:extLst>
              <a:ext uri="{FF2B5EF4-FFF2-40B4-BE49-F238E27FC236}">
                <a16:creationId xmlns="" xmlns:a16="http://schemas.microsoft.com/office/drawing/2014/main" id="{77991914-9572-42D7-85ED-C3C758A60A06}"/>
              </a:ext>
            </a:extLst>
          </p:cNvPr>
          <p:cNvSpPr>
            <a:spLocks/>
          </p:cNvSpPr>
          <p:nvPr userDrawn="1"/>
        </p:nvSpPr>
        <p:spPr bwMode="auto">
          <a:xfrm>
            <a:off x="8353425" y="1322001"/>
            <a:ext cx="788194" cy="2540388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9" name="Freeform 19">
            <a:extLst>
              <a:ext uri="{FF2B5EF4-FFF2-40B4-BE49-F238E27FC236}">
                <a16:creationId xmlns="" xmlns:a16="http://schemas.microsoft.com/office/drawing/2014/main" id="{704DCE3D-7AC3-47FB-91EC-D8015886EF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2" name="Freeform 20">
            <a:extLst>
              <a:ext uri="{FF2B5EF4-FFF2-40B4-BE49-F238E27FC236}">
                <a16:creationId xmlns="" xmlns:a16="http://schemas.microsoft.com/office/drawing/2014/main" id="{F0A0674D-F67C-40BE-A875-99A8E5D3B1E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9" name="Freeform 45">
            <a:extLst>
              <a:ext uri="{FF2B5EF4-FFF2-40B4-BE49-F238E27FC236}">
                <a16:creationId xmlns="" xmlns:a16="http://schemas.microsoft.com/office/drawing/2014/main" id="{2457C26B-AE86-4277-AB62-3BF332B8143A}"/>
              </a:ext>
            </a:extLst>
          </p:cNvPr>
          <p:cNvSpPr>
            <a:spLocks/>
          </p:cNvSpPr>
          <p:nvPr userDrawn="1"/>
        </p:nvSpPr>
        <p:spPr bwMode="auto">
          <a:xfrm>
            <a:off x="2565327" y="684310"/>
            <a:ext cx="1655368" cy="1849856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9" name="Freeform 5">
            <a:extLst>
              <a:ext uri="{FF2B5EF4-FFF2-40B4-BE49-F238E27FC236}">
                <a16:creationId xmlns="" xmlns:a16="http://schemas.microsoft.com/office/drawing/2014/main" id="{E69FBDE1-CD3E-433A-83A2-614CE9A07EA1}"/>
              </a:ext>
            </a:extLst>
          </p:cNvPr>
          <p:cNvSpPr>
            <a:spLocks/>
          </p:cNvSpPr>
          <p:nvPr userDrawn="1"/>
        </p:nvSpPr>
        <p:spPr bwMode="auto">
          <a:xfrm>
            <a:off x="189" y="3862370"/>
            <a:ext cx="6954064" cy="1282718"/>
          </a:xfrm>
          <a:custGeom>
            <a:avLst/>
            <a:gdLst>
              <a:gd name="T0" fmla="*/ 5212 w 7679"/>
              <a:gd name="T1" fmla="*/ 0 h 1416"/>
              <a:gd name="T2" fmla="*/ 0 w 7679"/>
              <a:gd name="T3" fmla="*/ 1416 h 1416"/>
              <a:gd name="T4" fmla="*/ 7679 w 7679"/>
              <a:gd name="T5" fmla="*/ 1416 h 1416"/>
              <a:gd name="T6" fmla="*/ 5212 w 7679"/>
              <a:gd name="T7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1416">
                <a:moveTo>
                  <a:pt x="5212" y="0"/>
                </a:moveTo>
                <a:lnTo>
                  <a:pt x="0" y="1416"/>
                </a:lnTo>
                <a:lnTo>
                  <a:pt x="7679" y="1416"/>
                </a:lnTo>
                <a:lnTo>
                  <a:pt x="521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609460" y="2145573"/>
            <a:ext cx="4064389" cy="67172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610297" y="2817290"/>
            <a:ext cx="4064389" cy="76195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847989"/>
            <a:ext cx="8137922" cy="37563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2023" y="4817400"/>
            <a:ext cx="2182416" cy="154834"/>
          </a:xfrm>
        </p:spPr>
        <p:txBody>
          <a:bodyPr/>
          <a:lstStyle>
            <a:lvl1pPr>
              <a:defRPr sz="1100"/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zh-CN" altLang="en-US" sz="75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41BE9E6-4F15-4D99-9719-72991508D50E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摆满, 行李, 室内, 框&#10;&#10;已生成高可信度的说明">
            <a:extLst>
              <a:ext uri="{FF2B5EF4-FFF2-40B4-BE49-F238E27FC236}">
                <a16:creationId xmlns="" xmlns:a16="http://schemas.microsoft.com/office/drawing/2014/main" id="{76C60C5A-C79D-4330-A04D-C1A5359092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/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967DA9F-A420-418C-A9A6-2F5477526418}"/>
              </a:ext>
            </a:extLst>
          </p:cNvPr>
          <p:cNvSpPr/>
          <p:nvPr userDrawn="1"/>
        </p:nvSpPr>
        <p:spPr>
          <a:xfrm>
            <a:off x="872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72B19B9-0D36-4E58-BFA3-55C81DD6AB04}"/>
              </a:ext>
            </a:extLst>
          </p:cNvPr>
          <p:cNvSpPr/>
          <p:nvPr userDrawn="1"/>
        </p:nvSpPr>
        <p:spPr>
          <a:xfrm>
            <a:off x="4161" y="1495877"/>
            <a:ext cx="9145980" cy="215333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39152" y="1495880"/>
            <a:ext cx="4675998" cy="121650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39152" y="3226091"/>
            <a:ext cx="4675998" cy="2332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9152" y="3003816"/>
            <a:ext cx="4675998" cy="22227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>
            <a:lvl1pPr>
              <a:defRPr sz="1100" b="0">
                <a:latin typeface="+mn-lt"/>
                <a:cs typeface="Arial" panose="020B0604020202020204" pitchFamily="34" charset="0"/>
              </a:defRPr>
            </a:lvl1pPr>
          </a:lstStyle>
          <a:p>
            <a:fld id="{995718E6-D458-4B6A-8A06-5892728F674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59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3226"/>
            <a:ext cx="8137922" cy="37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4681792"/>
            <a:ext cx="1041402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4681792"/>
            <a:ext cx="2182416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70" r:id="rId5"/>
    <p:sldLayoutId id="2147483655" r:id="rId6"/>
    <p:sldLayoutId id="2147483661" r:id="rId7"/>
    <p:sldLayoutId id="2147483671" r:id="rId8"/>
    <p:sldLayoutId id="2147483673" r:id="rId9"/>
    <p:sldLayoutId id="2147483675" r:id="rId10"/>
    <p:sldLayoutId id="2147483676" r:id="rId11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orient="horz" pos="534" userDrawn="1">
          <p15:clr>
            <a:srgbClr val="F26B43"/>
          </p15:clr>
        </p15:guide>
        <p15:guide id="5" orient="horz" pos="2949" userDrawn="1">
          <p15:clr>
            <a:srgbClr val="F26B43"/>
          </p15:clr>
        </p15:guide>
        <p15:guide id="6" orient="horz" pos="29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5978"/>
            <a:ext cx="9144000" cy="264675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</p:pic>
      <p:sp>
        <p:nvSpPr>
          <p:cNvPr id="6" name="文本框 5"/>
          <p:cNvSpPr txBox="1"/>
          <p:nvPr/>
        </p:nvSpPr>
        <p:spPr>
          <a:xfrm>
            <a:off x="1115821" y="1443543"/>
            <a:ext cx="705414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现、四表、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互联周例会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0337" y="3498250"/>
            <a:ext cx="3743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200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z="2400" dirty="0" smtClean="0"/>
              <a:t>重卡事业部</a:t>
            </a:r>
            <a:endParaRPr lang="en-US" altLang="zh-CN" sz="2400" dirty="0" smtClean="0"/>
          </a:p>
          <a:p>
            <a:r>
              <a:rPr lang="zh-CN" altLang="en-US" sz="2400" dirty="0"/>
              <a:t>汇报</a:t>
            </a:r>
            <a:r>
              <a:rPr lang="zh-CN" altLang="en-US" sz="2400" dirty="0" smtClean="0"/>
              <a:t>人：王慧</a:t>
            </a:r>
            <a:endParaRPr lang="en-US" altLang="zh-CN" sz="2400" dirty="0" smtClean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  <p:sp>
        <p:nvSpPr>
          <p:cNvPr id="8" name="TextBox 1"/>
          <p:cNvSpPr txBox="1"/>
          <p:nvPr/>
        </p:nvSpPr>
        <p:spPr>
          <a:xfrm>
            <a:off x="7704348" y="175797"/>
            <a:ext cx="1240552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4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99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公司机密</a:t>
            </a:r>
          </a:p>
        </p:txBody>
      </p:sp>
      <p:pic>
        <p:nvPicPr>
          <p:cNvPr id="9" name="图片 9" descr="未标题-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5" y="142479"/>
            <a:ext cx="1512094" cy="35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9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0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00016" y="4761217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10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81515" y="42350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、设备互联计划甘特图：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55667"/>
              </p:ext>
            </p:extLst>
          </p:nvPr>
        </p:nvGraphicFramePr>
        <p:xfrm>
          <a:off x="341313" y="910555"/>
          <a:ext cx="8560643" cy="33554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3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94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95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57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96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3893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93949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</a:tblGrid>
              <a:tr h="386164">
                <a:tc gridSpan="6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重卡设备互联实施计划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8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周期（天）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291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调研设计阶段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项目组搭建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设备调研及采集信息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设计方案完成评审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类设备源程序准备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招标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7051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采购阶段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服务器采购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64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硬件安装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网络建设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设备授权导入、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配置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设备联网、数据采集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系统与总院对接、上线运行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0" name="五边形 10"/>
          <p:cNvSpPr/>
          <p:nvPr/>
        </p:nvSpPr>
        <p:spPr>
          <a:xfrm>
            <a:off x="4854776" y="2350959"/>
            <a:ext cx="2826432" cy="13967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90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1" name="五边形 10"/>
          <p:cNvSpPr/>
          <p:nvPr/>
        </p:nvSpPr>
        <p:spPr>
          <a:xfrm>
            <a:off x="5428034" y="2581865"/>
            <a:ext cx="386850" cy="11021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2" name="五边形 10"/>
          <p:cNvSpPr/>
          <p:nvPr/>
        </p:nvSpPr>
        <p:spPr>
          <a:xfrm>
            <a:off x="5650250" y="2771445"/>
            <a:ext cx="156201" cy="12304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4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3" name="五边形 10"/>
          <p:cNvSpPr/>
          <p:nvPr/>
        </p:nvSpPr>
        <p:spPr>
          <a:xfrm>
            <a:off x="5568943" y="3013340"/>
            <a:ext cx="639032" cy="12432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" name="五边形 10"/>
          <p:cNvSpPr/>
          <p:nvPr/>
        </p:nvSpPr>
        <p:spPr>
          <a:xfrm>
            <a:off x="5666709" y="3467097"/>
            <a:ext cx="3060000" cy="13439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102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" name="五边形 10"/>
          <p:cNvSpPr/>
          <p:nvPr/>
        </p:nvSpPr>
        <p:spPr>
          <a:xfrm>
            <a:off x="6424798" y="3673190"/>
            <a:ext cx="2268000" cy="128518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6" name="五边形 10"/>
          <p:cNvSpPr/>
          <p:nvPr/>
        </p:nvSpPr>
        <p:spPr>
          <a:xfrm>
            <a:off x="4442748" y="1761973"/>
            <a:ext cx="168166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7" name="五边形 10"/>
          <p:cNvSpPr/>
          <p:nvPr/>
        </p:nvSpPr>
        <p:spPr>
          <a:xfrm>
            <a:off x="4419743" y="1947959"/>
            <a:ext cx="349402" cy="11368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5" name="五边形 10"/>
          <p:cNvSpPr/>
          <p:nvPr/>
        </p:nvSpPr>
        <p:spPr>
          <a:xfrm>
            <a:off x="4803747" y="2113251"/>
            <a:ext cx="649377" cy="160462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8" name="五边形 10"/>
          <p:cNvSpPr/>
          <p:nvPr/>
        </p:nvSpPr>
        <p:spPr>
          <a:xfrm>
            <a:off x="6145356" y="3248906"/>
            <a:ext cx="2556000" cy="1260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62858" y="1689841"/>
            <a:ext cx="155562" cy="2916000"/>
            <a:chOff x="4882137" y="1632537"/>
            <a:chExt cx="155562" cy="3177086"/>
          </a:xfrm>
        </p:grpSpPr>
        <p:sp>
          <p:nvSpPr>
            <p:cNvPr id="40" name="等腰三角形 55"/>
            <p:cNvSpPr>
              <a:spLocks noChangeAspect="1"/>
            </p:cNvSpPr>
            <p:nvPr/>
          </p:nvSpPr>
          <p:spPr>
            <a:xfrm flipV="1">
              <a:off x="4882137" y="1632537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sp>
          <p:nvSpPr>
            <p:cNvPr id="41" name="等腰三角形 55"/>
            <p:cNvSpPr>
              <a:spLocks noChangeAspect="1"/>
            </p:cNvSpPr>
            <p:nvPr/>
          </p:nvSpPr>
          <p:spPr>
            <a:xfrm rot="10800000" flipV="1">
              <a:off x="4893699" y="4657185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cxnSp>
          <p:nvCxnSpPr>
            <p:cNvPr id="3" name="直接连接符 2"/>
            <p:cNvCxnSpPr>
              <a:stCxn id="40" idx="0"/>
            </p:cNvCxnSpPr>
            <p:nvPr/>
          </p:nvCxnSpPr>
          <p:spPr>
            <a:xfrm>
              <a:off x="4954137" y="1784975"/>
              <a:ext cx="11562" cy="295161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21384" y="4791730"/>
            <a:ext cx="2105362" cy="232852"/>
            <a:chOff x="365406" y="4618782"/>
            <a:chExt cx="2105362" cy="232852"/>
          </a:xfrm>
        </p:grpSpPr>
        <p:sp>
          <p:nvSpPr>
            <p:cNvPr id="24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正常</a:t>
              </a:r>
            </a:p>
          </p:txBody>
        </p:sp>
        <p:sp>
          <p:nvSpPr>
            <p:cNvPr id="29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警示</a:t>
              </a:r>
            </a:p>
          </p:txBody>
        </p:sp>
        <p:sp>
          <p:nvSpPr>
            <p:cNvPr id="35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延期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3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完成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8733838" y="17554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732130" y="194597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737675" y="324427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737675" y="345638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737680" y="3671041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737675" y="3885698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2" name="五边形 10"/>
          <p:cNvSpPr/>
          <p:nvPr/>
        </p:nvSpPr>
        <p:spPr>
          <a:xfrm>
            <a:off x="6424798" y="3873411"/>
            <a:ext cx="2268000" cy="132661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3" name="五边形 10"/>
          <p:cNvSpPr/>
          <p:nvPr/>
        </p:nvSpPr>
        <p:spPr>
          <a:xfrm>
            <a:off x="8077199" y="4092457"/>
            <a:ext cx="648000" cy="14516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2</a:t>
            </a:r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741095" y="4119955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731747" y="21346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737675" y="257591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730423" y="277413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730423" y="2361966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737675" y="30278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5356" y="3239661"/>
            <a:ext cx="187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250" y="3467097"/>
            <a:ext cx="2376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24798" y="3674341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9744" y="3862960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90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实施阶段按请示报告调整为随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号工厂设备到货一台、安装调试及互联一台）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9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11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0" y="49252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14298"/>
              </p:ext>
            </p:extLst>
          </p:nvPr>
        </p:nvGraphicFramePr>
        <p:xfrm>
          <a:off x="306333" y="1040230"/>
          <a:ext cx="8535571" cy="1496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52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37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022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6381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2020.6.8-2020.6.14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5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完成检测线、整车气密性设备布线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VIN</a:t>
                      </a:r>
                      <a:r>
                        <a:rPr lang="zh-CN" altLang="en-US" sz="1100" b="0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码打刻机生产指令下发方案，接口开发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52304"/>
              </p:ext>
            </p:extLst>
          </p:nvPr>
        </p:nvGraphicFramePr>
        <p:xfrm>
          <a:off x="328818" y="3051860"/>
          <a:ext cx="8536898" cy="1772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7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46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1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6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47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63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50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500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691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zh-CN" altLang="en-US" sz="9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6.19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OBD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检测、尾气检测、加注机接口开发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VIN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码打刻机联调试测试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57790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5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94"/>
            <a:ext cx="9144000" cy="2926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22470" y="714897"/>
            <a:ext cx="2165261" cy="1726813"/>
            <a:chOff x="2923186" y="67278"/>
            <a:chExt cx="3108681" cy="2791649"/>
          </a:xfrm>
        </p:grpSpPr>
        <p:sp>
          <p:nvSpPr>
            <p:cNvPr id="54" name="任意多边形 53"/>
            <p:cNvSpPr/>
            <p:nvPr/>
          </p:nvSpPr>
          <p:spPr>
            <a:xfrm>
              <a:off x="2923186" y="67278"/>
              <a:ext cx="3108681" cy="279164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alpha val="22000"/>
                </a:schemeClr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48154" y="269304"/>
              <a:ext cx="2658750" cy="2387602"/>
              <a:chOff x="3053055" y="626065"/>
              <a:chExt cx="2658750" cy="2387602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053055" y="626065"/>
                <a:ext cx="2658750" cy="23876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19975" y="865764"/>
                <a:ext cx="2124907" cy="19082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351154" y="3256380"/>
            <a:ext cx="2441694" cy="76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汇报完毕</a:t>
            </a:r>
          </a:p>
        </p:txBody>
      </p:sp>
    </p:spTree>
    <p:extLst>
      <p:ext uri="{BB962C8B-B14F-4D97-AF65-F5344CB8AC3E}">
        <p14:creationId xmlns:p14="http://schemas.microsoft.com/office/powerpoint/2010/main" val="7037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673162" y="147679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 smtClean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0614" y="343612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472C4"/>
                </a:solidFill>
              </a:rPr>
              <a:t>2</a:t>
            </a:r>
            <a:endParaRPr lang="zh-CN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0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3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、三现整体计划甘特图：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14852"/>
              </p:ext>
            </p:extLst>
          </p:nvPr>
        </p:nvGraphicFramePr>
        <p:xfrm>
          <a:off x="296343" y="1130697"/>
          <a:ext cx="8560643" cy="3238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3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94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95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57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96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</a:tblGrid>
              <a:tr h="377849">
                <a:tc gridSpan="6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重卡三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现数据实施计划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9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（天）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调研阶段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团队组建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标准研读与反馈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点位分析设计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电路设计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技术方案提交与评定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商务采购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入场布线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设备调试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总院验收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5" name="五边形 10"/>
          <p:cNvSpPr/>
          <p:nvPr/>
        </p:nvSpPr>
        <p:spPr>
          <a:xfrm>
            <a:off x="4319217" y="1936454"/>
            <a:ext cx="120837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1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2" name="五边形 10"/>
          <p:cNvSpPr/>
          <p:nvPr/>
        </p:nvSpPr>
        <p:spPr>
          <a:xfrm>
            <a:off x="4718221" y="2956679"/>
            <a:ext cx="534395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3" name="五边形 10"/>
          <p:cNvSpPr/>
          <p:nvPr/>
        </p:nvSpPr>
        <p:spPr>
          <a:xfrm>
            <a:off x="5014692" y="3167710"/>
            <a:ext cx="384421" cy="11284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4" name="五边形 10"/>
          <p:cNvSpPr/>
          <p:nvPr/>
        </p:nvSpPr>
        <p:spPr>
          <a:xfrm>
            <a:off x="5169515" y="3386968"/>
            <a:ext cx="486326" cy="117761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5" name="五边形 10"/>
          <p:cNvSpPr/>
          <p:nvPr/>
        </p:nvSpPr>
        <p:spPr>
          <a:xfrm>
            <a:off x="5169515" y="3635411"/>
            <a:ext cx="945819" cy="9912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" name="五边形 10"/>
          <p:cNvSpPr/>
          <p:nvPr/>
        </p:nvSpPr>
        <p:spPr>
          <a:xfrm>
            <a:off x="5943080" y="3820499"/>
            <a:ext cx="1563370" cy="11285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40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" name="五边形 10"/>
          <p:cNvSpPr/>
          <p:nvPr/>
        </p:nvSpPr>
        <p:spPr>
          <a:xfrm>
            <a:off x="7562330" y="4028849"/>
            <a:ext cx="540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" name="五边形 10"/>
          <p:cNvSpPr/>
          <p:nvPr/>
        </p:nvSpPr>
        <p:spPr>
          <a:xfrm>
            <a:off x="7741059" y="4227461"/>
            <a:ext cx="396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685453" y="192341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85453" y="213660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685453" y="234279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685453" y="253450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685453" y="274069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85453" y="338706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685453" y="361687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685453" y="402192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685453" y="4225082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0956" y="4860082"/>
            <a:ext cx="2105362" cy="232852"/>
            <a:chOff x="365406" y="4618782"/>
            <a:chExt cx="2105362" cy="232852"/>
          </a:xfrm>
        </p:grpSpPr>
        <p:sp>
          <p:nvSpPr>
            <p:cNvPr id="41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正常</a:t>
              </a:r>
            </a:p>
          </p:txBody>
        </p:sp>
        <p:sp>
          <p:nvSpPr>
            <p:cNvPr id="42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警示</a:t>
              </a:r>
            </a:p>
          </p:txBody>
        </p:sp>
        <p:sp>
          <p:nvSpPr>
            <p:cNvPr id="43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延期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64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完成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69" name="五边形 10"/>
          <p:cNvSpPr/>
          <p:nvPr/>
        </p:nvSpPr>
        <p:spPr>
          <a:xfrm>
            <a:off x="4402064" y="2146130"/>
            <a:ext cx="123715" cy="10775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0" name="五边形 10"/>
          <p:cNvSpPr/>
          <p:nvPr/>
        </p:nvSpPr>
        <p:spPr>
          <a:xfrm>
            <a:off x="4402064" y="2336629"/>
            <a:ext cx="208827" cy="10813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1" name="五边形 10"/>
          <p:cNvSpPr/>
          <p:nvPr/>
        </p:nvSpPr>
        <p:spPr>
          <a:xfrm>
            <a:off x="4402064" y="2546179"/>
            <a:ext cx="123715" cy="10598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2" name="五边形 10"/>
          <p:cNvSpPr/>
          <p:nvPr/>
        </p:nvSpPr>
        <p:spPr>
          <a:xfrm>
            <a:off x="4525779" y="2759742"/>
            <a:ext cx="143161" cy="111343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685453" y="295015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685453" y="31653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685453" y="382268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737" y="43790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（含新增油库、废料区）。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）受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号厂房建设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影响的人脸识别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台、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一体机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日完成，标准图册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台在厂房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启用后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69619" y="4034098"/>
            <a:ext cx="39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17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59494" y="4231468"/>
            <a:ext cx="21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00" kern="0" dirty="0">
              <a:solidFill>
                <a:schemeClr val="bg1"/>
              </a:solidFill>
              <a:latin typeface="Calibri"/>
              <a:ea typeface="等线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912014" y="1892888"/>
            <a:ext cx="147885" cy="2592000"/>
            <a:chOff x="4870600" y="1818811"/>
            <a:chExt cx="147885" cy="2702415"/>
          </a:xfrm>
        </p:grpSpPr>
        <p:sp>
          <p:nvSpPr>
            <p:cNvPr id="26" name="等腰三角形 55"/>
            <p:cNvSpPr>
              <a:spLocks noChangeAspect="1"/>
            </p:cNvSpPr>
            <p:nvPr/>
          </p:nvSpPr>
          <p:spPr>
            <a:xfrm flipV="1">
              <a:off x="4874485" y="181881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sp>
          <p:nvSpPr>
            <p:cNvPr id="27" name="等腰三角形 55"/>
            <p:cNvSpPr>
              <a:spLocks noChangeAspect="1"/>
            </p:cNvSpPr>
            <p:nvPr/>
          </p:nvSpPr>
          <p:spPr>
            <a:xfrm rot="10800000" flipV="1">
              <a:off x="4870600" y="4368788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cxnSp>
          <p:nvCxnSpPr>
            <p:cNvPr id="39" name="直接连接符 38"/>
            <p:cNvCxnSpPr>
              <a:stCxn id="26" idx="0"/>
              <a:endCxn id="27" idx="3"/>
            </p:cNvCxnSpPr>
            <p:nvPr/>
          </p:nvCxnSpPr>
          <p:spPr>
            <a:xfrm flipH="1">
              <a:off x="4942600" y="1971249"/>
              <a:ext cx="3885" cy="254997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712208" y="41888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10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4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59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3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3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0" name="TextBox 36"/>
          <p:cNvSpPr txBox="1">
            <a:spLocks noChangeArrowheads="1"/>
          </p:cNvSpPr>
          <p:nvPr/>
        </p:nvSpPr>
        <p:spPr bwMode="auto">
          <a:xfrm>
            <a:off x="0" y="542926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39698"/>
              </p:ext>
            </p:extLst>
          </p:nvPr>
        </p:nvGraphicFramePr>
        <p:xfrm>
          <a:off x="315711" y="1056511"/>
          <a:ext cx="8535571" cy="139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4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8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19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477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4309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2020.6.8-2020.6.14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19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角度与位置调试，共检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258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杨辉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进行中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已调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130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个，还需调整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34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个，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日完成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3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交换机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批次光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模块问题更换处理（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台）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已完成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245048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1117"/>
              </p:ext>
            </p:extLst>
          </p:nvPr>
        </p:nvGraphicFramePr>
        <p:xfrm>
          <a:off x="299803" y="2976585"/>
          <a:ext cx="8536898" cy="1772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7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46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1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6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47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63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50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500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691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6.19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交换机批次光模块问题更换处理（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28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台）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一期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验收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杨辉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钟鸣远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9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718E6-D458-4B6A-8A06-5892728F6743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/>
                <a:ea typeface="微软雅黑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/>
              <a:ea typeface="微软雅黑"/>
              <a:cs typeface="Arial" panose="020B0604020202020204" pitchFamily="34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请示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446" y="981075"/>
            <a:ext cx="8511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、因</a:t>
            </a:r>
            <a:r>
              <a:rPr lang="en-US" altLang="zh-CN" dirty="0" smtClean="0"/>
              <a:t>41</a:t>
            </a:r>
            <a:r>
              <a:rPr lang="zh-CN" altLang="en-US" dirty="0" smtClean="0"/>
              <a:t>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交换机</a:t>
            </a:r>
            <a:r>
              <a:rPr lang="zh-CN" altLang="en-US" sz="1400" dirty="0"/>
              <a:t>出现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批次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光模块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问题，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个待厂商光模到货更换，申请“</a:t>
            </a:r>
            <a:r>
              <a:rPr lang="zh-CN" altLang="en-US" sz="1400" dirty="0" smtClean="0">
                <a:latin typeface="+mn-ea"/>
              </a:rPr>
              <a:t>设备调试”计划调整到</a:t>
            </a:r>
            <a:r>
              <a:rPr lang="en-US" altLang="zh-CN" sz="1400" dirty="0" smtClean="0">
                <a:latin typeface="+mn-ea"/>
              </a:rPr>
              <a:t>6</a:t>
            </a:r>
            <a:r>
              <a:rPr lang="zh-CN" altLang="en-US" sz="1400" dirty="0" smtClean="0">
                <a:latin typeface="+mn-ea"/>
              </a:rPr>
              <a:t>月</a:t>
            </a:r>
            <a:r>
              <a:rPr lang="en-US" altLang="zh-CN" sz="1400" dirty="0" smtClean="0">
                <a:latin typeface="+mn-ea"/>
              </a:rPr>
              <a:t>17</a:t>
            </a:r>
            <a:r>
              <a:rPr lang="zh-CN" altLang="en-US" sz="1400" dirty="0" smtClean="0">
                <a:latin typeface="+mn-ea"/>
              </a:rPr>
              <a:t>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28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620335" y="1243973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3600" b="1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endParaRPr lang="en-US" altLang="zh-CN" sz="3600" b="1" dirty="0" smtClean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7787" y="412976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6</a:t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表安装整体计划甘特图：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5406" y="4742607"/>
            <a:ext cx="2105362" cy="232852"/>
            <a:chOff x="365406" y="4618782"/>
            <a:chExt cx="2105362" cy="232852"/>
          </a:xfrm>
        </p:grpSpPr>
        <p:sp>
          <p:nvSpPr>
            <p:cNvPr id="45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正常</a:t>
              </a:r>
            </a:p>
          </p:txBody>
        </p:sp>
        <p:sp>
          <p:nvSpPr>
            <p:cNvPr id="46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警示</a:t>
              </a:r>
            </a:p>
          </p:txBody>
        </p:sp>
        <p:sp>
          <p:nvSpPr>
            <p:cNvPr id="47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延期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1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完成</a:t>
              </a:r>
            </a:p>
          </p:txBody>
        </p:sp>
        <p:sp>
          <p:nvSpPr>
            <p:cNvPr id="52" name="椭圆 51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6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7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41498"/>
              </p:ext>
            </p:extLst>
          </p:nvPr>
        </p:nvGraphicFramePr>
        <p:xfrm>
          <a:off x="327931" y="1065398"/>
          <a:ext cx="8560643" cy="3152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6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66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70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57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96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16442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</a:tblGrid>
              <a:tr h="283097">
                <a:tc gridSpan="6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重卡四表应用实施计划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（工作日）</a:t>
                      </a:r>
                      <a:endParaRPr lang="zh-CN" altLang="en-US" sz="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组织和调研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组织搭建及标准调研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产业园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拓扑图设计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电力系统管网图设计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柴油管网图设计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设备到货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生产用电仪表安装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生活用电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油表安装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4" name="五边形 10"/>
          <p:cNvSpPr/>
          <p:nvPr/>
        </p:nvSpPr>
        <p:spPr>
          <a:xfrm>
            <a:off x="4794880" y="2415341"/>
            <a:ext cx="582402" cy="11115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      18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7" name="五边形 10"/>
          <p:cNvSpPr/>
          <p:nvPr/>
        </p:nvSpPr>
        <p:spPr>
          <a:xfrm>
            <a:off x="5329081" y="2624063"/>
            <a:ext cx="508880" cy="106973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0" name="五边形 10"/>
          <p:cNvSpPr/>
          <p:nvPr/>
        </p:nvSpPr>
        <p:spPr>
          <a:xfrm>
            <a:off x="5641722" y="2823162"/>
            <a:ext cx="1148184" cy="115334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3" name="五边形 10"/>
          <p:cNvSpPr/>
          <p:nvPr/>
        </p:nvSpPr>
        <p:spPr>
          <a:xfrm>
            <a:off x="6274340" y="3018248"/>
            <a:ext cx="856034" cy="13500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6" name="五边形 10"/>
          <p:cNvSpPr/>
          <p:nvPr/>
        </p:nvSpPr>
        <p:spPr>
          <a:xfrm>
            <a:off x="6789906" y="3231717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7" name="五边形 10"/>
          <p:cNvSpPr/>
          <p:nvPr/>
        </p:nvSpPr>
        <p:spPr>
          <a:xfrm>
            <a:off x="4392888" y="1790205"/>
            <a:ext cx="363114" cy="101579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8" name="五边形 10"/>
          <p:cNvSpPr/>
          <p:nvPr/>
        </p:nvSpPr>
        <p:spPr>
          <a:xfrm>
            <a:off x="4769146" y="2012918"/>
            <a:ext cx="666572" cy="101572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9" name="五边形 10"/>
          <p:cNvSpPr/>
          <p:nvPr/>
        </p:nvSpPr>
        <p:spPr>
          <a:xfrm>
            <a:off x="4794947" y="2213464"/>
            <a:ext cx="534135" cy="10973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      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723732" y="178216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723732" y="282199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23732" y="302691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723732" y="324089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723732" y="344657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723732" y="364383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723732" y="386244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7" name="五边形 10"/>
          <p:cNvSpPr/>
          <p:nvPr/>
        </p:nvSpPr>
        <p:spPr>
          <a:xfrm>
            <a:off x="6789906" y="343739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8" name="五边形 10"/>
          <p:cNvSpPr/>
          <p:nvPr/>
        </p:nvSpPr>
        <p:spPr>
          <a:xfrm>
            <a:off x="6789906" y="3634652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9" name="五边形 10"/>
          <p:cNvSpPr/>
          <p:nvPr/>
        </p:nvSpPr>
        <p:spPr>
          <a:xfrm>
            <a:off x="6775314" y="384577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90" name="五边形 10"/>
          <p:cNvSpPr/>
          <p:nvPr/>
        </p:nvSpPr>
        <p:spPr>
          <a:xfrm>
            <a:off x="7579620" y="4048689"/>
            <a:ext cx="648000" cy="14119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723732" y="200487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723732" y="22095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723732" y="241208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723732" y="261871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723732" y="406045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月计划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完成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块电表，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块水表，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块油表，一阶段计划完成）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925975" y="1731641"/>
            <a:ext cx="189600" cy="2628000"/>
            <a:chOff x="4646366" y="2076971"/>
            <a:chExt cx="145558" cy="2558476"/>
          </a:xfrm>
        </p:grpSpPr>
        <p:sp>
          <p:nvSpPr>
            <p:cNvPr id="97" name="等腰三角形 55"/>
            <p:cNvSpPr>
              <a:spLocks noChangeAspect="1"/>
            </p:cNvSpPr>
            <p:nvPr/>
          </p:nvSpPr>
          <p:spPr>
            <a:xfrm flipV="1">
              <a:off x="4646366" y="207697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sp>
          <p:nvSpPr>
            <p:cNvPr id="98" name="等腰三角形 55"/>
            <p:cNvSpPr>
              <a:spLocks noChangeAspect="1"/>
            </p:cNvSpPr>
            <p:nvPr/>
          </p:nvSpPr>
          <p:spPr>
            <a:xfrm rot="10800000" flipV="1">
              <a:off x="4647924" y="4483009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cxnSp>
          <p:nvCxnSpPr>
            <p:cNvPr id="99" name="直接连接符 98"/>
            <p:cNvCxnSpPr>
              <a:stCxn id="97" idx="0"/>
            </p:cNvCxnSpPr>
            <p:nvPr/>
          </p:nvCxnSpPr>
          <p:spPr>
            <a:xfrm>
              <a:off x="4718366" y="2229409"/>
              <a:ext cx="0" cy="2329819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7584617" y="4049088"/>
            <a:ext cx="43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华文中宋" pitchFamily="2" charset="-122"/>
                <a:ea typeface="华文中宋" pitchFamily="2" charset="-122"/>
              </a:rPr>
              <a:t>20</a:t>
            </a:r>
            <a:endParaRPr lang="zh-CN" altLang="en-US" sz="8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5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8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524919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37409"/>
              </p:ext>
            </p:extLst>
          </p:nvPr>
        </p:nvGraphicFramePr>
        <p:xfrm>
          <a:off x="321323" y="1040231"/>
          <a:ext cx="8535571" cy="1575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52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37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022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2779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2020.6.8-2020.6.14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3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块四表数据采集、验证，总院确认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完成一阶段竣工材料提交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本周提交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60788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70975"/>
              </p:ext>
            </p:extLst>
          </p:nvPr>
        </p:nvGraphicFramePr>
        <p:xfrm>
          <a:off x="321323" y="3261720"/>
          <a:ext cx="8536898" cy="1550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7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46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1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6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47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63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50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500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691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14604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60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6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6.19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块四表数据准确性监控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一阶段验收准备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0255" y="1243973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7707" y="412976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9</a:t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2707b64-6ce8-41f8-832d-2e98d3774bd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i="0" u="none" strike="noStrike" kern="0" cap="none" spc="0" normalizeH="0" baseline="0" noProof="0" dirty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Calibri"/>
            <a:ea typeface="等线"/>
            <a:cs typeface="+mn-cs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47643</TotalTime>
  <Words>1168</Words>
  <Application>Microsoft Office PowerPoint</Application>
  <PresentationFormat>自定义</PresentationFormat>
  <Paragraphs>696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王慧</cp:lastModifiedBy>
  <cp:revision>3013</cp:revision>
  <cp:lastPrinted>2019-04-24T11:36:00Z</cp:lastPrinted>
  <dcterms:created xsi:type="dcterms:W3CDTF">2018-08-02T16:00:00Z</dcterms:created>
  <dcterms:modified xsi:type="dcterms:W3CDTF">2020-06-12T00:46:43Z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