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7" r:id="rId2"/>
  </p:sldMasterIdLst>
  <p:notesMasterIdLst>
    <p:notesMasterId r:id="rId20"/>
  </p:notesMasterIdLst>
  <p:handoutMasterIdLst>
    <p:handoutMasterId r:id="rId21"/>
  </p:handoutMasterIdLst>
  <p:sldIdLst>
    <p:sldId id="770" r:id="rId3"/>
    <p:sldId id="729" r:id="rId4"/>
    <p:sldId id="1213" r:id="rId5"/>
    <p:sldId id="1369" r:id="rId6"/>
    <p:sldId id="1362" r:id="rId7"/>
    <p:sldId id="1363" r:id="rId8"/>
    <p:sldId id="867" r:id="rId9"/>
    <p:sldId id="1370" r:id="rId10"/>
    <p:sldId id="1371" r:id="rId11"/>
    <p:sldId id="1374" r:id="rId12"/>
    <p:sldId id="1375" r:id="rId13"/>
    <p:sldId id="868" r:id="rId14"/>
    <p:sldId id="1372" r:id="rId15"/>
    <p:sldId id="1373" r:id="rId16"/>
    <p:sldId id="1376" r:id="rId17"/>
    <p:sldId id="1377" r:id="rId18"/>
    <p:sldId id="684" r:id="rId19"/>
  </p:sldIdLst>
  <p:sldSz cx="9144000" cy="5145088"/>
  <p:notesSz cx="9926638" cy="6797675"/>
  <p:custDataLst>
    <p:tags r:id="rId22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66FF"/>
    <a:srgbClr val="F69618"/>
    <a:srgbClr val="CFD8E0"/>
    <a:srgbClr val="4472C4"/>
    <a:srgbClr val="008000"/>
    <a:srgbClr val="6666FF"/>
    <a:srgbClr val="A6A6A6"/>
    <a:srgbClr val="00B5E2"/>
    <a:srgbClr val="3A6E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FD4203-D9ED-440C-90F0-E44693686A18}" v="111" dt="2018-07-30T02:23:45.0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68" autoAdjust="0"/>
    <p:restoredTop sz="98296" autoAdjust="0"/>
  </p:normalViewPr>
  <p:slideViewPr>
    <p:cSldViewPr snapToGrid="0">
      <p:cViewPr varScale="1">
        <p:scale>
          <a:sx n="85" d="100"/>
          <a:sy n="85" d="100"/>
        </p:scale>
        <p:origin x="-532" y="-64"/>
      </p:cViewPr>
      <p:guideLst>
        <p:guide orient="horz" pos="162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110" d="100"/>
          <a:sy n="110" d="100"/>
        </p:scale>
        <p:origin x="37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95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FBFC0-4746-4C54-8F7A-D30C5A07EDC5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324"/>
            <a:ext cx="4302625" cy="3402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1696" y="6456324"/>
            <a:ext cx="4302625" cy="3402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74F3E-EF12-46EF-AFA4-CF4654F6C8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996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50900"/>
            <a:ext cx="4075112" cy="2292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2665" y="3271381"/>
            <a:ext cx="794131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2799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0592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04865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104865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FEE84B3-1373-40DA-A760-28467F434DB3}" type="slidenum">
              <a:rPr lang="zh-CN" altLang="en-US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2779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04865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104865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FEE84B3-1373-40DA-A760-28467F434DB3}" type="slidenum">
              <a:rPr lang="zh-CN" altLang="en-US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7238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1013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FEE84B3-1373-40DA-A760-28467F434DB3}" type="slidenum">
              <a:rPr lang="zh-CN" altLang="en-US">
                <a:solidFill>
                  <a:prstClr val="black"/>
                </a:solidFill>
              </a:rPr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7294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04861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104861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FEE84B3-1373-40DA-A760-28467F434DB3}" type="slidenum">
              <a:rPr lang="zh-CN" altLang="en-US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13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4987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1013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FEE84B3-1373-40DA-A760-28467F434DB3}" type="slidenum">
              <a:rPr lang="zh-CN" altLang="en-US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14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9652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04865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104865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FEE84B3-1373-40DA-A760-28467F434DB3}" type="slidenum">
              <a:rPr lang="zh-CN" altLang="en-US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15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2779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04865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104865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FEE84B3-1373-40DA-A760-28467F434DB3}" type="slidenum">
              <a:rPr lang="zh-CN" altLang="en-US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16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7238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F41D1-EB0D-4857-8E93-8C1C831E61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3815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1013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FEE84B3-1373-40DA-A760-28467F434DB3}" type="slidenum">
              <a:rPr lang="zh-CN" altLang="en-US">
                <a:solidFill>
                  <a:prstClr val="black"/>
                </a:solidFill>
              </a:rPr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729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04861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104861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FEE84B3-1373-40DA-A760-28467F434DB3}" type="slidenum">
              <a:rPr lang="zh-CN" altLang="en-US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625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0486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10486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FEE84B3-1373-40DA-A760-28467F434DB3}" type="slidenum">
              <a:rPr lang="zh-CN" altLang="en-US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377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04865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104865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FEE84B3-1373-40DA-A760-28467F434DB3}" type="slidenum">
              <a:rPr lang="zh-CN" altLang="en-US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277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04865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104865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FEE84B3-1373-40DA-A760-28467F434DB3}" type="slidenum">
              <a:rPr lang="zh-CN" altLang="en-US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7238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1013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FEE84B3-1373-40DA-A760-28467F434DB3}" type="slidenum">
              <a:rPr lang="zh-CN" altLang="en-US">
                <a:solidFill>
                  <a:prstClr val="black"/>
                </a:solidFill>
              </a:rPr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729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04861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104861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FEE84B3-1373-40DA-A760-28467F434DB3}" type="slidenum">
              <a:rPr lang="zh-CN" altLang="en-US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2791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1013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FEE84B3-1373-40DA-A760-28467F434DB3}" type="slidenum">
              <a:rPr lang="zh-CN" altLang="en-US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90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8" name="图片 4137" descr="图片包含 摆满, 行李, 室内, 框&#10;&#10;已生成高可信度的说明">
            <a:extLst>
              <a:ext uri="{FF2B5EF4-FFF2-40B4-BE49-F238E27FC236}">
                <a16:creationId xmlns:a16="http://schemas.microsoft.com/office/drawing/2014/main" xmlns="" id="{C87FE7C7-3090-4F04-8C8B-CC00E3212D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02"/>
          <a:stretch/>
        </p:blipFill>
        <p:spPr>
          <a:xfrm>
            <a:off x="-2" y="0"/>
            <a:ext cx="9149706" cy="5145088"/>
          </a:xfrm>
          <a:prstGeom prst="rect">
            <a:avLst/>
          </a:prstGeom>
        </p:spPr>
      </p:pic>
      <p:sp>
        <p:nvSpPr>
          <p:cNvPr id="4133" name="矩形 4132">
            <a:extLst>
              <a:ext uri="{FF2B5EF4-FFF2-40B4-BE49-F238E27FC236}">
                <a16:creationId xmlns:a16="http://schemas.microsoft.com/office/drawing/2014/main" xmlns="" id="{64D80D30-3EE3-4F05-B921-D52872F43000}"/>
              </a:ext>
            </a:extLst>
          </p:cNvPr>
          <p:cNvSpPr/>
          <p:nvPr userDrawn="1"/>
        </p:nvSpPr>
        <p:spPr>
          <a:xfrm>
            <a:off x="1744" y="0"/>
            <a:ext cx="9149706" cy="514508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ADB89A8C-6262-4832-BF89-E8426CE0265D}"/>
              </a:ext>
            </a:extLst>
          </p:cNvPr>
          <p:cNvGrpSpPr/>
          <p:nvPr userDrawn="1"/>
        </p:nvGrpSpPr>
        <p:grpSpPr>
          <a:xfrm>
            <a:off x="2896084" y="638341"/>
            <a:ext cx="3351830" cy="3873136"/>
            <a:chOff x="3861446" y="850855"/>
            <a:chExt cx="4469106" cy="5162588"/>
          </a:xfrm>
        </p:grpSpPr>
        <p:sp>
          <p:nvSpPr>
            <p:cNvPr id="9804" name="Freeform 38">
              <a:extLst>
                <a:ext uri="{FF2B5EF4-FFF2-40B4-BE49-F238E27FC236}">
                  <a16:creationId xmlns:a16="http://schemas.microsoft.com/office/drawing/2014/main" xmlns="" id="{ECC94986-43B0-40DE-B5CD-18379B8F72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66228" y="4272032"/>
              <a:ext cx="2864680" cy="1741411"/>
            </a:xfrm>
            <a:custGeom>
              <a:avLst/>
              <a:gdLst>
                <a:gd name="T0" fmla="*/ 1673 w 1673"/>
                <a:gd name="T1" fmla="*/ 0 h 1017"/>
                <a:gd name="T2" fmla="*/ 1668 w 1673"/>
                <a:gd name="T3" fmla="*/ 0 h 1017"/>
                <a:gd name="T4" fmla="*/ 1669 w 1673"/>
                <a:gd name="T5" fmla="*/ 3 h 1017"/>
                <a:gd name="T6" fmla="*/ 0 w 1673"/>
                <a:gd name="T7" fmla="*/ 0 h 1017"/>
                <a:gd name="T8" fmla="*/ 836 w 1673"/>
                <a:gd name="T9" fmla="*/ 1017 h 1017"/>
                <a:gd name="T10" fmla="*/ 1673 w 1673"/>
                <a:gd name="T11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3" h="1017">
                  <a:moveTo>
                    <a:pt x="1673" y="0"/>
                  </a:moveTo>
                  <a:lnTo>
                    <a:pt x="1668" y="0"/>
                  </a:lnTo>
                  <a:lnTo>
                    <a:pt x="1669" y="3"/>
                  </a:lnTo>
                  <a:lnTo>
                    <a:pt x="0" y="0"/>
                  </a:lnTo>
                  <a:lnTo>
                    <a:pt x="836" y="1017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9805" name="Freeform 39">
              <a:extLst>
                <a:ext uri="{FF2B5EF4-FFF2-40B4-BE49-F238E27FC236}">
                  <a16:creationId xmlns:a16="http://schemas.microsoft.com/office/drawing/2014/main" xmlns="" id="{70C08124-C2E1-4320-895B-77D2B12B60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66228" y="4272032"/>
              <a:ext cx="2864680" cy="1741411"/>
            </a:xfrm>
            <a:custGeom>
              <a:avLst/>
              <a:gdLst>
                <a:gd name="T0" fmla="*/ 1673 w 1673"/>
                <a:gd name="T1" fmla="*/ 0 h 1017"/>
                <a:gd name="T2" fmla="*/ 1668 w 1673"/>
                <a:gd name="T3" fmla="*/ 0 h 1017"/>
                <a:gd name="T4" fmla="*/ 1669 w 1673"/>
                <a:gd name="T5" fmla="*/ 3 h 1017"/>
                <a:gd name="T6" fmla="*/ 0 w 1673"/>
                <a:gd name="T7" fmla="*/ 0 h 1017"/>
                <a:gd name="T8" fmla="*/ 836 w 1673"/>
                <a:gd name="T9" fmla="*/ 1017 h 1017"/>
                <a:gd name="T10" fmla="*/ 1673 w 1673"/>
                <a:gd name="T11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3" h="1017">
                  <a:moveTo>
                    <a:pt x="1673" y="0"/>
                  </a:moveTo>
                  <a:lnTo>
                    <a:pt x="1668" y="0"/>
                  </a:lnTo>
                  <a:lnTo>
                    <a:pt x="1669" y="3"/>
                  </a:lnTo>
                  <a:lnTo>
                    <a:pt x="0" y="0"/>
                  </a:lnTo>
                  <a:lnTo>
                    <a:pt x="836" y="1017"/>
                  </a:lnTo>
                  <a:lnTo>
                    <a:pt x="167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9807" name="Freeform 41">
              <a:extLst>
                <a:ext uri="{FF2B5EF4-FFF2-40B4-BE49-F238E27FC236}">
                  <a16:creationId xmlns:a16="http://schemas.microsoft.com/office/drawing/2014/main" xmlns="" id="{B5E88FF3-A11C-466A-B616-CB88B729B5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64515" y="1806319"/>
              <a:ext cx="2859543" cy="2470851"/>
            </a:xfrm>
            <a:custGeom>
              <a:avLst/>
              <a:gdLst>
                <a:gd name="T0" fmla="*/ 1670 w 1670"/>
                <a:gd name="T1" fmla="*/ 1443 h 1443"/>
                <a:gd name="T2" fmla="*/ 833 w 1670"/>
                <a:gd name="T3" fmla="*/ 0 h 1443"/>
                <a:gd name="T4" fmla="*/ 0 w 1670"/>
                <a:gd name="T5" fmla="*/ 1440 h 1443"/>
                <a:gd name="T6" fmla="*/ 1670 w 1670"/>
                <a:gd name="T7" fmla="*/ 1443 h 1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70" h="1443">
                  <a:moveTo>
                    <a:pt x="1670" y="1443"/>
                  </a:moveTo>
                  <a:lnTo>
                    <a:pt x="833" y="0"/>
                  </a:lnTo>
                  <a:lnTo>
                    <a:pt x="0" y="1440"/>
                  </a:lnTo>
                  <a:lnTo>
                    <a:pt x="1670" y="144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9808" name="Freeform 42">
              <a:extLst>
                <a:ext uri="{FF2B5EF4-FFF2-40B4-BE49-F238E27FC236}">
                  <a16:creationId xmlns:a16="http://schemas.microsoft.com/office/drawing/2014/main" xmlns="" id="{163D0AD5-0226-4767-AB01-B944941756C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75144" y="1806319"/>
              <a:ext cx="2205444" cy="2465713"/>
            </a:xfrm>
            <a:custGeom>
              <a:avLst/>
              <a:gdLst>
                <a:gd name="T0" fmla="*/ 1288 w 1288"/>
                <a:gd name="T1" fmla="*/ 0 h 1440"/>
                <a:gd name="T2" fmla="*/ 0 w 1288"/>
                <a:gd name="T3" fmla="*/ 212 h 1440"/>
                <a:gd name="T4" fmla="*/ 458 w 1288"/>
                <a:gd name="T5" fmla="*/ 1440 h 1440"/>
                <a:gd name="T6" fmla="*/ 1288 w 1288"/>
                <a:gd name="T7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8" h="1440">
                  <a:moveTo>
                    <a:pt x="1288" y="0"/>
                  </a:moveTo>
                  <a:lnTo>
                    <a:pt x="0" y="212"/>
                  </a:lnTo>
                  <a:lnTo>
                    <a:pt x="458" y="1440"/>
                  </a:lnTo>
                  <a:lnTo>
                    <a:pt x="1288" y="0"/>
                  </a:ln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9809" name="Freeform 43">
              <a:extLst>
                <a:ext uri="{FF2B5EF4-FFF2-40B4-BE49-F238E27FC236}">
                  <a16:creationId xmlns:a16="http://schemas.microsoft.com/office/drawing/2014/main" xmlns="" id="{569FC8E0-CA44-4C5E-9C0B-25A287DCD4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75144" y="1806319"/>
              <a:ext cx="2205444" cy="2465713"/>
            </a:xfrm>
            <a:custGeom>
              <a:avLst/>
              <a:gdLst>
                <a:gd name="T0" fmla="*/ 1288 w 1288"/>
                <a:gd name="T1" fmla="*/ 0 h 1440"/>
                <a:gd name="T2" fmla="*/ 0 w 1288"/>
                <a:gd name="T3" fmla="*/ 212 h 1440"/>
                <a:gd name="T4" fmla="*/ 458 w 1288"/>
                <a:gd name="T5" fmla="*/ 1440 h 1440"/>
                <a:gd name="T6" fmla="*/ 1288 w 1288"/>
                <a:gd name="T7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8" h="1440">
                  <a:moveTo>
                    <a:pt x="1288" y="0"/>
                  </a:moveTo>
                  <a:lnTo>
                    <a:pt x="0" y="212"/>
                  </a:lnTo>
                  <a:lnTo>
                    <a:pt x="458" y="1440"/>
                  </a:lnTo>
                  <a:lnTo>
                    <a:pt x="128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9810" name="Freeform 44">
              <a:extLst>
                <a:ext uri="{FF2B5EF4-FFF2-40B4-BE49-F238E27FC236}">
                  <a16:creationId xmlns:a16="http://schemas.microsoft.com/office/drawing/2014/main" xmlns="" id="{B3CA06DF-C5C9-4F32-BB4E-4638D8FA96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7985" y="1806319"/>
              <a:ext cx="2207157" cy="2465713"/>
            </a:xfrm>
            <a:custGeom>
              <a:avLst/>
              <a:gdLst>
                <a:gd name="T0" fmla="*/ 0 w 1289"/>
                <a:gd name="T1" fmla="*/ 0 h 1440"/>
                <a:gd name="T2" fmla="*/ 831 w 1289"/>
                <a:gd name="T3" fmla="*/ 1440 h 1440"/>
                <a:gd name="T4" fmla="*/ 1289 w 1289"/>
                <a:gd name="T5" fmla="*/ 212 h 1440"/>
                <a:gd name="T6" fmla="*/ 0 w 1289"/>
                <a:gd name="T7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9" h="1440">
                  <a:moveTo>
                    <a:pt x="0" y="0"/>
                  </a:moveTo>
                  <a:lnTo>
                    <a:pt x="831" y="1440"/>
                  </a:lnTo>
                  <a:lnTo>
                    <a:pt x="1289" y="2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9811" name="Freeform 45">
              <a:extLst>
                <a:ext uri="{FF2B5EF4-FFF2-40B4-BE49-F238E27FC236}">
                  <a16:creationId xmlns:a16="http://schemas.microsoft.com/office/drawing/2014/main" xmlns="" id="{2D8E250C-D93C-40BC-A7A0-CCC7C87763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7985" y="1806319"/>
              <a:ext cx="2207157" cy="2465713"/>
            </a:xfrm>
            <a:custGeom>
              <a:avLst/>
              <a:gdLst>
                <a:gd name="T0" fmla="*/ 0 w 1289"/>
                <a:gd name="T1" fmla="*/ 0 h 1440"/>
                <a:gd name="T2" fmla="*/ 831 w 1289"/>
                <a:gd name="T3" fmla="*/ 1440 h 1440"/>
                <a:gd name="T4" fmla="*/ 1289 w 1289"/>
                <a:gd name="T5" fmla="*/ 212 h 1440"/>
                <a:gd name="T6" fmla="*/ 0 w 1289"/>
                <a:gd name="T7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9" h="1440">
                  <a:moveTo>
                    <a:pt x="0" y="0"/>
                  </a:moveTo>
                  <a:lnTo>
                    <a:pt x="831" y="1440"/>
                  </a:lnTo>
                  <a:lnTo>
                    <a:pt x="1289" y="21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9812" name="Freeform 46">
              <a:extLst>
                <a:ext uri="{FF2B5EF4-FFF2-40B4-BE49-F238E27FC236}">
                  <a16:creationId xmlns:a16="http://schemas.microsoft.com/office/drawing/2014/main" xmlns="" id="{2E87FFF1-81EB-4E6D-88FE-0BFC524A84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95998" y="850855"/>
              <a:ext cx="2234554" cy="1313336"/>
            </a:xfrm>
            <a:custGeom>
              <a:avLst/>
              <a:gdLst>
                <a:gd name="T0" fmla="*/ 0 w 1305"/>
                <a:gd name="T1" fmla="*/ 0 h 767"/>
                <a:gd name="T2" fmla="*/ 0 w 1305"/>
                <a:gd name="T3" fmla="*/ 553 h 767"/>
                <a:gd name="T4" fmla="*/ 1305 w 1305"/>
                <a:gd name="T5" fmla="*/ 767 h 767"/>
                <a:gd name="T6" fmla="*/ 0 w 1305"/>
                <a:gd name="T7" fmla="*/ 0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05" h="767">
                  <a:moveTo>
                    <a:pt x="0" y="0"/>
                  </a:moveTo>
                  <a:lnTo>
                    <a:pt x="0" y="553"/>
                  </a:lnTo>
                  <a:lnTo>
                    <a:pt x="1305" y="7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9813" name="Freeform 47">
              <a:extLst>
                <a:ext uri="{FF2B5EF4-FFF2-40B4-BE49-F238E27FC236}">
                  <a16:creationId xmlns:a16="http://schemas.microsoft.com/office/drawing/2014/main" xmlns="" id="{A76878AE-CB3D-492B-BB4D-68ED1E7C05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61446" y="850855"/>
              <a:ext cx="2234554" cy="1313336"/>
            </a:xfrm>
            <a:custGeom>
              <a:avLst/>
              <a:gdLst>
                <a:gd name="T0" fmla="*/ 1305 w 1305"/>
                <a:gd name="T1" fmla="*/ 0 h 767"/>
                <a:gd name="T2" fmla="*/ 1305 w 1305"/>
                <a:gd name="T3" fmla="*/ 553 h 767"/>
                <a:gd name="T4" fmla="*/ 0 w 1305"/>
                <a:gd name="T5" fmla="*/ 767 h 767"/>
                <a:gd name="T6" fmla="*/ 1305 w 1305"/>
                <a:gd name="T7" fmla="*/ 0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05" h="767">
                  <a:moveTo>
                    <a:pt x="1305" y="0"/>
                  </a:moveTo>
                  <a:lnTo>
                    <a:pt x="1305" y="553"/>
                  </a:lnTo>
                  <a:lnTo>
                    <a:pt x="0" y="767"/>
                  </a:lnTo>
                  <a:lnTo>
                    <a:pt x="1305" y="0"/>
                  </a:lnTo>
                  <a:close/>
                </a:path>
              </a:pathLst>
            </a:custGeom>
            <a:solidFill>
              <a:schemeClr val="accent3"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9814" name="Freeform 48">
              <a:extLst>
                <a:ext uri="{FF2B5EF4-FFF2-40B4-BE49-F238E27FC236}">
                  <a16:creationId xmlns:a16="http://schemas.microsoft.com/office/drawing/2014/main" xmlns="" id="{30E5E539-5989-4DC7-8C35-A4895CD1F9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61446" y="2164191"/>
              <a:ext cx="794508" cy="2566740"/>
            </a:xfrm>
            <a:custGeom>
              <a:avLst/>
              <a:gdLst>
                <a:gd name="T0" fmla="*/ 0 w 464"/>
                <a:gd name="T1" fmla="*/ 0 h 1499"/>
                <a:gd name="T2" fmla="*/ 0 w 464"/>
                <a:gd name="T3" fmla="*/ 1499 h 1499"/>
                <a:gd name="T4" fmla="*/ 464 w 464"/>
                <a:gd name="T5" fmla="*/ 1231 h 1499"/>
                <a:gd name="T6" fmla="*/ 0 w 464"/>
                <a:gd name="T7" fmla="*/ 0 h 1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1499">
                  <a:moveTo>
                    <a:pt x="0" y="0"/>
                  </a:moveTo>
                  <a:lnTo>
                    <a:pt x="0" y="1499"/>
                  </a:lnTo>
                  <a:lnTo>
                    <a:pt x="464" y="12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9815" name="Freeform 49">
              <a:extLst>
                <a:ext uri="{FF2B5EF4-FFF2-40B4-BE49-F238E27FC236}">
                  <a16:creationId xmlns:a16="http://schemas.microsoft.com/office/drawing/2014/main" xmlns="" id="{E3A1EE6D-61C7-4726-8314-1D9DD7E8D4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61446" y="4272032"/>
              <a:ext cx="2234554" cy="1741411"/>
            </a:xfrm>
            <a:custGeom>
              <a:avLst/>
              <a:gdLst>
                <a:gd name="T0" fmla="*/ 1305 w 1305"/>
                <a:gd name="T1" fmla="*/ 1017 h 1017"/>
                <a:gd name="T2" fmla="*/ 0 w 1305"/>
                <a:gd name="T3" fmla="*/ 268 h 1017"/>
                <a:gd name="T4" fmla="*/ 464 w 1305"/>
                <a:gd name="T5" fmla="*/ 0 h 1017"/>
                <a:gd name="T6" fmla="*/ 1305 w 1305"/>
                <a:gd name="T7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05" h="1017">
                  <a:moveTo>
                    <a:pt x="1305" y="1017"/>
                  </a:moveTo>
                  <a:lnTo>
                    <a:pt x="0" y="268"/>
                  </a:lnTo>
                  <a:lnTo>
                    <a:pt x="464" y="0"/>
                  </a:lnTo>
                  <a:lnTo>
                    <a:pt x="1305" y="1017"/>
                  </a:lnTo>
                  <a:close/>
                </a:path>
              </a:pathLst>
            </a:custGeom>
            <a:solidFill>
              <a:schemeClr val="accent3"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9816" name="Freeform 50">
              <a:extLst>
                <a:ext uri="{FF2B5EF4-FFF2-40B4-BE49-F238E27FC236}">
                  <a16:creationId xmlns:a16="http://schemas.microsoft.com/office/drawing/2014/main" xmlns="" id="{9817B3DB-2951-4A08-B258-D36E598D0B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95998" y="4272032"/>
              <a:ext cx="2234554" cy="1741411"/>
            </a:xfrm>
            <a:custGeom>
              <a:avLst/>
              <a:gdLst>
                <a:gd name="T0" fmla="*/ 840 w 1305"/>
                <a:gd name="T1" fmla="*/ 0 h 1017"/>
                <a:gd name="T2" fmla="*/ 0 w 1305"/>
                <a:gd name="T3" fmla="*/ 1017 h 1017"/>
                <a:gd name="T4" fmla="*/ 1305 w 1305"/>
                <a:gd name="T5" fmla="*/ 268 h 1017"/>
                <a:gd name="T6" fmla="*/ 840 w 1305"/>
                <a:gd name="T7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05" h="1017">
                  <a:moveTo>
                    <a:pt x="840" y="0"/>
                  </a:moveTo>
                  <a:lnTo>
                    <a:pt x="0" y="1017"/>
                  </a:lnTo>
                  <a:lnTo>
                    <a:pt x="1305" y="268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9817" name="Freeform 51">
              <a:extLst>
                <a:ext uri="{FF2B5EF4-FFF2-40B4-BE49-F238E27FC236}">
                  <a16:creationId xmlns:a16="http://schemas.microsoft.com/office/drawing/2014/main" xmlns="" id="{B29A131D-8A45-404D-8960-EF5A1D7D7FD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34331" y="2164191"/>
              <a:ext cx="796221" cy="2566740"/>
            </a:xfrm>
            <a:custGeom>
              <a:avLst/>
              <a:gdLst>
                <a:gd name="T0" fmla="*/ 465 w 465"/>
                <a:gd name="T1" fmla="*/ 0 h 1499"/>
                <a:gd name="T2" fmla="*/ 0 w 465"/>
                <a:gd name="T3" fmla="*/ 1231 h 1499"/>
                <a:gd name="T4" fmla="*/ 465 w 465"/>
                <a:gd name="T5" fmla="*/ 1499 h 1499"/>
                <a:gd name="T6" fmla="*/ 465 w 465"/>
                <a:gd name="T7" fmla="*/ 0 h 1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5" h="1499">
                  <a:moveTo>
                    <a:pt x="465" y="0"/>
                  </a:moveTo>
                  <a:lnTo>
                    <a:pt x="0" y="1231"/>
                  </a:lnTo>
                  <a:lnTo>
                    <a:pt x="465" y="1499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accent3"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pic>
          <p:nvPicPr>
            <p:cNvPr id="4135" name="图片 4134">
              <a:extLst>
                <a:ext uri="{FF2B5EF4-FFF2-40B4-BE49-F238E27FC236}">
                  <a16:creationId xmlns:a16="http://schemas.microsoft.com/office/drawing/2014/main" xmlns="" id="{1D2469FB-4E89-4C06-B958-FE55226260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773" t="23485" r="36813" b="35171"/>
            <a:stretch/>
          </p:blipFill>
          <p:spPr>
            <a:xfrm>
              <a:off x="4688150" y="1780493"/>
              <a:ext cx="2835294" cy="2496314"/>
            </a:xfrm>
            <a:prstGeom prst="rect">
              <a:avLst/>
            </a:prstGeom>
          </p:spPr>
        </p:pic>
        <p:sp>
          <p:nvSpPr>
            <p:cNvPr id="9806" name="Freeform 40">
              <a:extLst>
                <a:ext uri="{FF2B5EF4-FFF2-40B4-BE49-F238E27FC236}">
                  <a16:creationId xmlns:a16="http://schemas.microsoft.com/office/drawing/2014/main" xmlns="" id="{5E4EFB55-63BE-46AC-81A7-7E4CB344F0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55954" y="1774194"/>
              <a:ext cx="2892351" cy="2499199"/>
            </a:xfrm>
            <a:custGeom>
              <a:avLst/>
              <a:gdLst>
                <a:gd name="T0" fmla="*/ 1670 w 1670"/>
                <a:gd name="T1" fmla="*/ 1443 h 1443"/>
                <a:gd name="T2" fmla="*/ 833 w 1670"/>
                <a:gd name="T3" fmla="*/ 0 h 1443"/>
                <a:gd name="T4" fmla="*/ 0 w 1670"/>
                <a:gd name="T5" fmla="*/ 1440 h 1443"/>
                <a:gd name="T6" fmla="*/ 1670 w 1670"/>
                <a:gd name="T7" fmla="*/ 1443 h 1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70" h="1443">
                  <a:moveTo>
                    <a:pt x="1670" y="1443"/>
                  </a:moveTo>
                  <a:lnTo>
                    <a:pt x="833" y="0"/>
                  </a:lnTo>
                  <a:lnTo>
                    <a:pt x="0" y="1440"/>
                  </a:lnTo>
                  <a:lnTo>
                    <a:pt x="1670" y="1443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sp>
        <p:nvSpPr>
          <p:cNvPr id="4136" name="矩形 4135">
            <a:extLst>
              <a:ext uri="{FF2B5EF4-FFF2-40B4-BE49-F238E27FC236}">
                <a16:creationId xmlns:a16="http://schemas.microsoft.com/office/drawing/2014/main" xmlns="" id="{62622D8D-F077-46DA-8E00-08BD7FE5F19A}"/>
              </a:ext>
            </a:extLst>
          </p:cNvPr>
          <p:cNvSpPr/>
          <p:nvPr userDrawn="1"/>
        </p:nvSpPr>
        <p:spPr>
          <a:xfrm>
            <a:off x="-1" y="1854417"/>
            <a:ext cx="9144001" cy="101481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504824" y="2493973"/>
            <a:ext cx="8134350" cy="34066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504824" y="1816820"/>
            <a:ext cx="8134350" cy="663968"/>
          </a:xfrm>
        </p:spPr>
        <p:txBody>
          <a:bodyPr anchor="ctr">
            <a:normAutofit/>
          </a:bodyPr>
          <a:lstStyle>
            <a:lvl1pPr algn="ctr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04824" y="4143331"/>
            <a:ext cx="8134350" cy="222272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125" b="0">
                <a:solidFill>
                  <a:schemeClr val="tx1"/>
                </a:solidFill>
              </a:defRPr>
            </a:lvl1pPr>
            <a:lvl2pPr marL="342883" indent="0">
              <a:buNone/>
              <a:defRPr/>
            </a:lvl2pPr>
            <a:lvl3pPr marL="685765" indent="0">
              <a:buNone/>
              <a:defRPr/>
            </a:lvl3pPr>
            <a:lvl4pPr marL="1028648" indent="0">
              <a:buNone/>
              <a:defRPr/>
            </a:lvl4pPr>
            <a:lvl5pPr marL="1371532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04824" y="4365606"/>
            <a:ext cx="8134350" cy="222272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125" b="0">
                <a:solidFill>
                  <a:schemeClr val="tx1"/>
                </a:solidFill>
              </a:defRPr>
            </a:lvl1pPr>
            <a:lvl2pPr marL="342883" indent="0">
              <a:buNone/>
              <a:defRPr/>
            </a:lvl2pPr>
            <a:lvl3pPr marL="685765" indent="0">
              <a:buNone/>
              <a:defRPr/>
            </a:lvl3pPr>
            <a:lvl4pPr marL="1028648" indent="0">
              <a:buNone/>
              <a:defRPr/>
            </a:lvl4pPr>
            <a:lvl5pPr marL="1371532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pic>
        <p:nvPicPr>
          <p:cNvPr id="25" name="图片 24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398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0DB2DC-4C9A-4742-B13C-FB6460FD3503}" type="slidenum">
              <a:rPr kumimoji="0" lang="zh-CN" alt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6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98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78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endParaRPr lang="zh-CN" altLang="en-US" sz="900">
              <a:solidFill>
                <a:schemeClr val="tx1"/>
              </a:solidFill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defRPr/>
            </a:pPr>
            <a:endParaRPr lang="zh-CN" altLang="zh-CN" sz="600"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zh-CN" altLang="en-US" sz="600" dirty="0">
                <a:solidFill>
                  <a:srgbClr val="898989"/>
                </a:solidFill>
              </a:rPr>
              <a:t>‹#›</a:t>
            </a:fld>
            <a:endParaRPr lang="zh-CN" altLang="en-US" sz="600" dirty="0">
              <a:solidFill>
                <a:srgbClr val="898989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398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264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图片 4137" descr="图片包含 摆满, 行李, 室内, 框  已生成高可信度的说明"/>
          <p:cNvPicPr>
            <a:picLocks noChangeAspect="1"/>
          </p:cNvPicPr>
          <p:nvPr userDrawn="1"/>
        </p:nvPicPr>
        <p:blipFill rotWithShape="1">
          <a:blip r:embed="rId2"/>
          <a:srcRect b="7402"/>
          <a:stretch>
            <a:fillRect/>
          </a:stretch>
        </p:blipFill>
        <p:spPr>
          <a:xfrm>
            <a:off x="-2" y="0"/>
            <a:ext cx="9149706" cy="5145088"/>
          </a:xfrm>
          <a:prstGeom prst="rect">
            <a:avLst/>
          </a:prstGeom>
        </p:spPr>
      </p:pic>
      <p:sp>
        <p:nvSpPr>
          <p:cNvPr id="1048710" name="矩形 4132"/>
          <p:cNvSpPr/>
          <p:nvPr userDrawn="1"/>
        </p:nvSpPr>
        <p:spPr>
          <a:xfrm>
            <a:off x="1744" y="0"/>
            <a:ext cx="9149706" cy="514508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solidFill>
                <a:srgbClr val="FFFFFF"/>
              </a:solidFill>
            </a:endParaRPr>
          </a:p>
        </p:txBody>
      </p:sp>
      <p:grpSp>
        <p:nvGrpSpPr>
          <p:cNvPr id="96" name="组合 1"/>
          <p:cNvGrpSpPr/>
          <p:nvPr userDrawn="1"/>
        </p:nvGrpSpPr>
        <p:grpSpPr>
          <a:xfrm>
            <a:off x="2896084" y="638341"/>
            <a:ext cx="3351830" cy="3873136"/>
            <a:chOff x="3861446" y="850855"/>
            <a:chExt cx="4469106" cy="5162588"/>
          </a:xfrm>
        </p:grpSpPr>
        <p:sp>
          <p:nvSpPr>
            <p:cNvPr id="1048711" name="Freeform 38"/>
            <p:cNvSpPr/>
            <p:nvPr userDrawn="1"/>
          </p:nvSpPr>
          <p:spPr bwMode="auto">
            <a:xfrm>
              <a:off x="4666228" y="4272032"/>
              <a:ext cx="2864680" cy="1741411"/>
            </a:xfrm>
            <a:custGeom>
              <a:avLst/>
              <a:gdLst>
                <a:gd name="T0" fmla="*/ 1673 w 1673"/>
                <a:gd name="T1" fmla="*/ 0 h 1017"/>
                <a:gd name="T2" fmla="*/ 1668 w 1673"/>
                <a:gd name="T3" fmla="*/ 0 h 1017"/>
                <a:gd name="T4" fmla="*/ 1669 w 1673"/>
                <a:gd name="T5" fmla="*/ 3 h 1017"/>
                <a:gd name="T6" fmla="*/ 0 w 1673"/>
                <a:gd name="T7" fmla="*/ 0 h 1017"/>
                <a:gd name="T8" fmla="*/ 836 w 1673"/>
                <a:gd name="T9" fmla="*/ 1017 h 1017"/>
                <a:gd name="T10" fmla="*/ 1673 w 1673"/>
                <a:gd name="T11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3" h="1017">
                  <a:moveTo>
                    <a:pt x="1673" y="0"/>
                  </a:moveTo>
                  <a:lnTo>
                    <a:pt x="1668" y="0"/>
                  </a:lnTo>
                  <a:lnTo>
                    <a:pt x="1669" y="3"/>
                  </a:lnTo>
                  <a:lnTo>
                    <a:pt x="0" y="0"/>
                  </a:lnTo>
                  <a:lnTo>
                    <a:pt x="836" y="1017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srgbClr val="000000"/>
                </a:solidFill>
              </a:endParaRPr>
            </a:p>
          </p:txBody>
        </p:sp>
        <p:sp>
          <p:nvSpPr>
            <p:cNvPr id="1048712" name="Freeform 39"/>
            <p:cNvSpPr/>
            <p:nvPr userDrawn="1"/>
          </p:nvSpPr>
          <p:spPr bwMode="auto">
            <a:xfrm>
              <a:off x="4666228" y="4272032"/>
              <a:ext cx="2864680" cy="1741411"/>
            </a:xfrm>
            <a:custGeom>
              <a:avLst/>
              <a:gdLst>
                <a:gd name="T0" fmla="*/ 1673 w 1673"/>
                <a:gd name="T1" fmla="*/ 0 h 1017"/>
                <a:gd name="T2" fmla="*/ 1668 w 1673"/>
                <a:gd name="T3" fmla="*/ 0 h 1017"/>
                <a:gd name="T4" fmla="*/ 1669 w 1673"/>
                <a:gd name="T5" fmla="*/ 3 h 1017"/>
                <a:gd name="T6" fmla="*/ 0 w 1673"/>
                <a:gd name="T7" fmla="*/ 0 h 1017"/>
                <a:gd name="T8" fmla="*/ 836 w 1673"/>
                <a:gd name="T9" fmla="*/ 1017 h 1017"/>
                <a:gd name="T10" fmla="*/ 1673 w 1673"/>
                <a:gd name="T11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3" h="1017">
                  <a:moveTo>
                    <a:pt x="1673" y="0"/>
                  </a:moveTo>
                  <a:lnTo>
                    <a:pt x="1668" y="0"/>
                  </a:lnTo>
                  <a:lnTo>
                    <a:pt x="1669" y="3"/>
                  </a:lnTo>
                  <a:lnTo>
                    <a:pt x="0" y="0"/>
                  </a:lnTo>
                  <a:lnTo>
                    <a:pt x="836" y="1017"/>
                  </a:lnTo>
                  <a:lnTo>
                    <a:pt x="1673" y="0"/>
                  </a:lnTo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srgbClr val="000000"/>
                </a:solidFill>
              </a:endParaRPr>
            </a:p>
          </p:txBody>
        </p:sp>
        <p:sp>
          <p:nvSpPr>
            <p:cNvPr id="1048713" name="Freeform 41"/>
            <p:cNvSpPr/>
            <p:nvPr userDrawn="1"/>
          </p:nvSpPr>
          <p:spPr bwMode="auto">
            <a:xfrm>
              <a:off x="4664515" y="1806319"/>
              <a:ext cx="2859543" cy="2470851"/>
            </a:xfrm>
            <a:custGeom>
              <a:avLst/>
              <a:gdLst>
                <a:gd name="T0" fmla="*/ 1670 w 1670"/>
                <a:gd name="T1" fmla="*/ 1443 h 1443"/>
                <a:gd name="T2" fmla="*/ 833 w 1670"/>
                <a:gd name="T3" fmla="*/ 0 h 1443"/>
                <a:gd name="T4" fmla="*/ 0 w 1670"/>
                <a:gd name="T5" fmla="*/ 1440 h 1443"/>
                <a:gd name="T6" fmla="*/ 1670 w 1670"/>
                <a:gd name="T7" fmla="*/ 1443 h 1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70" h="1443">
                  <a:moveTo>
                    <a:pt x="1670" y="1443"/>
                  </a:moveTo>
                  <a:lnTo>
                    <a:pt x="833" y="0"/>
                  </a:lnTo>
                  <a:lnTo>
                    <a:pt x="0" y="1440"/>
                  </a:lnTo>
                  <a:lnTo>
                    <a:pt x="1670" y="1443"/>
                  </a:lnTo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srgbClr val="000000"/>
                </a:solidFill>
              </a:endParaRPr>
            </a:p>
          </p:txBody>
        </p:sp>
        <p:sp>
          <p:nvSpPr>
            <p:cNvPr id="1048714" name="Freeform 42"/>
            <p:cNvSpPr/>
            <p:nvPr userDrawn="1"/>
          </p:nvSpPr>
          <p:spPr bwMode="auto">
            <a:xfrm>
              <a:off x="3875144" y="1806319"/>
              <a:ext cx="2205444" cy="2465713"/>
            </a:xfrm>
            <a:custGeom>
              <a:avLst/>
              <a:gdLst>
                <a:gd name="T0" fmla="*/ 1288 w 1288"/>
                <a:gd name="T1" fmla="*/ 0 h 1440"/>
                <a:gd name="T2" fmla="*/ 0 w 1288"/>
                <a:gd name="T3" fmla="*/ 212 h 1440"/>
                <a:gd name="T4" fmla="*/ 458 w 1288"/>
                <a:gd name="T5" fmla="*/ 1440 h 1440"/>
                <a:gd name="T6" fmla="*/ 1288 w 1288"/>
                <a:gd name="T7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8" h="1440">
                  <a:moveTo>
                    <a:pt x="1288" y="0"/>
                  </a:moveTo>
                  <a:lnTo>
                    <a:pt x="0" y="212"/>
                  </a:lnTo>
                  <a:lnTo>
                    <a:pt x="458" y="1440"/>
                  </a:lnTo>
                  <a:lnTo>
                    <a:pt x="1288" y="0"/>
                  </a:ln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srgbClr val="000000"/>
                </a:solidFill>
              </a:endParaRPr>
            </a:p>
          </p:txBody>
        </p:sp>
        <p:sp>
          <p:nvSpPr>
            <p:cNvPr id="1048715" name="Freeform 43"/>
            <p:cNvSpPr/>
            <p:nvPr userDrawn="1"/>
          </p:nvSpPr>
          <p:spPr bwMode="auto">
            <a:xfrm>
              <a:off x="3875144" y="1806319"/>
              <a:ext cx="2205444" cy="2465713"/>
            </a:xfrm>
            <a:custGeom>
              <a:avLst/>
              <a:gdLst>
                <a:gd name="T0" fmla="*/ 1288 w 1288"/>
                <a:gd name="T1" fmla="*/ 0 h 1440"/>
                <a:gd name="T2" fmla="*/ 0 w 1288"/>
                <a:gd name="T3" fmla="*/ 212 h 1440"/>
                <a:gd name="T4" fmla="*/ 458 w 1288"/>
                <a:gd name="T5" fmla="*/ 1440 h 1440"/>
                <a:gd name="T6" fmla="*/ 1288 w 1288"/>
                <a:gd name="T7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8" h="1440">
                  <a:moveTo>
                    <a:pt x="1288" y="0"/>
                  </a:moveTo>
                  <a:lnTo>
                    <a:pt x="0" y="212"/>
                  </a:lnTo>
                  <a:lnTo>
                    <a:pt x="458" y="1440"/>
                  </a:lnTo>
                  <a:lnTo>
                    <a:pt x="1288" y="0"/>
                  </a:lnTo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srgbClr val="000000"/>
                </a:solidFill>
              </a:endParaRPr>
            </a:p>
          </p:txBody>
        </p:sp>
        <p:sp>
          <p:nvSpPr>
            <p:cNvPr id="1048716" name="Freeform 44"/>
            <p:cNvSpPr/>
            <p:nvPr userDrawn="1"/>
          </p:nvSpPr>
          <p:spPr bwMode="auto">
            <a:xfrm>
              <a:off x="6107985" y="1806319"/>
              <a:ext cx="2207157" cy="2465713"/>
            </a:xfrm>
            <a:custGeom>
              <a:avLst/>
              <a:gdLst>
                <a:gd name="T0" fmla="*/ 0 w 1289"/>
                <a:gd name="T1" fmla="*/ 0 h 1440"/>
                <a:gd name="T2" fmla="*/ 831 w 1289"/>
                <a:gd name="T3" fmla="*/ 1440 h 1440"/>
                <a:gd name="T4" fmla="*/ 1289 w 1289"/>
                <a:gd name="T5" fmla="*/ 212 h 1440"/>
                <a:gd name="T6" fmla="*/ 0 w 1289"/>
                <a:gd name="T7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9" h="1440">
                  <a:moveTo>
                    <a:pt x="0" y="0"/>
                  </a:moveTo>
                  <a:lnTo>
                    <a:pt x="831" y="1440"/>
                  </a:lnTo>
                  <a:lnTo>
                    <a:pt x="1289" y="2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srgbClr val="000000"/>
                </a:solidFill>
              </a:endParaRPr>
            </a:p>
          </p:txBody>
        </p:sp>
        <p:sp>
          <p:nvSpPr>
            <p:cNvPr id="1048717" name="Freeform 45"/>
            <p:cNvSpPr/>
            <p:nvPr userDrawn="1"/>
          </p:nvSpPr>
          <p:spPr bwMode="auto">
            <a:xfrm>
              <a:off x="6107985" y="1806319"/>
              <a:ext cx="2207157" cy="2465713"/>
            </a:xfrm>
            <a:custGeom>
              <a:avLst/>
              <a:gdLst>
                <a:gd name="T0" fmla="*/ 0 w 1289"/>
                <a:gd name="T1" fmla="*/ 0 h 1440"/>
                <a:gd name="T2" fmla="*/ 831 w 1289"/>
                <a:gd name="T3" fmla="*/ 1440 h 1440"/>
                <a:gd name="T4" fmla="*/ 1289 w 1289"/>
                <a:gd name="T5" fmla="*/ 212 h 1440"/>
                <a:gd name="T6" fmla="*/ 0 w 1289"/>
                <a:gd name="T7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9" h="1440">
                  <a:moveTo>
                    <a:pt x="0" y="0"/>
                  </a:moveTo>
                  <a:lnTo>
                    <a:pt x="831" y="1440"/>
                  </a:lnTo>
                  <a:lnTo>
                    <a:pt x="1289" y="21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srgbClr val="000000"/>
                </a:solidFill>
              </a:endParaRPr>
            </a:p>
          </p:txBody>
        </p:sp>
        <p:sp>
          <p:nvSpPr>
            <p:cNvPr id="1048718" name="Freeform 46"/>
            <p:cNvSpPr/>
            <p:nvPr userDrawn="1"/>
          </p:nvSpPr>
          <p:spPr bwMode="auto">
            <a:xfrm>
              <a:off x="6095998" y="850855"/>
              <a:ext cx="2234554" cy="1313336"/>
            </a:xfrm>
            <a:custGeom>
              <a:avLst/>
              <a:gdLst>
                <a:gd name="T0" fmla="*/ 0 w 1305"/>
                <a:gd name="T1" fmla="*/ 0 h 767"/>
                <a:gd name="T2" fmla="*/ 0 w 1305"/>
                <a:gd name="T3" fmla="*/ 553 h 767"/>
                <a:gd name="T4" fmla="*/ 1305 w 1305"/>
                <a:gd name="T5" fmla="*/ 767 h 767"/>
                <a:gd name="T6" fmla="*/ 0 w 1305"/>
                <a:gd name="T7" fmla="*/ 0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05" h="767">
                  <a:moveTo>
                    <a:pt x="0" y="0"/>
                  </a:moveTo>
                  <a:lnTo>
                    <a:pt x="0" y="553"/>
                  </a:lnTo>
                  <a:lnTo>
                    <a:pt x="1305" y="7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srgbClr val="000000"/>
                </a:solidFill>
              </a:endParaRPr>
            </a:p>
          </p:txBody>
        </p:sp>
        <p:sp>
          <p:nvSpPr>
            <p:cNvPr id="1048719" name="Freeform 47"/>
            <p:cNvSpPr/>
            <p:nvPr userDrawn="1"/>
          </p:nvSpPr>
          <p:spPr bwMode="auto">
            <a:xfrm>
              <a:off x="3861446" y="850855"/>
              <a:ext cx="2234554" cy="1313336"/>
            </a:xfrm>
            <a:custGeom>
              <a:avLst/>
              <a:gdLst>
                <a:gd name="T0" fmla="*/ 1305 w 1305"/>
                <a:gd name="T1" fmla="*/ 0 h 767"/>
                <a:gd name="T2" fmla="*/ 1305 w 1305"/>
                <a:gd name="T3" fmla="*/ 553 h 767"/>
                <a:gd name="T4" fmla="*/ 0 w 1305"/>
                <a:gd name="T5" fmla="*/ 767 h 767"/>
                <a:gd name="T6" fmla="*/ 1305 w 1305"/>
                <a:gd name="T7" fmla="*/ 0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05" h="767">
                  <a:moveTo>
                    <a:pt x="1305" y="0"/>
                  </a:moveTo>
                  <a:lnTo>
                    <a:pt x="1305" y="553"/>
                  </a:lnTo>
                  <a:lnTo>
                    <a:pt x="0" y="767"/>
                  </a:lnTo>
                  <a:lnTo>
                    <a:pt x="1305" y="0"/>
                  </a:lnTo>
                  <a:close/>
                </a:path>
              </a:pathLst>
            </a:custGeom>
            <a:solidFill>
              <a:schemeClr val="accent3"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srgbClr val="000000"/>
                </a:solidFill>
              </a:endParaRPr>
            </a:p>
          </p:txBody>
        </p:sp>
        <p:sp>
          <p:nvSpPr>
            <p:cNvPr id="1048720" name="Freeform 48"/>
            <p:cNvSpPr/>
            <p:nvPr userDrawn="1"/>
          </p:nvSpPr>
          <p:spPr bwMode="auto">
            <a:xfrm>
              <a:off x="3861446" y="2164191"/>
              <a:ext cx="794508" cy="2566740"/>
            </a:xfrm>
            <a:custGeom>
              <a:avLst/>
              <a:gdLst>
                <a:gd name="T0" fmla="*/ 0 w 464"/>
                <a:gd name="T1" fmla="*/ 0 h 1499"/>
                <a:gd name="T2" fmla="*/ 0 w 464"/>
                <a:gd name="T3" fmla="*/ 1499 h 1499"/>
                <a:gd name="T4" fmla="*/ 464 w 464"/>
                <a:gd name="T5" fmla="*/ 1231 h 1499"/>
                <a:gd name="T6" fmla="*/ 0 w 464"/>
                <a:gd name="T7" fmla="*/ 0 h 1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1499">
                  <a:moveTo>
                    <a:pt x="0" y="0"/>
                  </a:moveTo>
                  <a:lnTo>
                    <a:pt x="0" y="1499"/>
                  </a:lnTo>
                  <a:lnTo>
                    <a:pt x="464" y="12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srgbClr val="000000"/>
                </a:solidFill>
              </a:endParaRPr>
            </a:p>
          </p:txBody>
        </p:sp>
        <p:sp>
          <p:nvSpPr>
            <p:cNvPr id="1048721" name="Freeform 49"/>
            <p:cNvSpPr/>
            <p:nvPr userDrawn="1"/>
          </p:nvSpPr>
          <p:spPr bwMode="auto">
            <a:xfrm>
              <a:off x="3861446" y="4272032"/>
              <a:ext cx="2234554" cy="1741411"/>
            </a:xfrm>
            <a:custGeom>
              <a:avLst/>
              <a:gdLst>
                <a:gd name="T0" fmla="*/ 1305 w 1305"/>
                <a:gd name="T1" fmla="*/ 1017 h 1017"/>
                <a:gd name="T2" fmla="*/ 0 w 1305"/>
                <a:gd name="T3" fmla="*/ 268 h 1017"/>
                <a:gd name="T4" fmla="*/ 464 w 1305"/>
                <a:gd name="T5" fmla="*/ 0 h 1017"/>
                <a:gd name="T6" fmla="*/ 1305 w 1305"/>
                <a:gd name="T7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05" h="1017">
                  <a:moveTo>
                    <a:pt x="1305" y="1017"/>
                  </a:moveTo>
                  <a:lnTo>
                    <a:pt x="0" y="268"/>
                  </a:lnTo>
                  <a:lnTo>
                    <a:pt x="464" y="0"/>
                  </a:lnTo>
                  <a:lnTo>
                    <a:pt x="1305" y="1017"/>
                  </a:lnTo>
                  <a:close/>
                </a:path>
              </a:pathLst>
            </a:custGeom>
            <a:solidFill>
              <a:schemeClr val="accent3"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srgbClr val="000000"/>
                </a:solidFill>
              </a:endParaRPr>
            </a:p>
          </p:txBody>
        </p:sp>
        <p:sp>
          <p:nvSpPr>
            <p:cNvPr id="1048722" name="Freeform 50"/>
            <p:cNvSpPr/>
            <p:nvPr userDrawn="1"/>
          </p:nvSpPr>
          <p:spPr bwMode="auto">
            <a:xfrm>
              <a:off x="6095998" y="4272032"/>
              <a:ext cx="2234554" cy="1741411"/>
            </a:xfrm>
            <a:custGeom>
              <a:avLst/>
              <a:gdLst>
                <a:gd name="T0" fmla="*/ 840 w 1305"/>
                <a:gd name="T1" fmla="*/ 0 h 1017"/>
                <a:gd name="T2" fmla="*/ 0 w 1305"/>
                <a:gd name="T3" fmla="*/ 1017 h 1017"/>
                <a:gd name="T4" fmla="*/ 1305 w 1305"/>
                <a:gd name="T5" fmla="*/ 268 h 1017"/>
                <a:gd name="T6" fmla="*/ 840 w 1305"/>
                <a:gd name="T7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05" h="1017">
                  <a:moveTo>
                    <a:pt x="840" y="0"/>
                  </a:moveTo>
                  <a:lnTo>
                    <a:pt x="0" y="1017"/>
                  </a:lnTo>
                  <a:lnTo>
                    <a:pt x="1305" y="268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srgbClr val="000000"/>
                </a:solidFill>
              </a:endParaRPr>
            </a:p>
          </p:txBody>
        </p:sp>
        <p:sp>
          <p:nvSpPr>
            <p:cNvPr id="1048723" name="Freeform 51"/>
            <p:cNvSpPr/>
            <p:nvPr userDrawn="1"/>
          </p:nvSpPr>
          <p:spPr bwMode="auto">
            <a:xfrm>
              <a:off x="7534331" y="2164191"/>
              <a:ext cx="796221" cy="2566740"/>
            </a:xfrm>
            <a:custGeom>
              <a:avLst/>
              <a:gdLst>
                <a:gd name="T0" fmla="*/ 465 w 465"/>
                <a:gd name="T1" fmla="*/ 0 h 1499"/>
                <a:gd name="T2" fmla="*/ 0 w 465"/>
                <a:gd name="T3" fmla="*/ 1231 h 1499"/>
                <a:gd name="T4" fmla="*/ 465 w 465"/>
                <a:gd name="T5" fmla="*/ 1499 h 1499"/>
                <a:gd name="T6" fmla="*/ 465 w 465"/>
                <a:gd name="T7" fmla="*/ 0 h 1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5" h="1499">
                  <a:moveTo>
                    <a:pt x="465" y="0"/>
                  </a:moveTo>
                  <a:lnTo>
                    <a:pt x="0" y="1231"/>
                  </a:lnTo>
                  <a:lnTo>
                    <a:pt x="465" y="1499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accent3"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srgbClr val="000000"/>
                </a:solidFill>
              </a:endParaRPr>
            </a:p>
          </p:txBody>
        </p:sp>
        <p:pic>
          <p:nvPicPr>
            <p:cNvPr id="2097158" name="图片 4134"/>
            <p:cNvPicPr>
              <a:picLocks noChangeAspect="1"/>
            </p:cNvPicPr>
            <p:nvPr userDrawn="1"/>
          </p:nvPicPr>
          <p:blipFill rotWithShape="1">
            <a:blip r:embed="rId3"/>
            <a:srcRect l="36773" t="23485" r="36813" b="35171"/>
            <a:stretch>
              <a:fillRect/>
            </a:stretch>
          </p:blipFill>
          <p:spPr>
            <a:xfrm>
              <a:off x="4688150" y="1780493"/>
              <a:ext cx="2835294" cy="2496314"/>
            </a:xfrm>
            <a:prstGeom prst="rect">
              <a:avLst/>
            </a:prstGeom>
          </p:spPr>
        </p:pic>
        <p:sp>
          <p:nvSpPr>
            <p:cNvPr id="1048724" name="Freeform 40"/>
            <p:cNvSpPr/>
            <p:nvPr userDrawn="1"/>
          </p:nvSpPr>
          <p:spPr bwMode="auto">
            <a:xfrm>
              <a:off x="4655954" y="1774194"/>
              <a:ext cx="2892351" cy="2499199"/>
            </a:xfrm>
            <a:custGeom>
              <a:avLst/>
              <a:gdLst>
                <a:gd name="T0" fmla="*/ 1670 w 1670"/>
                <a:gd name="T1" fmla="*/ 1443 h 1443"/>
                <a:gd name="T2" fmla="*/ 833 w 1670"/>
                <a:gd name="T3" fmla="*/ 0 h 1443"/>
                <a:gd name="T4" fmla="*/ 0 w 1670"/>
                <a:gd name="T5" fmla="*/ 1440 h 1443"/>
                <a:gd name="T6" fmla="*/ 1670 w 1670"/>
                <a:gd name="T7" fmla="*/ 1443 h 1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70" h="1443">
                  <a:moveTo>
                    <a:pt x="1670" y="1443"/>
                  </a:moveTo>
                  <a:lnTo>
                    <a:pt x="833" y="0"/>
                  </a:lnTo>
                  <a:lnTo>
                    <a:pt x="0" y="1440"/>
                  </a:lnTo>
                  <a:lnTo>
                    <a:pt x="1670" y="1443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srgbClr val="000000"/>
                </a:solidFill>
              </a:endParaRPr>
            </a:p>
          </p:txBody>
        </p:sp>
      </p:grpSp>
      <p:sp>
        <p:nvSpPr>
          <p:cNvPr id="1048725" name="矩形 4135"/>
          <p:cNvSpPr/>
          <p:nvPr userDrawn="1"/>
        </p:nvSpPr>
        <p:spPr>
          <a:xfrm>
            <a:off x="-1" y="1854417"/>
            <a:ext cx="9144001" cy="101481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solidFill>
                <a:srgbClr val="FFFFFF"/>
              </a:solidFill>
            </a:endParaRPr>
          </a:p>
        </p:txBody>
      </p:sp>
      <p:sp>
        <p:nvSpPr>
          <p:cNvPr id="1048726" name="副标题 2"/>
          <p:cNvSpPr>
            <a:spLocks noGrp="1"/>
          </p:cNvSpPr>
          <p:nvPr userDrawn="1">
            <p:ph type="subTitle" idx="1"/>
          </p:nvPr>
        </p:nvSpPr>
        <p:spPr>
          <a:xfrm>
            <a:off x="504824" y="2493973"/>
            <a:ext cx="8134350" cy="34066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48727" name="标题 1"/>
          <p:cNvSpPr>
            <a:spLocks noGrp="1"/>
          </p:cNvSpPr>
          <p:nvPr userDrawn="1">
            <p:ph type="ctrTitle"/>
          </p:nvPr>
        </p:nvSpPr>
        <p:spPr>
          <a:xfrm>
            <a:off x="504824" y="1816820"/>
            <a:ext cx="8134350" cy="663968"/>
          </a:xfrm>
        </p:spPr>
        <p:txBody>
          <a:bodyPr anchor="ctr">
            <a:normAutofit/>
          </a:bodyPr>
          <a:lstStyle>
            <a:lvl1pPr algn="ctr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048728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04824" y="4143331"/>
            <a:ext cx="8134350" cy="222272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125" b="0">
                <a:solidFill>
                  <a:schemeClr val="tx1"/>
                </a:solidFill>
              </a:defRPr>
            </a:lvl1pPr>
            <a:lvl2pPr marL="342883" indent="0">
              <a:buNone/>
            </a:lvl2pPr>
            <a:lvl3pPr marL="685765" indent="0">
              <a:buNone/>
            </a:lvl3pPr>
            <a:lvl4pPr marL="1028648" indent="0">
              <a:buNone/>
            </a:lvl4pPr>
            <a:lvl5pPr marL="1371532" indent="0">
              <a:buNone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048729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04824" y="4365606"/>
            <a:ext cx="8134350" cy="222272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125" b="0">
                <a:solidFill>
                  <a:schemeClr val="tx1"/>
                </a:solidFill>
              </a:defRPr>
            </a:lvl1pPr>
            <a:lvl2pPr marL="342883" indent="0">
              <a:buNone/>
            </a:lvl2pPr>
            <a:lvl3pPr marL="685765" indent="0">
              <a:buNone/>
            </a:lvl3pPr>
            <a:lvl4pPr marL="1028648" indent="0">
              <a:buNone/>
            </a:lvl4pPr>
            <a:lvl5pPr marL="1371532" indent="0">
              <a:buNone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pic>
        <p:nvPicPr>
          <p:cNvPr id="2097159" name="图片 24"/>
          <p:cNvPicPr>
            <a:picLocks noChangeAspect="1"/>
          </p:cNvPicPr>
          <p:nvPr userDrawn="1"/>
        </p:nvPicPr>
        <p:blipFill rotWithShape="1">
          <a:blip r:embed="rId4" cstate="print"/>
          <a:srcRect t="25398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2802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图片 37"/>
          <p:cNvPicPr>
            <a:picLocks noChangeAspect="1"/>
          </p:cNvPicPr>
          <p:nvPr userDrawn="1"/>
        </p:nvPicPr>
        <p:blipFill rotWithShape="1">
          <a:blip r:embed="rId2"/>
          <a:srcRect l="36773" t="23485" r="36813" b="35171"/>
          <a:stretch>
            <a:fillRect/>
          </a:stretch>
        </p:blipFill>
        <p:spPr>
          <a:xfrm>
            <a:off x="5552445" y="949220"/>
            <a:ext cx="2814209" cy="2478514"/>
          </a:xfrm>
          <a:prstGeom prst="rect">
            <a:avLst/>
          </a:prstGeom>
        </p:spPr>
      </p:pic>
      <p:sp>
        <p:nvSpPr>
          <p:cNvPr id="1048730" name="Freeform 5"/>
          <p:cNvSpPr/>
          <p:nvPr userDrawn="1"/>
        </p:nvSpPr>
        <p:spPr bwMode="auto">
          <a:xfrm>
            <a:off x="5504090" y="3401647"/>
            <a:ext cx="2850356" cy="1735277"/>
          </a:xfrm>
          <a:custGeom>
            <a:avLst/>
            <a:gdLst>
              <a:gd name="T0" fmla="*/ 1197 w 2394"/>
              <a:gd name="T1" fmla="*/ 1457 h 1457"/>
              <a:gd name="T2" fmla="*/ 2394 w 2394"/>
              <a:gd name="T3" fmla="*/ 0 h 1457"/>
              <a:gd name="T4" fmla="*/ 0 w 2394"/>
              <a:gd name="T5" fmla="*/ 0 h 1457"/>
              <a:gd name="T6" fmla="*/ 1197 w 2394"/>
              <a:gd name="T7" fmla="*/ 1457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94" h="1457">
                <a:moveTo>
                  <a:pt x="1197" y="1457"/>
                </a:moveTo>
                <a:lnTo>
                  <a:pt x="2394" y="0"/>
                </a:lnTo>
                <a:lnTo>
                  <a:pt x="0" y="0"/>
                </a:lnTo>
                <a:lnTo>
                  <a:pt x="1197" y="145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>
              <a:solidFill>
                <a:srgbClr val="000000"/>
              </a:solidFill>
            </a:endParaRPr>
          </a:p>
        </p:txBody>
      </p:sp>
      <p:sp>
        <p:nvSpPr>
          <p:cNvPr id="1048731" name="Freeform 6"/>
          <p:cNvSpPr/>
          <p:nvPr userDrawn="1"/>
        </p:nvSpPr>
        <p:spPr bwMode="auto">
          <a:xfrm>
            <a:off x="5504090" y="3401647"/>
            <a:ext cx="2850356" cy="1735277"/>
          </a:xfrm>
          <a:custGeom>
            <a:avLst/>
            <a:gdLst>
              <a:gd name="T0" fmla="*/ 1197 w 2394"/>
              <a:gd name="T1" fmla="*/ 1457 h 1457"/>
              <a:gd name="T2" fmla="*/ 2394 w 2394"/>
              <a:gd name="T3" fmla="*/ 0 h 1457"/>
              <a:gd name="T4" fmla="*/ 0 w 2394"/>
              <a:gd name="T5" fmla="*/ 0 h 1457"/>
              <a:gd name="T6" fmla="*/ 1197 w 2394"/>
              <a:gd name="T7" fmla="*/ 1457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94" h="1457">
                <a:moveTo>
                  <a:pt x="1197" y="1457"/>
                </a:moveTo>
                <a:lnTo>
                  <a:pt x="2394" y="0"/>
                </a:lnTo>
                <a:lnTo>
                  <a:pt x="0" y="0"/>
                </a:lnTo>
                <a:lnTo>
                  <a:pt x="1197" y="1457"/>
                </a:lnTo>
              </a:path>
            </a:pathLst>
          </a:custGeom>
          <a:noFill/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>
              <a:solidFill>
                <a:srgbClr val="000000"/>
              </a:solidFill>
            </a:endParaRPr>
          </a:p>
        </p:txBody>
      </p:sp>
      <p:sp>
        <p:nvSpPr>
          <p:cNvPr id="1048732" name="Freeform 7"/>
          <p:cNvSpPr/>
          <p:nvPr userDrawn="1"/>
        </p:nvSpPr>
        <p:spPr bwMode="auto">
          <a:xfrm>
            <a:off x="5525371" y="957557"/>
            <a:ext cx="2840831" cy="2454636"/>
          </a:xfrm>
          <a:custGeom>
            <a:avLst/>
            <a:gdLst>
              <a:gd name="T0" fmla="*/ 0 w 2386"/>
              <a:gd name="T1" fmla="*/ 2057 h 2061"/>
              <a:gd name="T2" fmla="*/ 1190 w 2386"/>
              <a:gd name="T3" fmla="*/ 0 h 2061"/>
              <a:gd name="T4" fmla="*/ 2386 w 2386"/>
              <a:gd name="T5" fmla="*/ 2061 h 2061"/>
              <a:gd name="T6" fmla="*/ 0 w 2386"/>
              <a:gd name="T7" fmla="*/ 2057 h 20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86" h="2061">
                <a:moveTo>
                  <a:pt x="0" y="2057"/>
                </a:moveTo>
                <a:lnTo>
                  <a:pt x="1190" y="0"/>
                </a:lnTo>
                <a:lnTo>
                  <a:pt x="2386" y="2061"/>
                </a:lnTo>
                <a:lnTo>
                  <a:pt x="0" y="2057"/>
                </a:ln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>
              <a:solidFill>
                <a:srgbClr val="000000"/>
              </a:solidFill>
            </a:endParaRPr>
          </a:p>
        </p:txBody>
      </p:sp>
      <p:sp>
        <p:nvSpPr>
          <p:cNvPr id="1048733" name="Freeform 8"/>
          <p:cNvSpPr>
            <a:spLocks noEditPoints="1"/>
          </p:cNvSpPr>
          <p:nvPr userDrawn="1"/>
        </p:nvSpPr>
        <p:spPr bwMode="auto">
          <a:xfrm>
            <a:off x="5526208" y="952794"/>
            <a:ext cx="2847975" cy="2461782"/>
          </a:xfrm>
          <a:custGeom>
            <a:avLst/>
            <a:gdLst>
              <a:gd name="T0" fmla="*/ 1193 w 2392"/>
              <a:gd name="T1" fmla="*/ 8 h 2067"/>
              <a:gd name="T2" fmla="*/ 2385 w 2392"/>
              <a:gd name="T3" fmla="*/ 2063 h 2067"/>
              <a:gd name="T4" fmla="*/ 7 w 2392"/>
              <a:gd name="T5" fmla="*/ 2059 h 2067"/>
              <a:gd name="T6" fmla="*/ 1193 w 2392"/>
              <a:gd name="T7" fmla="*/ 8 h 2067"/>
              <a:gd name="T8" fmla="*/ 1193 w 2392"/>
              <a:gd name="T9" fmla="*/ 0 h 2067"/>
              <a:gd name="T10" fmla="*/ 0 w 2392"/>
              <a:gd name="T11" fmla="*/ 2063 h 2067"/>
              <a:gd name="T12" fmla="*/ 2392 w 2392"/>
              <a:gd name="T13" fmla="*/ 2067 h 2067"/>
              <a:gd name="T14" fmla="*/ 1193 w 2392"/>
              <a:gd name="T15" fmla="*/ 0 h 2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92" h="2067">
                <a:moveTo>
                  <a:pt x="1193" y="8"/>
                </a:moveTo>
                <a:lnTo>
                  <a:pt x="2385" y="2063"/>
                </a:lnTo>
                <a:lnTo>
                  <a:pt x="7" y="2059"/>
                </a:lnTo>
                <a:lnTo>
                  <a:pt x="1193" y="8"/>
                </a:lnTo>
                <a:close/>
                <a:moveTo>
                  <a:pt x="1193" y="0"/>
                </a:moveTo>
                <a:lnTo>
                  <a:pt x="0" y="2063"/>
                </a:lnTo>
                <a:lnTo>
                  <a:pt x="2392" y="2067"/>
                </a:lnTo>
                <a:lnTo>
                  <a:pt x="11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>
              <a:solidFill>
                <a:srgbClr val="000000"/>
              </a:solidFill>
            </a:endParaRPr>
          </a:p>
        </p:txBody>
      </p:sp>
      <p:sp>
        <p:nvSpPr>
          <p:cNvPr id="1048734" name="Freeform 9"/>
          <p:cNvSpPr>
            <a:spLocks noEditPoints="1"/>
          </p:cNvSpPr>
          <p:nvPr userDrawn="1"/>
        </p:nvSpPr>
        <p:spPr bwMode="auto">
          <a:xfrm>
            <a:off x="5526208" y="952794"/>
            <a:ext cx="2847975" cy="2461782"/>
          </a:xfrm>
          <a:custGeom>
            <a:avLst/>
            <a:gdLst>
              <a:gd name="T0" fmla="*/ 1193 w 2392"/>
              <a:gd name="T1" fmla="*/ 8 h 2067"/>
              <a:gd name="T2" fmla="*/ 2385 w 2392"/>
              <a:gd name="T3" fmla="*/ 2063 h 2067"/>
              <a:gd name="T4" fmla="*/ 7 w 2392"/>
              <a:gd name="T5" fmla="*/ 2059 h 2067"/>
              <a:gd name="T6" fmla="*/ 1193 w 2392"/>
              <a:gd name="T7" fmla="*/ 8 h 2067"/>
              <a:gd name="T8" fmla="*/ 1193 w 2392"/>
              <a:gd name="T9" fmla="*/ 0 h 2067"/>
              <a:gd name="T10" fmla="*/ 0 w 2392"/>
              <a:gd name="T11" fmla="*/ 2063 h 2067"/>
              <a:gd name="T12" fmla="*/ 2392 w 2392"/>
              <a:gd name="T13" fmla="*/ 2067 h 2067"/>
              <a:gd name="T14" fmla="*/ 1193 w 2392"/>
              <a:gd name="T15" fmla="*/ 0 h 2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92" h="2067">
                <a:moveTo>
                  <a:pt x="1193" y="8"/>
                </a:moveTo>
                <a:lnTo>
                  <a:pt x="2385" y="2063"/>
                </a:lnTo>
                <a:lnTo>
                  <a:pt x="7" y="2059"/>
                </a:lnTo>
                <a:lnTo>
                  <a:pt x="1193" y="8"/>
                </a:lnTo>
                <a:moveTo>
                  <a:pt x="1193" y="0"/>
                </a:moveTo>
                <a:lnTo>
                  <a:pt x="0" y="2063"/>
                </a:lnTo>
                <a:lnTo>
                  <a:pt x="2392" y="2067"/>
                </a:lnTo>
                <a:lnTo>
                  <a:pt x="1193" y="0"/>
                </a:lnTo>
              </a:path>
            </a:pathLst>
          </a:custGeom>
          <a:noFill/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>
              <a:solidFill>
                <a:srgbClr val="000000"/>
              </a:solidFill>
            </a:endParaRPr>
          </a:p>
        </p:txBody>
      </p:sp>
      <p:sp>
        <p:nvSpPr>
          <p:cNvPr id="1048735" name="Freeform 10"/>
          <p:cNvSpPr/>
          <p:nvPr userDrawn="1"/>
        </p:nvSpPr>
        <p:spPr bwMode="auto">
          <a:xfrm>
            <a:off x="6946957" y="960961"/>
            <a:ext cx="2197894" cy="2457018"/>
          </a:xfrm>
          <a:custGeom>
            <a:avLst/>
            <a:gdLst>
              <a:gd name="T0" fmla="*/ 1846 w 1846"/>
              <a:gd name="T1" fmla="*/ 304 h 2063"/>
              <a:gd name="T2" fmla="*/ 1190 w 1846"/>
              <a:gd name="T3" fmla="*/ 2063 h 2063"/>
              <a:gd name="T4" fmla="*/ 0 w 1846"/>
              <a:gd name="T5" fmla="*/ 0 h 2063"/>
              <a:gd name="T6" fmla="*/ 1846 w 1846"/>
              <a:gd name="T7" fmla="*/ 304 h 2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46" h="2063">
                <a:moveTo>
                  <a:pt x="1846" y="304"/>
                </a:moveTo>
                <a:lnTo>
                  <a:pt x="1190" y="2063"/>
                </a:lnTo>
                <a:lnTo>
                  <a:pt x="0" y="0"/>
                </a:lnTo>
                <a:lnTo>
                  <a:pt x="1846" y="304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>
              <a:solidFill>
                <a:srgbClr val="000000"/>
              </a:solidFill>
            </a:endParaRPr>
          </a:p>
        </p:txBody>
      </p:sp>
      <p:sp>
        <p:nvSpPr>
          <p:cNvPr id="1048736" name="Freeform 11"/>
          <p:cNvSpPr/>
          <p:nvPr userDrawn="1"/>
        </p:nvSpPr>
        <p:spPr bwMode="auto">
          <a:xfrm>
            <a:off x="6942024" y="24675"/>
            <a:ext cx="2225279" cy="1308901"/>
          </a:xfrm>
          <a:custGeom>
            <a:avLst/>
            <a:gdLst>
              <a:gd name="T0" fmla="*/ 0 w 1869"/>
              <a:gd name="T1" fmla="*/ 0 h 1099"/>
              <a:gd name="T2" fmla="*/ 0 w 1869"/>
              <a:gd name="T3" fmla="*/ 792 h 1099"/>
              <a:gd name="T4" fmla="*/ 1869 w 1869"/>
              <a:gd name="T5" fmla="*/ 1099 h 1099"/>
              <a:gd name="T6" fmla="*/ 0 w 1869"/>
              <a:gd name="T7" fmla="*/ 0 h 10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69" h="1099">
                <a:moveTo>
                  <a:pt x="0" y="0"/>
                </a:moveTo>
                <a:lnTo>
                  <a:pt x="0" y="792"/>
                </a:lnTo>
                <a:lnTo>
                  <a:pt x="1869" y="10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7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>
              <a:solidFill>
                <a:srgbClr val="000000"/>
              </a:solidFill>
            </a:endParaRPr>
          </a:p>
        </p:txBody>
      </p:sp>
      <p:sp>
        <p:nvSpPr>
          <p:cNvPr id="1048737" name="Freeform 12"/>
          <p:cNvSpPr/>
          <p:nvPr userDrawn="1"/>
        </p:nvSpPr>
        <p:spPr bwMode="auto">
          <a:xfrm>
            <a:off x="6926891" y="-8164"/>
            <a:ext cx="2225279" cy="1308901"/>
          </a:xfrm>
          <a:custGeom>
            <a:avLst/>
            <a:gdLst>
              <a:gd name="T0" fmla="*/ 0 w 1869"/>
              <a:gd name="T1" fmla="*/ 0 h 1099"/>
              <a:gd name="T2" fmla="*/ 0 w 1869"/>
              <a:gd name="T3" fmla="*/ 792 h 1099"/>
              <a:gd name="T4" fmla="*/ 1869 w 1869"/>
              <a:gd name="T5" fmla="*/ 1099 h 1099"/>
              <a:gd name="T6" fmla="*/ 0 w 1869"/>
              <a:gd name="T7" fmla="*/ 0 h 10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69" h="1099">
                <a:moveTo>
                  <a:pt x="0" y="0"/>
                </a:moveTo>
                <a:lnTo>
                  <a:pt x="0" y="792"/>
                </a:lnTo>
                <a:lnTo>
                  <a:pt x="1869" y="1099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>
              <a:solidFill>
                <a:srgbClr val="000000"/>
              </a:solidFill>
            </a:endParaRPr>
          </a:p>
        </p:txBody>
      </p:sp>
      <p:sp>
        <p:nvSpPr>
          <p:cNvPr id="1048738" name="Freeform 13"/>
          <p:cNvSpPr/>
          <p:nvPr userDrawn="1"/>
        </p:nvSpPr>
        <p:spPr bwMode="auto">
          <a:xfrm>
            <a:off x="4709779" y="3401647"/>
            <a:ext cx="2225279" cy="1735277"/>
          </a:xfrm>
          <a:custGeom>
            <a:avLst/>
            <a:gdLst>
              <a:gd name="T0" fmla="*/ 665 w 1869"/>
              <a:gd name="T1" fmla="*/ 0 h 1457"/>
              <a:gd name="T2" fmla="*/ 0 w 1869"/>
              <a:gd name="T3" fmla="*/ 383 h 1457"/>
              <a:gd name="T4" fmla="*/ 1869 w 1869"/>
              <a:gd name="T5" fmla="*/ 1457 h 1457"/>
              <a:gd name="T6" fmla="*/ 665 w 1869"/>
              <a:gd name="T7" fmla="*/ 0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69" h="1457">
                <a:moveTo>
                  <a:pt x="665" y="0"/>
                </a:moveTo>
                <a:lnTo>
                  <a:pt x="0" y="383"/>
                </a:lnTo>
                <a:lnTo>
                  <a:pt x="1869" y="1457"/>
                </a:lnTo>
                <a:lnTo>
                  <a:pt x="665" y="0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>
              <a:solidFill>
                <a:srgbClr val="000000"/>
              </a:solidFill>
            </a:endParaRPr>
          </a:p>
        </p:txBody>
      </p:sp>
      <p:sp>
        <p:nvSpPr>
          <p:cNvPr id="1048739" name="Freeform 14"/>
          <p:cNvSpPr/>
          <p:nvPr userDrawn="1"/>
        </p:nvSpPr>
        <p:spPr bwMode="auto">
          <a:xfrm>
            <a:off x="4701614" y="3401647"/>
            <a:ext cx="2225279" cy="1735277"/>
          </a:xfrm>
          <a:custGeom>
            <a:avLst/>
            <a:gdLst>
              <a:gd name="T0" fmla="*/ 665 w 1869"/>
              <a:gd name="T1" fmla="*/ 0 h 1457"/>
              <a:gd name="T2" fmla="*/ 0 w 1869"/>
              <a:gd name="T3" fmla="*/ 383 h 1457"/>
              <a:gd name="T4" fmla="*/ 1869 w 1869"/>
              <a:gd name="T5" fmla="*/ 1457 h 1457"/>
              <a:gd name="T6" fmla="*/ 665 w 1869"/>
              <a:gd name="T7" fmla="*/ 0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69" h="1457">
                <a:moveTo>
                  <a:pt x="665" y="0"/>
                </a:moveTo>
                <a:lnTo>
                  <a:pt x="0" y="383"/>
                </a:lnTo>
                <a:lnTo>
                  <a:pt x="1869" y="1457"/>
                </a:lnTo>
                <a:lnTo>
                  <a:pt x="665" y="0"/>
                </a:lnTo>
              </a:path>
            </a:pathLst>
          </a:custGeom>
          <a:noFill/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>
              <a:solidFill>
                <a:srgbClr val="000000"/>
              </a:solidFill>
            </a:endParaRPr>
          </a:p>
        </p:txBody>
      </p:sp>
      <p:sp>
        <p:nvSpPr>
          <p:cNvPr id="1048740" name="Freeform 15"/>
          <p:cNvSpPr/>
          <p:nvPr userDrawn="1"/>
        </p:nvSpPr>
        <p:spPr bwMode="auto">
          <a:xfrm>
            <a:off x="6928253" y="3405220"/>
            <a:ext cx="2210991" cy="1723367"/>
          </a:xfrm>
          <a:custGeom>
            <a:avLst/>
            <a:gdLst>
              <a:gd name="T0" fmla="*/ 1195 w 1857"/>
              <a:gd name="T1" fmla="*/ 0 h 1447"/>
              <a:gd name="T2" fmla="*/ 1857 w 1857"/>
              <a:gd name="T3" fmla="*/ 380 h 1447"/>
              <a:gd name="T4" fmla="*/ 0 w 1857"/>
              <a:gd name="T5" fmla="*/ 1447 h 1447"/>
              <a:gd name="T6" fmla="*/ 1195 w 1857"/>
              <a:gd name="T7" fmla="*/ 0 h 1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57" h="1447">
                <a:moveTo>
                  <a:pt x="1195" y="0"/>
                </a:moveTo>
                <a:lnTo>
                  <a:pt x="1857" y="380"/>
                </a:lnTo>
                <a:lnTo>
                  <a:pt x="0" y="1447"/>
                </a:lnTo>
                <a:lnTo>
                  <a:pt x="1195" y="0"/>
                </a:lnTo>
                <a:close/>
              </a:path>
            </a:pathLst>
          </a:custGeom>
          <a:solidFill>
            <a:schemeClr val="accent4">
              <a:alpha val="7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>
              <a:solidFill>
                <a:srgbClr val="000000"/>
              </a:solidFill>
            </a:endParaRPr>
          </a:p>
        </p:txBody>
      </p:sp>
      <p:sp>
        <p:nvSpPr>
          <p:cNvPr id="1048741" name="Freeform 16"/>
          <p:cNvSpPr>
            <a:spLocks noEditPoints="1"/>
          </p:cNvSpPr>
          <p:nvPr userDrawn="1"/>
        </p:nvSpPr>
        <p:spPr bwMode="auto">
          <a:xfrm>
            <a:off x="6926891" y="3401647"/>
            <a:ext cx="2225279" cy="1735277"/>
          </a:xfrm>
          <a:custGeom>
            <a:avLst/>
            <a:gdLst>
              <a:gd name="T0" fmla="*/ 1204 w 1869"/>
              <a:gd name="T1" fmla="*/ 5 h 1457"/>
              <a:gd name="T2" fmla="*/ 1861 w 1869"/>
              <a:gd name="T3" fmla="*/ 383 h 1457"/>
              <a:gd name="T4" fmla="*/ 17 w 1869"/>
              <a:gd name="T5" fmla="*/ 1443 h 1457"/>
              <a:gd name="T6" fmla="*/ 1204 w 1869"/>
              <a:gd name="T7" fmla="*/ 5 h 1457"/>
              <a:gd name="T8" fmla="*/ 1203 w 1869"/>
              <a:gd name="T9" fmla="*/ 0 h 1457"/>
              <a:gd name="T10" fmla="*/ 0 w 1869"/>
              <a:gd name="T11" fmla="*/ 1457 h 1457"/>
              <a:gd name="T12" fmla="*/ 1869 w 1869"/>
              <a:gd name="T13" fmla="*/ 383 h 1457"/>
              <a:gd name="T14" fmla="*/ 1203 w 1869"/>
              <a:gd name="T15" fmla="*/ 0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69" h="1457">
                <a:moveTo>
                  <a:pt x="1204" y="5"/>
                </a:moveTo>
                <a:lnTo>
                  <a:pt x="1861" y="383"/>
                </a:lnTo>
                <a:lnTo>
                  <a:pt x="17" y="1443"/>
                </a:lnTo>
                <a:lnTo>
                  <a:pt x="1204" y="5"/>
                </a:lnTo>
                <a:close/>
                <a:moveTo>
                  <a:pt x="1203" y="0"/>
                </a:moveTo>
                <a:lnTo>
                  <a:pt x="0" y="1457"/>
                </a:lnTo>
                <a:lnTo>
                  <a:pt x="1869" y="383"/>
                </a:lnTo>
                <a:lnTo>
                  <a:pt x="120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>
              <a:solidFill>
                <a:srgbClr val="000000"/>
              </a:solidFill>
            </a:endParaRPr>
          </a:p>
        </p:txBody>
      </p:sp>
      <p:sp>
        <p:nvSpPr>
          <p:cNvPr id="1048742" name="Freeform 17"/>
          <p:cNvSpPr>
            <a:spLocks noEditPoints="1"/>
          </p:cNvSpPr>
          <p:nvPr userDrawn="1"/>
        </p:nvSpPr>
        <p:spPr bwMode="auto">
          <a:xfrm>
            <a:off x="6926891" y="3401647"/>
            <a:ext cx="2225279" cy="1735277"/>
          </a:xfrm>
          <a:custGeom>
            <a:avLst/>
            <a:gdLst>
              <a:gd name="T0" fmla="*/ 1204 w 1869"/>
              <a:gd name="T1" fmla="*/ 5 h 1457"/>
              <a:gd name="T2" fmla="*/ 1861 w 1869"/>
              <a:gd name="T3" fmla="*/ 383 h 1457"/>
              <a:gd name="T4" fmla="*/ 17 w 1869"/>
              <a:gd name="T5" fmla="*/ 1443 h 1457"/>
              <a:gd name="T6" fmla="*/ 1204 w 1869"/>
              <a:gd name="T7" fmla="*/ 5 h 1457"/>
              <a:gd name="T8" fmla="*/ 1203 w 1869"/>
              <a:gd name="T9" fmla="*/ 0 h 1457"/>
              <a:gd name="T10" fmla="*/ 0 w 1869"/>
              <a:gd name="T11" fmla="*/ 1457 h 1457"/>
              <a:gd name="T12" fmla="*/ 1869 w 1869"/>
              <a:gd name="T13" fmla="*/ 383 h 1457"/>
              <a:gd name="T14" fmla="*/ 1203 w 1869"/>
              <a:gd name="T15" fmla="*/ 0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69" h="1457">
                <a:moveTo>
                  <a:pt x="1204" y="5"/>
                </a:moveTo>
                <a:lnTo>
                  <a:pt x="1861" y="383"/>
                </a:lnTo>
                <a:lnTo>
                  <a:pt x="17" y="1443"/>
                </a:lnTo>
                <a:lnTo>
                  <a:pt x="1204" y="5"/>
                </a:lnTo>
                <a:moveTo>
                  <a:pt x="1203" y="0"/>
                </a:moveTo>
                <a:lnTo>
                  <a:pt x="0" y="1457"/>
                </a:lnTo>
                <a:lnTo>
                  <a:pt x="1869" y="383"/>
                </a:lnTo>
                <a:lnTo>
                  <a:pt x="1203" y="0"/>
                </a:lnTo>
              </a:path>
            </a:pathLst>
          </a:custGeom>
          <a:noFill/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>
              <a:solidFill>
                <a:srgbClr val="000000"/>
              </a:solidFill>
            </a:endParaRPr>
          </a:p>
        </p:txBody>
      </p:sp>
      <p:sp>
        <p:nvSpPr>
          <p:cNvPr id="1048743" name="Freeform 18"/>
          <p:cNvSpPr/>
          <p:nvPr userDrawn="1"/>
        </p:nvSpPr>
        <p:spPr bwMode="auto">
          <a:xfrm>
            <a:off x="8353425" y="1322001"/>
            <a:ext cx="788194" cy="2540388"/>
          </a:xfrm>
          <a:custGeom>
            <a:avLst/>
            <a:gdLst>
              <a:gd name="T0" fmla="*/ 0 w 662"/>
              <a:gd name="T1" fmla="*/ 1752 h 2133"/>
              <a:gd name="T2" fmla="*/ 662 w 662"/>
              <a:gd name="T3" fmla="*/ 0 h 2133"/>
              <a:gd name="T4" fmla="*/ 662 w 662"/>
              <a:gd name="T5" fmla="*/ 2133 h 2133"/>
              <a:gd name="T6" fmla="*/ 0 w 662"/>
              <a:gd name="T7" fmla="*/ 1752 h 2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62" h="2133">
                <a:moveTo>
                  <a:pt x="0" y="1752"/>
                </a:moveTo>
                <a:lnTo>
                  <a:pt x="662" y="0"/>
                </a:lnTo>
                <a:lnTo>
                  <a:pt x="662" y="2133"/>
                </a:lnTo>
                <a:lnTo>
                  <a:pt x="0" y="175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>
              <a:solidFill>
                <a:srgbClr val="000000"/>
              </a:solidFill>
            </a:endParaRPr>
          </a:p>
        </p:txBody>
      </p:sp>
      <p:sp>
        <p:nvSpPr>
          <p:cNvPr id="1048744" name="Freeform 19"/>
          <p:cNvSpPr>
            <a:spLocks noEditPoints="1"/>
          </p:cNvSpPr>
          <p:nvPr userDrawn="1"/>
        </p:nvSpPr>
        <p:spPr bwMode="auto">
          <a:xfrm>
            <a:off x="8359209" y="1300737"/>
            <a:ext cx="792956" cy="2557061"/>
          </a:xfrm>
          <a:custGeom>
            <a:avLst/>
            <a:gdLst>
              <a:gd name="T0" fmla="*/ 662 w 666"/>
              <a:gd name="T1" fmla="*/ 22 h 2147"/>
              <a:gd name="T2" fmla="*/ 662 w 666"/>
              <a:gd name="T3" fmla="*/ 2140 h 2147"/>
              <a:gd name="T4" fmla="*/ 5 w 666"/>
              <a:gd name="T5" fmla="*/ 1762 h 2147"/>
              <a:gd name="T6" fmla="*/ 662 w 666"/>
              <a:gd name="T7" fmla="*/ 22 h 2147"/>
              <a:gd name="T8" fmla="*/ 666 w 666"/>
              <a:gd name="T9" fmla="*/ 0 h 2147"/>
              <a:gd name="T10" fmla="*/ 0 w 666"/>
              <a:gd name="T11" fmla="*/ 1764 h 2147"/>
              <a:gd name="T12" fmla="*/ 666 w 666"/>
              <a:gd name="T13" fmla="*/ 2147 h 2147"/>
              <a:gd name="T14" fmla="*/ 666 w 666"/>
              <a:gd name="T15" fmla="*/ 0 h 2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66" h="2147">
                <a:moveTo>
                  <a:pt x="662" y="22"/>
                </a:moveTo>
                <a:lnTo>
                  <a:pt x="662" y="2140"/>
                </a:lnTo>
                <a:lnTo>
                  <a:pt x="5" y="1762"/>
                </a:lnTo>
                <a:lnTo>
                  <a:pt x="662" y="22"/>
                </a:lnTo>
                <a:close/>
                <a:moveTo>
                  <a:pt x="666" y="0"/>
                </a:moveTo>
                <a:lnTo>
                  <a:pt x="0" y="1764"/>
                </a:lnTo>
                <a:lnTo>
                  <a:pt x="666" y="2147"/>
                </a:lnTo>
                <a:lnTo>
                  <a:pt x="66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>
              <a:solidFill>
                <a:srgbClr val="000000"/>
              </a:solidFill>
            </a:endParaRPr>
          </a:p>
        </p:txBody>
      </p:sp>
      <p:sp>
        <p:nvSpPr>
          <p:cNvPr id="1048745" name="Freeform 20"/>
          <p:cNvSpPr>
            <a:spLocks noEditPoints="1"/>
          </p:cNvSpPr>
          <p:nvPr userDrawn="1"/>
        </p:nvSpPr>
        <p:spPr bwMode="auto">
          <a:xfrm>
            <a:off x="8359209" y="1300737"/>
            <a:ext cx="792956" cy="2557061"/>
          </a:xfrm>
          <a:custGeom>
            <a:avLst/>
            <a:gdLst>
              <a:gd name="T0" fmla="*/ 662 w 666"/>
              <a:gd name="T1" fmla="*/ 22 h 2147"/>
              <a:gd name="T2" fmla="*/ 662 w 666"/>
              <a:gd name="T3" fmla="*/ 2140 h 2147"/>
              <a:gd name="T4" fmla="*/ 5 w 666"/>
              <a:gd name="T5" fmla="*/ 1762 h 2147"/>
              <a:gd name="T6" fmla="*/ 662 w 666"/>
              <a:gd name="T7" fmla="*/ 22 h 2147"/>
              <a:gd name="T8" fmla="*/ 666 w 666"/>
              <a:gd name="T9" fmla="*/ 0 h 2147"/>
              <a:gd name="T10" fmla="*/ 0 w 666"/>
              <a:gd name="T11" fmla="*/ 1764 h 2147"/>
              <a:gd name="T12" fmla="*/ 666 w 666"/>
              <a:gd name="T13" fmla="*/ 2147 h 2147"/>
              <a:gd name="T14" fmla="*/ 666 w 666"/>
              <a:gd name="T15" fmla="*/ 0 h 2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66" h="2147">
                <a:moveTo>
                  <a:pt x="662" y="22"/>
                </a:moveTo>
                <a:lnTo>
                  <a:pt x="662" y="2140"/>
                </a:lnTo>
                <a:lnTo>
                  <a:pt x="5" y="1762"/>
                </a:lnTo>
                <a:lnTo>
                  <a:pt x="662" y="22"/>
                </a:lnTo>
                <a:moveTo>
                  <a:pt x="666" y="0"/>
                </a:moveTo>
                <a:lnTo>
                  <a:pt x="0" y="1764"/>
                </a:lnTo>
                <a:lnTo>
                  <a:pt x="666" y="2147"/>
                </a:lnTo>
                <a:lnTo>
                  <a:pt x="666" y="0"/>
                </a:lnTo>
              </a:path>
            </a:pathLst>
          </a:custGeom>
          <a:noFill/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>
              <a:solidFill>
                <a:srgbClr val="000000"/>
              </a:solidFill>
            </a:endParaRPr>
          </a:p>
        </p:txBody>
      </p:sp>
      <p:sp>
        <p:nvSpPr>
          <p:cNvPr id="1048746" name="Freeform 45"/>
          <p:cNvSpPr/>
          <p:nvPr userDrawn="1"/>
        </p:nvSpPr>
        <p:spPr bwMode="auto">
          <a:xfrm>
            <a:off x="2565327" y="684310"/>
            <a:ext cx="1655368" cy="1849856"/>
          </a:xfrm>
          <a:custGeom>
            <a:avLst/>
            <a:gdLst>
              <a:gd name="T0" fmla="*/ 0 w 1289"/>
              <a:gd name="T1" fmla="*/ 0 h 1440"/>
              <a:gd name="T2" fmla="*/ 831 w 1289"/>
              <a:gd name="T3" fmla="*/ 1440 h 1440"/>
              <a:gd name="T4" fmla="*/ 1289 w 1289"/>
              <a:gd name="T5" fmla="*/ 212 h 1440"/>
              <a:gd name="T6" fmla="*/ 0 w 1289"/>
              <a:gd name="T7" fmla="*/ 0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89" h="1440">
                <a:moveTo>
                  <a:pt x="0" y="0"/>
                </a:moveTo>
                <a:lnTo>
                  <a:pt x="831" y="1440"/>
                </a:lnTo>
                <a:lnTo>
                  <a:pt x="1289" y="2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>
              <a:solidFill>
                <a:srgbClr val="000000"/>
              </a:solidFill>
            </a:endParaRPr>
          </a:p>
        </p:txBody>
      </p:sp>
      <p:sp>
        <p:nvSpPr>
          <p:cNvPr id="1048747" name="Freeform 5"/>
          <p:cNvSpPr/>
          <p:nvPr userDrawn="1"/>
        </p:nvSpPr>
        <p:spPr bwMode="auto">
          <a:xfrm>
            <a:off x="189" y="3862370"/>
            <a:ext cx="6954064" cy="1282718"/>
          </a:xfrm>
          <a:custGeom>
            <a:avLst/>
            <a:gdLst>
              <a:gd name="T0" fmla="*/ 5212 w 7679"/>
              <a:gd name="T1" fmla="*/ 0 h 1416"/>
              <a:gd name="T2" fmla="*/ 0 w 7679"/>
              <a:gd name="T3" fmla="*/ 1416 h 1416"/>
              <a:gd name="T4" fmla="*/ 7679 w 7679"/>
              <a:gd name="T5" fmla="*/ 1416 h 1416"/>
              <a:gd name="T6" fmla="*/ 5212 w 7679"/>
              <a:gd name="T7" fmla="*/ 0 h 1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679" h="1416">
                <a:moveTo>
                  <a:pt x="5212" y="0"/>
                </a:moveTo>
                <a:lnTo>
                  <a:pt x="0" y="1416"/>
                </a:lnTo>
                <a:lnTo>
                  <a:pt x="7679" y="1416"/>
                </a:lnTo>
                <a:lnTo>
                  <a:pt x="5212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>
              <a:solidFill>
                <a:srgbClr val="000000"/>
              </a:solidFill>
            </a:endParaRPr>
          </a:p>
        </p:txBody>
      </p:sp>
      <p:sp>
        <p:nvSpPr>
          <p:cNvPr id="1048748" name="标题 1"/>
          <p:cNvSpPr>
            <a:spLocks noGrp="1"/>
          </p:cNvSpPr>
          <p:nvPr userDrawn="1">
            <p:ph type="title"/>
          </p:nvPr>
        </p:nvSpPr>
        <p:spPr>
          <a:xfrm>
            <a:off x="1609460" y="2145573"/>
            <a:ext cx="4064389" cy="671720"/>
          </a:xfrm>
        </p:spPr>
        <p:txBody>
          <a:bodyPr anchor="b">
            <a:normAutofit/>
          </a:bodyPr>
          <a:lstStyle>
            <a:lvl1pPr algn="l">
              <a:defRPr sz="1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048749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1610297" y="2817290"/>
            <a:ext cx="4064389" cy="76195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825">
                <a:solidFill>
                  <a:schemeClr val="tx1"/>
                </a:solidFill>
              </a:defRPr>
            </a:lvl1pPr>
            <a:lvl2pPr marL="34288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66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2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18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06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2097162" name="图片 22"/>
          <p:cNvPicPr>
            <a:picLocks noChangeAspect="1"/>
          </p:cNvPicPr>
          <p:nvPr userDrawn="1"/>
        </p:nvPicPr>
        <p:blipFill rotWithShape="1">
          <a:blip r:embed="rId3" cstate="print"/>
          <a:srcRect t="25398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556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0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04875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02449" y="4681792"/>
            <a:ext cx="3105151" cy="154834"/>
          </a:xfrm>
          <a:prstGeom prst="rect">
            <a:avLst/>
          </a:prstGeom>
        </p:spPr>
        <p:txBody>
          <a:bodyPr/>
          <a:lstStyle/>
          <a:p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04875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048753" name="标题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048754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502444" y="847989"/>
            <a:ext cx="8137922" cy="3756391"/>
          </a:xfrm>
        </p:spPr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pic>
        <p:nvPicPr>
          <p:cNvPr id="2097163" name="图片 8"/>
          <p:cNvPicPr>
            <a:picLocks noChangeAspect="1"/>
          </p:cNvPicPr>
          <p:nvPr userDrawn="1"/>
        </p:nvPicPr>
        <p:blipFill rotWithShape="1">
          <a:blip r:embed="rId2" cstate="print"/>
          <a:srcRect t="25398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2102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5" name="Title 1"/>
          <p:cNvSpPr>
            <a:spLocks noGrp="1"/>
          </p:cNvSpPr>
          <p:nvPr>
            <p:ph type="title" hasCustomPrompt="1"/>
          </p:nvPr>
        </p:nvSpPr>
        <p:spPr>
          <a:xfrm>
            <a:off x="502444" y="1"/>
            <a:ext cx="8137922" cy="607610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104875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04875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32023" y="4817400"/>
            <a:ext cx="2182416" cy="154834"/>
          </a:xfrm>
        </p:spPr>
        <p:txBody>
          <a:bodyPr/>
          <a:lstStyle>
            <a:lvl1pPr>
              <a:defRPr sz="1100"/>
            </a:lvl1pPr>
          </a:lstStyle>
          <a:p>
            <a:fld id="{5DD3DB80-B894-403A-B48E-6FDC1A72010E}" type="slidenum">
              <a:rPr lang="zh-CN" alt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‹#›</a:t>
            </a:fld>
            <a:endParaRPr lang="zh-CN" alt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pic>
        <p:nvPicPr>
          <p:cNvPr id="2097164" name="图片 9"/>
          <p:cNvPicPr>
            <a:picLocks noChangeAspect="1"/>
          </p:cNvPicPr>
          <p:nvPr userDrawn="1"/>
        </p:nvPicPr>
        <p:blipFill rotWithShape="1">
          <a:blip r:embed="rId2" cstate="print"/>
          <a:srcRect t="25398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3339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1_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8" name="Title 1"/>
          <p:cNvSpPr>
            <a:spLocks noGrp="1"/>
          </p:cNvSpPr>
          <p:nvPr>
            <p:ph type="title" hasCustomPrompt="1"/>
          </p:nvPr>
        </p:nvSpPr>
        <p:spPr>
          <a:xfrm>
            <a:off x="502444" y="1"/>
            <a:ext cx="8137922" cy="607610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104875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04876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2449" y="4681792"/>
            <a:ext cx="3105151" cy="154834"/>
          </a:xfrm>
          <a:prstGeom prst="rect">
            <a:avLst/>
          </a:prstGeom>
        </p:spPr>
        <p:txBody>
          <a:bodyPr/>
          <a:lstStyle/>
          <a:p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04876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pic>
        <p:nvPicPr>
          <p:cNvPr id="2097165" name="图片 5"/>
          <p:cNvPicPr>
            <a:picLocks noChangeAspect="1"/>
          </p:cNvPicPr>
          <p:nvPr userDrawn="1"/>
        </p:nvPicPr>
        <p:blipFill rotWithShape="1">
          <a:blip r:embed="rId2" cstate="print"/>
          <a:srcRect t="25398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7916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 1"/>
          <p:cNvPicPr>
            <a:picLocks noChangeAspect="1"/>
          </p:cNvPicPr>
          <p:nvPr userDrawn="1"/>
        </p:nvPicPr>
        <p:blipFill rotWithShape="1">
          <a:blip r:embed="rId2" cstate="print"/>
          <a:srcRect t="25398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2783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图片 4" descr="图片包含 摆满, 行李, 室内, 框  已生成高可信度的说明"/>
          <p:cNvPicPr>
            <a:picLocks noChangeAspect="1"/>
          </p:cNvPicPr>
          <p:nvPr userDrawn="1"/>
        </p:nvPicPr>
        <p:blipFill rotWithShape="1">
          <a:blip r:embed="rId2"/>
          <a:srcRect b="7402"/>
          <a:stretch>
            <a:fillRect/>
          </a:stretch>
        </p:blipFill>
        <p:spPr>
          <a:xfrm>
            <a:off x="-2" y="0"/>
            <a:ext cx="9149706" cy="5145088"/>
          </a:xfrm>
          <a:prstGeom prst="rect">
            <a:avLst/>
          </a:prstGeom>
        </p:spPr>
      </p:pic>
      <p:sp>
        <p:nvSpPr>
          <p:cNvPr id="1048762" name="矩形 6"/>
          <p:cNvSpPr/>
          <p:nvPr userDrawn="1"/>
        </p:nvSpPr>
        <p:spPr>
          <a:xfrm>
            <a:off x="872" y="0"/>
            <a:ext cx="9149706" cy="514508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solidFill>
                <a:srgbClr val="FFFFFF"/>
              </a:solidFill>
            </a:endParaRPr>
          </a:p>
        </p:txBody>
      </p:sp>
      <p:sp>
        <p:nvSpPr>
          <p:cNvPr id="1048763" name="矩形 7"/>
          <p:cNvSpPr/>
          <p:nvPr userDrawn="1"/>
        </p:nvSpPr>
        <p:spPr>
          <a:xfrm>
            <a:off x="4161" y="1495877"/>
            <a:ext cx="9145980" cy="2153336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solidFill>
                <a:srgbClr val="FFFFFF"/>
              </a:solidFill>
            </a:endParaRPr>
          </a:p>
        </p:txBody>
      </p:sp>
      <p:sp>
        <p:nvSpPr>
          <p:cNvPr id="1048764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2239152" y="1495880"/>
            <a:ext cx="4675998" cy="1216507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04876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239152" y="3226091"/>
            <a:ext cx="4675998" cy="23322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125" smtClean="0">
                <a:solidFill>
                  <a:schemeClr val="tx1"/>
                </a:solidFill>
              </a:defRPr>
            </a:lvl1pPr>
            <a:lvl2pPr>
              <a:defRPr lang="zh-CN" altLang="en-US" sz="1500" smtClean="0"/>
            </a:lvl2pPr>
            <a:lvl3pPr>
              <a:defRPr lang="zh-CN" altLang="en-US" sz="1350" smtClean="0"/>
            </a:lvl3pPr>
            <a:lvl4pPr>
              <a:defRPr lang="zh-CN" altLang="en-US" sz="1200" smtClean="0"/>
            </a:lvl4pPr>
            <a:lvl5pPr>
              <a:defRPr lang="zh-CN" altLang="en-US" sz="1200"/>
            </a:lvl5pPr>
          </a:lstStyle>
          <a:p>
            <a:pPr marL="171442" marR="0" lvl="0" indent="-171442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</a:p>
        </p:txBody>
      </p:sp>
      <p:sp>
        <p:nvSpPr>
          <p:cNvPr id="1048766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2239152" y="3003816"/>
            <a:ext cx="4675998" cy="222272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125" b="0">
                <a:solidFill>
                  <a:schemeClr val="tx1"/>
                </a:solidFill>
              </a:defRPr>
            </a:lvl1pPr>
            <a:lvl2pPr marL="342883" indent="0">
              <a:buNone/>
            </a:lvl2pPr>
            <a:lvl3pPr marL="685765" indent="0">
              <a:buNone/>
            </a:lvl3pPr>
            <a:lvl4pPr marL="1028648" indent="0">
              <a:buNone/>
            </a:lvl4pPr>
            <a:lvl5pPr marL="1371532" indent="0">
              <a:buNone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7930071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图片 1"/>
          <p:cNvPicPr>
            <a:picLocks noChangeAspect="1"/>
          </p:cNvPicPr>
          <p:nvPr userDrawn="1"/>
        </p:nvPicPr>
        <p:blipFill rotWithShape="1">
          <a:blip r:embed="rId2" cstate="print"/>
          <a:srcRect t="25398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537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>
            <a:extLst>
              <a:ext uri="{FF2B5EF4-FFF2-40B4-BE49-F238E27FC236}">
                <a16:creationId xmlns:a16="http://schemas.microsoft.com/office/drawing/2014/main" xmlns="" id="{69A3794A-B219-4ED8-80AF-A965E5A4B6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73" t="23485" r="36813" b="35171"/>
          <a:stretch/>
        </p:blipFill>
        <p:spPr>
          <a:xfrm>
            <a:off x="5552445" y="949220"/>
            <a:ext cx="2814209" cy="2478514"/>
          </a:xfrm>
          <a:prstGeom prst="rect">
            <a:avLst/>
          </a:prstGeom>
        </p:spPr>
      </p:pic>
      <p:sp>
        <p:nvSpPr>
          <p:cNvPr id="5" name="Freeform 5">
            <a:extLst>
              <a:ext uri="{FF2B5EF4-FFF2-40B4-BE49-F238E27FC236}">
                <a16:creationId xmlns:a16="http://schemas.microsoft.com/office/drawing/2014/main" xmlns="" id="{2CC7F637-4190-47F3-9C61-46C65069F451}"/>
              </a:ext>
            </a:extLst>
          </p:cNvPr>
          <p:cNvSpPr>
            <a:spLocks/>
          </p:cNvSpPr>
          <p:nvPr userDrawn="1"/>
        </p:nvSpPr>
        <p:spPr bwMode="auto">
          <a:xfrm>
            <a:off x="5504090" y="3401647"/>
            <a:ext cx="2850356" cy="1735277"/>
          </a:xfrm>
          <a:custGeom>
            <a:avLst/>
            <a:gdLst>
              <a:gd name="T0" fmla="*/ 1197 w 2394"/>
              <a:gd name="T1" fmla="*/ 1457 h 1457"/>
              <a:gd name="T2" fmla="*/ 2394 w 2394"/>
              <a:gd name="T3" fmla="*/ 0 h 1457"/>
              <a:gd name="T4" fmla="*/ 0 w 2394"/>
              <a:gd name="T5" fmla="*/ 0 h 1457"/>
              <a:gd name="T6" fmla="*/ 1197 w 2394"/>
              <a:gd name="T7" fmla="*/ 1457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94" h="1457">
                <a:moveTo>
                  <a:pt x="1197" y="1457"/>
                </a:moveTo>
                <a:lnTo>
                  <a:pt x="2394" y="0"/>
                </a:lnTo>
                <a:lnTo>
                  <a:pt x="0" y="0"/>
                </a:lnTo>
                <a:lnTo>
                  <a:pt x="1197" y="145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xmlns="" id="{119D5BFF-CE40-453E-A376-A27B29F8210E}"/>
              </a:ext>
            </a:extLst>
          </p:cNvPr>
          <p:cNvSpPr>
            <a:spLocks/>
          </p:cNvSpPr>
          <p:nvPr userDrawn="1"/>
        </p:nvSpPr>
        <p:spPr bwMode="auto">
          <a:xfrm>
            <a:off x="5504090" y="3401647"/>
            <a:ext cx="2850356" cy="1735277"/>
          </a:xfrm>
          <a:custGeom>
            <a:avLst/>
            <a:gdLst>
              <a:gd name="T0" fmla="*/ 1197 w 2394"/>
              <a:gd name="T1" fmla="*/ 1457 h 1457"/>
              <a:gd name="T2" fmla="*/ 2394 w 2394"/>
              <a:gd name="T3" fmla="*/ 0 h 1457"/>
              <a:gd name="T4" fmla="*/ 0 w 2394"/>
              <a:gd name="T5" fmla="*/ 0 h 1457"/>
              <a:gd name="T6" fmla="*/ 1197 w 2394"/>
              <a:gd name="T7" fmla="*/ 1457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94" h="1457">
                <a:moveTo>
                  <a:pt x="1197" y="1457"/>
                </a:moveTo>
                <a:lnTo>
                  <a:pt x="2394" y="0"/>
                </a:lnTo>
                <a:lnTo>
                  <a:pt x="0" y="0"/>
                </a:lnTo>
                <a:lnTo>
                  <a:pt x="1197" y="145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xmlns="" id="{6C3D0CB2-FE0E-47D0-A16B-80CFFC9BEB85}"/>
              </a:ext>
            </a:extLst>
          </p:cNvPr>
          <p:cNvSpPr>
            <a:spLocks/>
          </p:cNvSpPr>
          <p:nvPr userDrawn="1"/>
        </p:nvSpPr>
        <p:spPr bwMode="auto">
          <a:xfrm>
            <a:off x="5525371" y="957557"/>
            <a:ext cx="2840831" cy="2454636"/>
          </a:xfrm>
          <a:custGeom>
            <a:avLst/>
            <a:gdLst>
              <a:gd name="T0" fmla="*/ 0 w 2386"/>
              <a:gd name="T1" fmla="*/ 2057 h 2061"/>
              <a:gd name="T2" fmla="*/ 1190 w 2386"/>
              <a:gd name="T3" fmla="*/ 0 h 2061"/>
              <a:gd name="T4" fmla="*/ 2386 w 2386"/>
              <a:gd name="T5" fmla="*/ 2061 h 2061"/>
              <a:gd name="T6" fmla="*/ 0 w 2386"/>
              <a:gd name="T7" fmla="*/ 2057 h 20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86" h="2061">
                <a:moveTo>
                  <a:pt x="0" y="2057"/>
                </a:moveTo>
                <a:lnTo>
                  <a:pt x="1190" y="0"/>
                </a:lnTo>
                <a:lnTo>
                  <a:pt x="2386" y="2061"/>
                </a:lnTo>
                <a:lnTo>
                  <a:pt x="0" y="2057"/>
                </a:ln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xmlns="" id="{4C83C0DE-83A0-48DA-AB5D-05D9D1A4EFD4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5526208" y="952794"/>
            <a:ext cx="2847975" cy="2461782"/>
          </a:xfrm>
          <a:custGeom>
            <a:avLst/>
            <a:gdLst>
              <a:gd name="T0" fmla="*/ 1193 w 2392"/>
              <a:gd name="T1" fmla="*/ 8 h 2067"/>
              <a:gd name="T2" fmla="*/ 2385 w 2392"/>
              <a:gd name="T3" fmla="*/ 2063 h 2067"/>
              <a:gd name="T4" fmla="*/ 7 w 2392"/>
              <a:gd name="T5" fmla="*/ 2059 h 2067"/>
              <a:gd name="T6" fmla="*/ 1193 w 2392"/>
              <a:gd name="T7" fmla="*/ 8 h 2067"/>
              <a:gd name="T8" fmla="*/ 1193 w 2392"/>
              <a:gd name="T9" fmla="*/ 0 h 2067"/>
              <a:gd name="T10" fmla="*/ 0 w 2392"/>
              <a:gd name="T11" fmla="*/ 2063 h 2067"/>
              <a:gd name="T12" fmla="*/ 2392 w 2392"/>
              <a:gd name="T13" fmla="*/ 2067 h 2067"/>
              <a:gd name="T14" fmla="*/ 1193 w 2392"/>
              <a:gd name="T15" fmla="*/ 0 h 2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92" h="2067">
                <a:moveTo>
                  <a:pt x="1193" y="8"/>
                </a:moveTo>
                <a:lnTo>
                  <a:pt x="2385" y="2063"/>
                </a:lnTo>
                <a:lnTo>
                  <a:pt x="7" y="2059"/>
                </a:lnTo>
                <a:lnTo>
                  <a:pt x="1193" y="8"/>
                </a:lnTo>
                <a:close/>
                <a:moveTo>
                  <a:pt x="1193" y="0"/>
                </a:moveTo>
                <a:lnTo>
                  <a:pt x="0" y="2063"/>
                </a:lnTo>
                <a:lnTo>
                  <a:pt x="2392" y="2067"/>
                </a:lnTo>
                <a:lnTo>
                  <a:pt x="11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xmlns="" id="{A9113D17-F4A6-43D6-B7E2-5F08DAA194C1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5526208" y="952794"/>
            <a:ext cx="2847975" cy="2461782"/>
          </a:xfrm>
          <a:custGeom>
            <a:avLst/>
            <a:gdLst>
              <a:gd name="T0" fmla="*/ 1193 w 2392"/>
              <a:gd name="T1" fmla="*/ 8 h 2067"/>
              <a:gd name="T2" fmla="*/ 2385 w 2392"/>
              <a:gd name="T3" fmla="*/ 2063 h 2067"/>
              <a:gd name="T4" fmla="*/ 7 w 2392"/>
              <a:gd name="T5" fmla="*/ 2059 h 2067"/>
              <a:gd name="T6" fmla="*/ 1193 w 2392"/>
              <a:gd name="T7" fmla="*/ 8 h 2067"/>
              <a:gd name="T8" fmla="*/ 1193 w 2392"/>
              <a:gd name="T9" fmla="*/ 0 h 2067"/>
              <a:gd name="T10" fmla="*/ 0 w 2392"/>
              <a:gd name="T11" fmla="*/ 2063 h 2067"/>
              <a:gd name="T12" fmla="*/ 2392 w 2392"/>
              <a:gd name="T13" fmla="*/ 2067 h 2067"/>
              <a:gd name="T14" fmla="*/ 1193 w 2392"/>
              <a:gd name="T15" fmla="*/ 0 h 2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92" h="2067">
                <a:moveTo>
                  <a:pt x="1193" y="8"/>
                </a:moveTo>
                <a:lnTo>
                  <a:pt x="2385" y="2063"/>
                </a:lnTo>
                <a:lnTo>
                  <a:pt x="7" y="2059"/>
                </a:lnTo>
                <a:lnTo>
                  <a:pt x="1193" y="8"/>
                </a:lnTo>
                <a:moveTo>
                  <a:pt x="1193" y="0"/>
                </a:moveTo>
                <a:lnTo>
                  <a:pt x="0" y="2063"/>
                </a:lnTo>
                <a:lnTo>
                  <a:pt x="2392" y="2067"/>
                </a:lnTo>
                <a:lnTo>
                  <a:pt x="119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xmlns="" id="{DF5184A4-A340-4EBE-9BB9-A9844A202B16}"/>
              </a:ext>
            </a:extLst>
          </p:cNvPr>
          <p:cNvSpPr>
            <a:spLocks/>
          </p:cNvSpPr>
          <p:nvPr userDrawn="1"/>
        </p:nvSpPr>
        <p:spPr bwMode="auto">
          <a:xfrm>
            <a:off x="6946957" y="960961"/>
            <a:ext cx="2197894" cy="2457018"/>
          </a:xfrm>
          <a:custGeom>
            <a:avLst/>
            <a:gdLst>
              <a:gd name="T0" fmla="*/ 1846 w 1846"/>
              <a:gd name="T1" fmla="*/ 304 h 2063"/>
              <a:gd name="T2" fmla="*/ 1190 w 1846"/>
              <a:gd name="T3" fmla="*/ 2063 h 2063"/>
              <a:gd name="T4" fmla="*/ 0 w 1846"/>
              <a:gd name="T5" fmla="*/ 0 h 2063"/>
              <a:gd name="T6" fmla="*/ 1846 w 1846"/>
              <a:gd name="T7" fmla="*/ 304 h 2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46" h="2063">
                <a:moveTo>
                  <a:pt x="1846" y="304"/>
                </a:moveTo>
                <a:lnTo>
                  <a:pt x="1190" y="2063"/>
                </a:lnTo>
                <a:lnTo>
                  <a:pt x="0" y="0"/>
                </a:lnTo>
                <a:lnTo>
                  <a:pt x="1846" y="304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xmlns="" id="{26D1550D-87DE-4DFC-8A1F-208DCCC3E2A2}"/>
              </a:ext>
            </a:extLst>
          </p:cNvPr>
          <p:cNvSpPr>
            <a:spLocks/>
          </p:cNvSpPr>
          <p:nvPr userDrawn="1"/>
        </p:nvSpPr>
        <p:spPr bwMode="auto">
          <a:xfrm>
            <a:off x="6942024" y="24675"/>
            <a:ext cx="2225279" cy="1308901"/>
          </a:xfrm>
          <a:custGeom>
            <a:avLst/>
            <a:gdLst>
              <a:gd name="T0" fmla="*/ 0 w 1869"/>
              <a:gd name="T1" fmla="*/ 0 h 1099"/>
              <a:gd name="T2" fmla="*/ 0 w 1869"/>
              <a:gd name="T3" fmla="*/ 792 h 1099"/>
              <a:gd name="T4" fmla="*/ 1869 w 1869"/>
              <a:gd name="T5" fmla="*/ 1099 h 1099"/>
              <a:gd name="T6" fmla="*/ 0 w 1869"/>
              <a:gd name="T7" fmla="*/ 0 h 10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69" h="1099">
                <a:moveTo>
                  <a:pt x="0" y="0"/>
                </a:moveTo>
                <a:lnTo>
                  <a:pt x="0" y="792"/>
                </a:lnTo>
                <a:lnTo>
                  <a:pt x="1869" y="10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7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xmlns="" id="{0915B2B5-A1D8-46FF-BE92-CBEB6F77BC1D}"/>
              </a:ext>
            </a:extLst>
          </p:cNvPr>
          <p:cNvSpPr>
            <a:spLocks/>
          </p:cNvSpPr>
          <p:nvPr userDrawn="1"/>
        </p:nvSpPr>
        <p:spPr bwMode="auto">
          <a:xfrm>
            <a:off x="6926891" y="-8164"/>
            <a:ext cx="2225279" cy="1308901"/>
          </a:xfrm>
          <a:custGeom>
            <a:avLst/>
            <a:gdLst>
              <a:gd name="T0" fmla="*/ 0 w 1869"/>
              <a:gd name="T1" fmla="*/ 0 h 1099"/>
              <a:gd name="T2" fmla="*/ 0 w 1869"/>
              <a:gd name="T3" fmla="*/ 792 h 1099"/>
              <a:gd name="T4" fmla="*/ 1869 w 1869"/>
              <a:gd name="T5" fmla="*/ 1099 h 1099"/>
              <a:gd name="T6" fmla="*/ 0 w 1869"/>
              <a:gd name="T7" fmla="*/ 0 h 10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69" h="1099">
                <a:moveTo>
                  <a:pt x="0" y="0"/>
                </a:moveTo>
                <a:lnTo>
                  <a:pt x="0" y="792"/>
                </a:lnTo>
                <a:lnTo>
                  <a:pt x="1869" y="1099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xmlns="" id="{F3977190-3058-4426-8FFF-AE0E16C04E02}"/>
              </a:ext>
            </a:extLst>
          </p:cNvPr>
          <p:cNvSpPr>
            <a:spLocks/>
          </p:cNvSpPr>
          <p:nvPr userDrawn="1"/>
        </p:nvSpPr>
        <p:spPr bwMode="auto">
          <a:xfrm>
            <a:off x="4709779" y="3401647"/>
            <a:ext cx="2225279" cy="1735277"/>
          </a:xfrm>
          <a:custGeom>
            <a:avLst/>
            <a:gdLst>
              <a:gd name="T0" fmla="*/ 665 w 1869"/>
              <a:gd name="T1" fmla="*/ 0 h 1457"/>
              <a:gd name="T2" fmla="*/ 0 w 1869"/>
              <a:gd name="T3" fmla="*/ 383 h 1457"/>
              <a:gd name="T4" fmla="*/ 1869 w 1869"/>
              <a:gd name="T5" fmla="*/ 1457 h 1457"/>
              <a:gd name="T6" fmla="*/ 665 w 1869"/>
              <a:gd name="T7" fmla="*/ 0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69" h="1457">
                <a:moveTo>
                  <a:pt x="665" y="0"/>
                </a:moveTo>
                <a:lnTo>
                  <a:pt x="0" y="383"/>
                </a:lnTo>
                <a:lnTo>
                  <a:pt x="1869" y="1457"/>
                </a:lnTo>
                <a:lnTo>
                  <a:pt x="665" y="0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xmlns="" id="{3C8355B6-91B6-40CA-AA19-3CCB81AE4EB9}"/>
              </a:ext>
            </a:extLst>
          </p:cNvPr>
          <p:cNvSpPr>
            <a:spLocks/>
          </p:cNvSpPr>
          <p:nvPr userDrawn="1"/>
        </p:nvSpPr>
        <p:spPr bwMode="auto">
          <a:xfrm>
            <a:off x="4701614" y="3401647"/>
            <a:ext cx="2225279" cy="1735277"/>
          </a:xfrm>
          <a:custGeom>
            <a:avLst/>
            <a:gdLst>
              <a:gd name="T0" fmla="*/ 665 w 1869"/>
              <a:gd name="T1" fmla="*/ 0 h 1457"/>
              <a:gd name="T2" fmla="*/ 0 w 1869"/>
              <a:gd name="T3" fmla="*/ 383 h 1457"/>
              <a:gd name="T4" fmla="*/ 1869 w 1869"/>
              <a:gd name="T5" fmla="*/ 1457 h 1457"/>
              <a:gd name="T6" fmla="*/ 665 w 1869"/>
              <a:gd name="T7" fmla="*/ 0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69" h="1457">
                <a:moveTo>
                  <a:pt x="665" y="0"/>
                </a:moveTo>
                <a:lnTo>
                  <a:pt x="0" y="383"/>
                </a:lnTo>
                <a:lnTo>
                  <a:pt x="1869" y="1457"/>
                </a:lnTo>
                <a:lnTo>
                  <a:pt x="66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xmlns="" id="{CE4B9445-C5F0-4A94-8E77-9C4BB3A3DD4D}"/>
              </a:ext>
            </a:extLst>
          </p:cNvPr>
          <p:cNvSpPr>
            <a:spLocks/>
          </p:cNvSpPr>
          <p:nvPr userDrawn="1"/>
        </p:nvSpPr>
        <p:spPr bwMode="auto">
          <a:xfrm>
            <a:off x="6928253" y="3405220"/>
            <a:ext cx="2210991" cy="1723367"/>
          </a:xfrm>
          <a:custGeom>
            <a:avLst/>
            <a:gdLst>
              <a:gd name="T0" fmla="*/ 1195 w 1857"/>
              <a:gd name="T1" fmla="*/ 0 h 1447"/>
              <a:gd name="T2" fmla="*/ 1857 w 1857"/>
              <a:gd name="T3" fmla="*/ 380 h 1447"/>
              <a:gd name="T4" fmla="*/ 0 w 1857"/>
              <a:gd name="T5" fmla="*/ 1447 h 1447"/>
              <a:gd name="T6" fmla="*/ 1195 w 1857"/>
              <a:gd name="T7" fmla="*/ 0 h 1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57" h="1447">
                <a:moveTo>
                  <a:pt x="1195" y="0"/>
                </a:moveTo>
                <a:lnTo>
                  <a:pt x="1857" y="380"/>
                </a:lnTo>
                <a:lnTo>
                  <a:pt x="0" y="1447"/>
                </a:lnTo>
                <a:lnTo>
                  <a:pt x="1195" y="0"/>
                </a:lnTo>
                <a:close/>
              </a:path>
            </a:pathLst>
          </a:custGeom>
          <a:solidFill>
            <a:schemeClr val="accent4">
              <a:alpha val="7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xmlns="" id="{669CB5D1-9740-488A-847B-93D90F0E50E1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926891" y="3401647"/>
            <a:ext cx="2225279" cy="1735277"/>
          </a:xfrm>
          <a:custGeom>
            <a:avLst/>
            <a:gdLst>
              <a:gd name="T0" fmla="*/ 1204 w 1869"/>
              <a:gd name="T1" fmla="*/ 5 h 1457"/>
              <a:gd name="T2" fmla="*/ 1861 w 1869"/>
              <a:gd name="T3" fmla="*/ 383 h 1457"/>
              <a:gd name="T4" fmla="*/ 17 w 1869"/>
              <a:gd name="T5" fmla="*/ 1443 h 1457"/>
              <a:gd name="T6" fmla="*/ 1204 w 1869"/>
              <a:gd name="T7" fmla="*/ 5 h 1457"/>
              <a:gd name="T8" fmla="*/ 1203 w 1869"/>
              <a:gd name="T9" fmla="*/ 0 h 1457"/>
              <a:gd name="T10" fmla="*/ 0 w 1869"/>
              <a:gd name="T11" fmla="*/ 1457 h 1457"/>
              <a:gd name="T12" fmla="*/ 1869 w 1869"/>
              <a:gd name="T13" fmla="*/ 383 h 1457"/>
              <a:gd name="T14" fmla="*/ 1203 w 1869"/>
              <a:gd name="T15" fmla="*/ 0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69" h="1457">
                <a:moveTo>
                  <a:pt x="1204" y="5"/>
                </a:moveTo>
                <a:lnTo>
                  <a:pt x="1861" y="383"/>
                </a:lnTo>
                <a:lnTo>
                  <a:pt x="17" y="1443"/>
                </a:lnTo>
                <a:lnTo>
                  <a:pt x="1204" y="5"/>
                </a:lnTo>
                <a:close/>
                <a:moveTo>
                  <a:pt x="1203" y="0"/>
                </a:moveTo>
                <a:lnTo>
                  <a:pt x="0" y="1457"/>
                </a:lnTo>
                <a:lnTo>
                  <a:pt x="1869" y="383"/>
                </a:lnTo>
                <a:lnTo>
                  <a:pt x="120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xmlns="" id="{71FF3AF8-5630-439E-B51E-FF1A4BA9EA86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926891" y="3401647"/>
            <a:ext cx="2225279" cy="1735277"/>
          </a:xfrm>
          <a:custGeom>
            <a:avLst/>
            <a:gdLst>
              <a:gd name="T0" fmla="*/ 1204 w 1869"/>
              <a:gd name="T1" fmla="*/ 5 h 1457"/>
              <a:gd name="T2" fmla="*/ 1861 w 1869"/>
              <a:gd name="T3" fmla="*/ 383 h 1457"/>
              <a:gd name="T4" fmla="*/ 17 w 1869"/>
              <a:gd name="T5" fmla="*/ 1443 h 1457"/>
              <a:gd name="T6" fmla="*/ 1204 w 1869"/>
              <a:gd name="T7" fmla="*/ 5 h 1457"/>
              <a:gd name="T8" fmla="*/ 1203 w 1869"/>
              <a:gd name="T9" fmla="*/ 0 h 1457"/>
              <a:gd name="T10" fmla="*/ 0 w 1869"/>
              <a:gd name="T11" fmla="*/ 1457 h 1457"/>
              <a:gd name="T12" fmla="*/ 1869 w 1869"/>
              <a:gd name="T13" fmla="*/ 383 h 1457"/>
              <a:gd name="T14" fmla="*/ 1203 w 1869"/>
              <a:gd name="T15" fmla="*/ 0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69" h="1457">
                <a:moveTo>
                  <a:pt x="1204" y="5"/>
                </a:moveTo>
                <a:lnTo>
                  <a:pt x="1861" y="383"/>
                </a:lnTo>
                <a:lnTo>
                  <a:pt x="17" y="1443"/>
                </a:lnTo>
                <a:lnTo>
                  <a:pt x="1204" y="5"/>
                </a:lnTo>
                <a:moveTo>
                  <a:pt x="1203" y="0"/>
                </a:moveTo>
                <a:lnTo>
                  <a:pt x="0" y="1457"/>
                </a:lnTo>
                <a:lnTo>
                  <a:pt x="1869" y="383"/>
                </a:lnTo>
                <a:lnTo>
                  <a:pt x="120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sp>
        <p:nvSpPr>
          <p:cNvPr id="18" name="Freeform 18">
            <a:extLst>
              <a:ext uri="{FF2B5EF4-FFF2-40B4-BE49-F238E27FC236}">
                <a16:creationId xmlns:a16="http://schemas.microsoft.com/office/drawing/2014/main" xmlns="" id="{77991914-9572-42D7-85ED-C3C758A60A06}"/>
              </a:ext>
            </a:extLst>
          </p:cNvPr>
          <p:cNvSpPr>
            <a:spLocks/>
          </p:cNvSpPr>
          <p:nvPr userDrawn="1"/>
        </p:nvSpPr>
        <p:spPr bwMode="auto">
          <a:xfrm>
            <a:off x="8353425" y="1322001"/>
            <a:ext cx="788194" cy="2540388"/>
          </a:xfrm>
          <a:custGeom>
            <a:avLst/>
            <a:gdLst>
              <a:gd name="T0" fmla="*/ 0 w 662"/>
              <a:gd name="T1" fmla="*/ 1752 h 2133"/>
              <a:gd name="T2" fmla="*/ 662 w 662"/>
              <a:gd name="T3" fmla="*/ 0 h 2133"/>
              <a:gd name="T4" fmla="*/ 662 w 662"/>
              <a:gd name="T5" fmla="*/ 2133 h 2133"/>
              <a:gd name="T6" fmla="*/ 0 w 662"/>
              <a:gd name="T7" fmla="*/ 1752 h 2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62" h="2133">
                <a:moveTo>
                  <a:pt x="0" y="1752"/>
                </a:moveTo>
                <a:lnTo>
                  <a:pt x="662" y="0"/>
                </a:lnTo>
                <a:lnTo>
                  <a:pt x="662" y="2133"/>
                </a:lnTo>
                <a:lnTo>
                  <a:pt x="0" y="175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sp>
        <p:nvSpPr>
          <p:cNvPr id="19" name="Freeform 19">
            <a:extLst>
              <a:ext uri="{FF2B5EF4-FFF2-40B4-BE49-F238E27FC236}">
                <a16:creationId xmlns:a16="http://schemas.microsoft.com/office/drawing/2014/main" xmlns="" id="{704DCE3D-7AC3-47FB-91EC-D8015886EF23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359209" y="1300737"/>
            <a:ext cx="792956" cy="2557061"/>
          </a:xfrm>
          <a:custGeom>
            <a:avLst/>
            <a:gdLst>
              <a:gd name="T0" fmla="*/ 662 w 666"/>
              <a:gd name="T1" fmla="*/ 22 h 2147"/>
              <a:gd name="T2" fmla="*/ 662 w 666"/>
              <a:gd name="T3" fmla="*/ 2140 h 2147"/>
              <a:gd name="T4" fmla="*/ 5 w 666"/>
              <a:gd name="T5" fmla="*/ 1762 h 2147"/>
              <a:gd name="T6" fmla="*/ 662 w 666"/>
              <a:gd name="T7" fmla="*/ 22 h 2147"/>
              <a:gd name="T8" fmla="*/ 666 w 666"/>
              <a:gd name="T9" fmla="*/ 0 h 2147"/>
              <a:gd name="T10" fmla="*/ 0 w 666"/>
              <a:gd name="T11" fmla="*/ 1764 h 2147"/>
              <a:gd name="T12" fmla="*/ 666 w 666"/>
              <a:gd name="T13" fmla="*/ 2147 h 2147"/>
              <a:gd name="T14" fmla="*/ 666 w 666"/>
              <a:gd name="T15" fmla="*/ 0 h 2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66" h="2147">
                <a:moveTo>
                  <a:pt x="662" y="22"/>
                </a:moveTo>
                <a:lnTo>
                  <a:pt x="662" y="2140"/>
                </a:lnTo>
                <a:lnTo>
                  <a:pt x="5" y="1762"/>
                </a:lnTo>
                <a:lnTo>
                  <a:pt x="662" y="22"/>
                </a:lnTo>
                <a:close/>
                <a:moveTo>
                  <a:pt x="666" y="0"/>
                </a:moveTo>
                <a:lnTo>
                  <a:pt x="0" y="1764"/>
                </a:lnTo>
                <a:lnTo>
                  <a:pt x="666" y="2147"/>
                </a:lnTo>
                <a:lnTo>
                  <a:pt x="66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sp>
        <p:nvSpPr>
          <p:cNvPr id="22" name="Freeform 20">
            <a:extLst>
              <a:ext uri="{FF2B5EF4-FFF2-40B4-BE49-F238E27FC236}">
                <a16:creationId xmlns:a16="http://schemas.microsoft.com/office/drawing/2014/main" xmlns="" id="{F0A0674D-F67C-40BE-A875-99A8E5D3B1E0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359209" y="1300737"/>
            <a:ext cx="792956" cy="2557061"/>
          </a:xfrm>
          <a:custGeom>
            <a:avLst/>
            <a:gdLst>
              <a:gd name="T0" fmla="*/ 662 w 666"/>
              <a:gd name="T1" fmla="*/ 22 h 2147"/>
              <a:gd name="T2" fmla="*/ 662 w 666"/>
              <a:gd name="T3" fmla="*/ 2140 h 2147"/>
              <a:gd name="T4" fmla="*/ 5 w 666"/>
              <a:gd name="T5" fmla="*/ 1762 h 2147"/>
              <a:gd name="T6" fmla="*/ 662 w 666"/>
              <a:gd name="T7" fmla="*/ 22 h 2147"/>
              <a:gd name="T8" fmla="*/ 666 w 666"/>
              <a:gd name="T9" fmla="*/ 0 h 2147"/>
              <a:gd name="T10" fmla="*/ 0 w 666"/>
              <a:gd name="T11" fmla="*/ 1764 h 2147"/>
              <a:gd name="T12" fmla="*/ 666 w 666"/>
              <a:gd name="T13" fmla="*/ 2147 h 2147"/>
              <a:gd name="T14" fmla="*/ 666 w 666"/>
              <a:gd name="T15" fmla="*/ 0 h 2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66" h="2147">
                <a:moveTo>
                  <a:pt x="662" y="22"/>
                </a:moveTo>
                <a:lnTo>
                  <a:pt x="662" y="2140"/>
                </a:lnTo>
                <a:lnTo>
                  <a:pt x="5" y="1762"/>
                </a:lnTo>
                <a:lnTo>
                  <a:pt x="662" y="22"/>
                </a:lnTo>
                <a:moveTo>
                  <a:pt x="666" y="0"/>
                </a:moveTo>
                <a:lnTo>
                  <a:pt x="0" y="1764"/>
                </a:lnTo>
                <a:lnTo>
                  <a:pt x="666" y="2147"/>
                </a:lnTo>
                <a:lnTo>
                  <a:pt x="66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sp>
        <p:nvSpPr>
          <p:cNvPr id="29" name="Freeform 45">
            <a:extLst>
              <a:ext uri="{FF2B5EF4-FFF2-40B4-BE49-F238E27FC236}">
                <a16:creationId xmlns:a16="http://schemas.microsoft.com/office/drawing/2014/main" xmlns="" id="{2457C26B-AE86-4277-AB62-3BF332B8143A}"/>
              </a:ext>
            </a:extLst>
          </p:cNvPr>
          <p:cNvSpPr>
            <a:spLocks/>
          </p:cNvSpPr>
          <p:nvPr userDrawn="1"/>
        </p:nvSpPr>
        <p:spPr bwMode="auto">
          <a:xfrm>
            <a:off x="2565327" y="684310"/>
            <a:ext cx="1655368" cy="1849856"/>
          </a:xfrm>
          <a:custGeom>
            <a:avLst/>
            <a:gdLst>
              <a:gd name="T0" fmla="*/ 0 w 1289"/>
              <a:gd name="T1" fmla="*/ 0 h 1440"/>
              <a:gd name="T2" fmla="*/ 831 w 1289"/>
              <a:gd name="T3" fmla="*/ 1440 h 1440"/>
              <a:gd name="T4" fmla="*/ 1289 w 1289"/>
              <a:gd name="T5" fmla="*/ 212 h 1440"/>
              <a:gd name="T6" fmla="*/ 0 w 1289"/>
              <a:gd name="T7" fmla="*/ 0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89" h="1440">
                <a:moveTo>
                  <a:pt x="0" y="0"/>
                </a:moveTo>
                <a:lnTo>
                  <a:pt x="831" y="1440"/>
                </a:lnTo>
                <a:lnTo>
                  <a:pt x="1289" y="2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sp>
        <p:nvSpPr>
          <p:cNvPr id="39" name="Freeform 5">
            <a:extLst>
              <a:ext uri="{FF2B5EF4-FFF2-40B4-BE49-F238E27FC236}">
                <a16:creationId xmlns:a16="http://schemas.microsoft.com/office/drawing/2014/main" xmlns="" id="{E69FBDE1-CD3E-433A-83A2-614CE9A07EA1}"/>
              </a:ext>
            </a:extLst>
          </p:cNvPr>
          <p:cNvSpPr>
            <a:spLocks/>
          </p:cNvSpPr>
          <p:nvPr userDrawn="1"/>
        </p:nvSpPr>
        <p:spPr bwMode="auto">
          <a:xfrm>
            <a:off x="189" y="3862370"/>
            <a:ext cx="6954064" cy="1282718"/>
          </a:xfrm>
          <a:custGeom>
            <a:avLst/>
            <a:gdLst>
              <a:gd name="T0" fmla="*/ 5212 w 7679"/>
              <a:gd name="T1" fmla="*/ 0 h 1416"/>
              <a:gd name="T2" fmla="*/ 0 w 7679"/>
              <a:gd name="T3" fmla="*/ 1416 h 1416"/>
              <a:gd name="T4" fmla="*/ 7679 w 7679"/>
              <a:gd name="T5" fmla="*/ 1416 h 1416"/>
              <a:gd name="T6" fmla="*/ 5212 w 7679"/>
              <a:gd name="T7" fmla="*/ 0 h 1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679" h="1416">
                <a:moveTo>
                  <a:pt x="5212" y="0"/>
                </a:moveTo>
                <a:lnTo>
                  <a:pt x="0" y="1416"/>
                </a:lnTo>
                <a:lnTo>
                  <a:pt x="7679" y="1416"/>
                </a:lnTo>
                <a:lnTo>
                  <a:pt x="5212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1609460" y="2145573"/>
            <a:ext cx="4064389" cy="671720"/>
          </a:xfrm>
        </p:spPr>
        <p:txBody>
          <a:bodyPr anchor="b">
            <a:normAutofit/>
          </a:bodyPr>
          <a:lstStyle>
            <a:lvl1pPr algn="l">
              <a:defRPr sz="1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1610297" y="2817290"/>
            <a:ext cx="4064389" cy="76195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825">
                <a:solidFill>
                  <a:schemeClr val="tx1"/>
                </a:solidFill>
              </a:defRPr>
            </a:lvl1pPr>
            <a:lvl2pPr marL="34288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66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2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18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06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23" name="图片 2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398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884757" y="4762853"/>
            <a:ext cx="2133600" cy="273928"/>
          </a:xfrm>
        </p:spPr>
        <p:txBody>
          <a:bodyPr/>
          <a:lstStyle>
            <a:lvl1pPr>
              <a:defRPr sz="1100" b="0">
                <a:latin typeface="+mn-lt"/>
                <a:cs typeface="Arial" panose="020B0604020202020204" pitchFamily="34" charset="0"/>
              </a:defRPr>
            </a:lvl1pPr>
          </a:lstStyle>
          <a:p>
            <a:fld id="{995718E6-D458-4B6A-8A06-5892728F6743}" type="slidenum">
              <a:rPr lang="zh-CN" alt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pic>
        <p:nvPicPr>
          <p:cNvPr id="2097155" name="图片 2"/>
          <p:cNvPicPr>
            <a:picLocks noChangeAspect="1"/>
          </p:cNvPicPr>
          <p:nvPr userDrawn="1"/>
        </p:nvPicPr>
        <p:blipFill rotWithShape="1">
          <a:blip r:embed="rId2" cstate="print"/>
          <a:srcRect t="25398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4143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699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sz="900">
              <a:solidFill>
                <a:srgbClr val="000000"/>
              </a:solidFill>
            </a:endParaRPr>
          </a:p>
        </p:txBody>
      </p:sp>
      <p:sp>
        <p:nvSpPr>
          <p:cNvPr id="1048700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 sz="600">
              <a:solidFill>
                <a:srgbClr val="000000"/>
              </a:solidFill>
            </a:endParaRPr>
          </a:p>
        </p:txBody>
      </p:sp>
      <p:sp>
        <p:nvSpPr>
          <p:cNvPr id="1048701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 altLang="en-US" sz="600" smtClean="0">
                <a:solidFill>
                  <a:srgbClr val="898989"/>
                </a:solidFill>
              </a:rPr>
              <a:pPr/>
              <a:t>‹#›</a:t>
            </a:fld>
            <a:endParaRPr lang="zh-CN" altLang="en-US" sz="600" dirty="0">
              <a:solidFill>
                <a:srgbClr val="898989"/>
              </a:solidFill>
            </a:endParaRPr>
          </a:p>
        </p:txBody>
      </p:sp>
      <p:pic>
        <p:nvPicPr>
          <p:cNvPr id="2097156" name="图片 5"/>
          <p:cNvPicPr>
            <a:picLocks noChangeAspect="1"/>
          </p:cNvPicPr>
          <p:nvPr userDrawn="1"/>
        </p:nvPicPr>
        <p:blipFill rotWithShape="1">
          <a:blip r:embed="rId2" cstate="print"/>
          <a:srcRect t="25398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8948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8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58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sz="900">
              <a:solidFill>
                <a:srgbClr val="000000"/>
              </a:solidFill>
            </a:endParaRPr>
          </a:p>
        </p:txBody>
      </p:sp>
      <p:sp>
        <p:nvSpPr>
          <p:cNvPr id="104858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 sz="600">
              <a:solidFill>
                <a:srgbClr val="000000"/>
              </a:solidFill>
            </a:endParaRPr>
          </a:p>
        </p:txBody>
      </p:sp>
      <p:sp>
        <p:nvSpPr>
          <p:cNvPr id="104858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 altLang="en-US" sz="600" dirty="0">
                <a:solidFill>
                  <a:srgbClr val="898989"/>
                </a:solidFill>
              </a:rPr>
              <a:pPr/>
              <a:t>‹#›</a:t>
            </a:fld>
            <a:endParaRPr lang="zh-CN" altLang="en-US" sz="600" dirty="0">
              <a:solidFill>
                <a:srgbClr val="898989"/>
              </a:solidFill>
            </a:endParaRPr>
          </a:p>
        </p:txBody>
      </p:sp>
      <p:pic>
        <p:nvPicPr>
          <p:cNvPr id="2097152" name="图片 6"/>
          <p:cNvPicPr>
            <a:picLocks noChangeAspect="1"/>
          </p:cNvPicPr>
          <p:nvPr userDrawn="1"/>
        </p:nvPicPr>
        <p:blipFill rotWithShape="1">
          <a:blip r:embed="rId2" cstate="print"/>
          <a:srcRect t="25398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03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2449" y="4681792"/>
            <a:ext cx="3105151" cy="154834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xmlns="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xmlns="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02444" y="847989"/>
            <a:ext cx="8137922" cy="375639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398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2444" y="1"/>
            <a:ext cx="8137922" cy="60761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32023" y="4817400"/>
            <a:ext cx="2182416" cy="154834"/>
          </a:xfrm>
        </p:spPr>
        <p:txBody>
          <a:bodyPr/>
          <a:lstStyle>
            <a:lvl1pPr>
              <a:defRPr sz="1100"/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398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1_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2444" y="1"/>
            <a:ext cx="8137922" cy="60761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2449" y="4681792"/>
            <a:ext cx="3105151" cy="154834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398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645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398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摆满, 行李, 室内, 框&#10;&#10;已生成高可信度的说明">
            <a:extLst>
              <a:ext uri="{FF2B5EF4-FFF2-40B4-BE49-F238E27FC236}">
                <a16:creationId xmlns:a16="http://schemas.microsoft.com/office/drawing/2014/main" xmlns="" id="{76C60C5A-C79D-4330-A04D-C1A53590924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02"/>
          <a:stretch/>
        </p:blipFill>
        <p:spPr>
          <a:xfrm>
            <a:off x="-2" y="0"/>
            <a:ext cx="9149706" cy="514508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xmlns="" id="{C967DA9F-A420-418C-A9A6-2F5477526418}"/>
              </a:ext>
            </a:extLst>
          </p:cNvPr>
          <p:cNvSpPr/>
          <p:nvPr userDrawn="1"/>
        </p:nvSpPr>
        <p:spPr>
          <a:xfrm>
            <a:off x="872" y="0"/>
            <a:ext cx="9149706" cy="514508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D72B19B9-0D36-4E58-BFA3-55C81DD6AB04}"/>
              </a:ext>
            </a:extLst>
          </p:cNvPr>
          <p:cNvSpPr/>
          <p:nvPr userDrawn="1"/>
        </p:nvSpPr>
        <p:spPr>
          <a:xfrm>
            <a:off x="4161" y="1495877"/>
            <a:ext cx="9145980" cy="2153336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2239152" y="1495880"/>
            <a:ext cx="4675998" cy="1216507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239152" y="3226091"/>
            <a:ext cx="4675998" cy="23322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125" smtClean="0">
                <a:solidFill>
                  <a:schemeClr val="tx1"/>
                </a:solidFill>
              </a:defRPr>
            </a:lvl1pPr>
            <a:lvl2pPr>
              <a:defRPr lang="zh-CN" altLang="en-US" sz="1500" smtClean="0"/>
            </a:lvl2pPr>
            <a:lvl3pPr>
              <a:defRPr lang="zh-CN" altLang="en-US" sz="1350" smtClean="0"/>
            </a:lvl3pPr>
            <a:lvl4pPr>
              <a:defRPr lang="zh-CN" altLang="en-US" sz="1200" smtClean="0"/>
            </a:lvl4pPr>
            <a:lvl5pPr>
              <a:defRPr lang="zh-CN" altLang="en-US" sz="1200"/>
            </a:lvl5pPr>
          </a:lstStyle>
          <a:p>
            <a:pPr marL="171442" marR="0" lvl="0" indent="-171442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xmlns="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39152" y="3003816"/>
            <a:ext cx="4675998" cy="222272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125" b="0">
                <a:solidFill>
                  <a:schemeClr val="tx1"/>
                </a:solidFill>
              </a:defRPr>
            </a:lvl1pPr>
            <a:lvl2pPr marL="342883" indent="0">
              <a:buNone/>
              <a:defRPr/>
            </a:lvl2pPr>
            <a:lvl3pPr marL="685765" indent="0">
              <a:buNone/>
              <a:defRPr/>
            </a:lvl3pPr>
            <a:lvl4pPr marL="1028648" indent="0">
              <a:buNone/>
              <a:defRPr/>
            </a:lvl4pPr>
            <a:lvl5pPr marL="1371532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398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646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884757" y="4762853"/>
            <a:ext cx="2133600" cy="273928"/>
          </a:xfrm>
        </p:spPr>
        <p:txBody>
          <a:bodyPr/>
          <a:lstStyle>
            <a:lvl1pPr>
              <a:defRPr sz="1100" b="0">
                <a:latin typeface="+mn-lt"/>
                <a:cs typeface="Arial" panose="020B0604020202020204" pitchFamily="34" charset="0"/>
              </a:defRPr>
            </a:lvl1pPr>
          </a:lstStyle>
          <a:p>
            <a:fld id="{995718E6-D458-4B6A-8A06-5892728F674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398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167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02444" y="4"/>
            <a:ext cx="8137922" cy="5978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2444" y="843226"/>
            <a:ext cx="8137922" cy="3765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sp>
        <p:nvSpPr>
          <p:cNvPr id="8" name="日期占位符 3">
            <a:extLst>
              <a:ext uri="{FF2B5EF4-FFF2-40B4-BE49-F238E27FC236}">
                <a16:creationId xmlns:a16="http://schemas.microsoft.com/office/drawing/2014/main" xmlns="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51299" y="4681792"/>
            <a:ext cx="1041402" cy="1548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xmlns="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49" y="4681792"/>
            <a:ext cx="2182416" cy="1548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70" r:id="rId5"/>
    <p:sldLayoutId id="2147483655" r:id="rId6"/>
    <p:sldLayoutId id="2147483661" r:id="rId7"/>
    <p:sldLayoutId id="2147483671" r:id="rId8"/>
    <p:sldLayoutId id="2147483673" r:id="rId9"/>
    <p:sldLayoutId id="2147483675" r:id="rId10"/>
    <p:sldLayoutId id="2147483676" r:id="rId11"/>
  </p:sldLayoutIdLst>
  <p:hf hdr="0" ftr="0" dt="0"/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2" indent="-171442" algn="l" defTabSz="68576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0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4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317" userDrawn="1">
          <p15:clr>
            <a:srgbClr val="F26B43"/>
          </p15:clr>
        </p15:guide>
        <p15:guide id="2" pos="5443" userDrawn="1">
          <p15:clr>
            <a:srgbClr val="F26B43"/>
          </p15:clr>
        </p15:guide>
        <p15:guide id="3" orient="horz" pos="486" userDrawn="1">
          <p15:clr>
            <a:srgbClr val="F26B43"/>
          </p15:clr>
        </p15:guide>
        <p15:guide id="4" orient="horz" pos="534" userDrawn="1">
          <p15:clr>
            <a:srgbClr val="F26B43"/>
          </p15:clr>
        </p15:guide>
        <p15:guide id="5" orient="horz" pos="2949" userDrawn="1">
          <p15:clr>
            <a:srgbClr val="F26B43"/>
          </p15:clr>
        </p15:guide>
        <p15:guide id="6" orient="horz" pos="290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502444" y="4"/>
            <a:ext cx="8137922" cy="5978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502444" y="843226"/>
            <a:ext cx="8137922" cy="3765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4051299" y="4681792"/>
            <a:ext cx="1041402" cy="1548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04857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49" y="4681792"/>
            <a:ext cx="2182416" cy="1548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9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2" indent="-171442" algn="l" defTabSz="68576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0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4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5" descr="图片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5978"/>
            <a:ext cx="9144000" cy="2646759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</p:pic>
      <p:sp>
        <p:nvSpPr>
          <p:cNvPr id="6" name="文本框 5"/>
          <p:cNvSpPr txBox="1"/>
          <p:nvPr/>
        </p:nvSpPr>
        <p:spPr>
          <a:xfrm>
            <a:off x="1115821" y="1443543"/>
            <a:ext cx="7054141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itchFamily="2" charset="-122"/>
                <a:ea typeface="华文行楷" pitchFamily="2" charset="-122"/>
              </a:rPr>
              <a:t>三</a:t>
            </a:r>
            <a:r>
              <a:rPr lang="zh-CN" altLang="en-US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itchFamily="2" charset="-122"/>
                <a:ea typeface="华文行楷" pitchFamily="2" charset="-122"/>
              </a:rPr>
              <a:t>现、四表、</a:t>
            </a:r>
            <a:r>
              <a:rPr lang="zh-CN" altLang="en-US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itchFamily="2" charset="-122"/>
                <a:ea typeface="华文行楷" pitchFamily="2" charset="-122"/>
              </a:rPr>
              <a:t>互联周例会</a:t>
            </a:r>
            <a:endParaRPr lang="zh-CN" altLang="en-US" sz="4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700337" y="3498250"/>
            <a:ext cx="37433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25000"/>
              </a:lnSpc>
              <a:defRPr sz="2000"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zh-CN" altLang="en-US" sz="2400" dirty="0" smtClean="0"/>
              <a:t>重卡事业</a:t>
            </a:r>
            <a:r>
              <a:rPr lang="zh-CN" altLang="en-US" sz="2400" dirty="0" smtClean="0"/>
              <a:t>部</a:t>
            </a:r>
            <a:endParaRPr lang="en-US" altLang="zh-CN" sz="2400" dirty="0" smtClean="0"/>
          </a:p>
          <a:p>
            <a:r>
              <a:rPr lang="zh-CN" altLang="en-US" sz="2400" dirty="0"/>
              <a:t>汇报</a:t>
            </a:r>
            <a:r>
              <a:rPr lang="zh-CN" altLang="en-US" sz="2400" dirty="0" smtClean="0"/>
              <a:t>人</a:t>
            </a:r>
            <a:r>
              <a:rPr lang="zh-CN" altLang="en-US" sz="2400" dirty="0" smtClean="0"/>
              <a:t>：王慧</a:t>
            </a:r>
            <a:endParaRPr lang="en-US" altLang="zh-CN" sz="2400" dirty="0"/>
          </a:p>
          <a:p>
            <a:r>
              <a:rPr lang="en-US" altLang="zh-CN" sz="2400" dirty="0" smtClean="0"/>
              <a:t>2020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19</a:t>
            </a:r>
            <a:r>
              <a:rPr lang="zh-CN" altLang="en-US" sz="2400" dirty="0" smtClean="0"/>
              <a:t>日</a:t>
            </a:r>
            <a:endParaRPr lang="zh-CN" altLang="en-US" sz="2400" dirty="0"/>
          </a:p>
        </p:txBody>
      </p:sp>
      <p:sp>
        <p:nvSpPr>
          <p:cNvPr id="8" name="TextBox 1"/>
          <p:cNvSpPr txBox="1"/>
          <p:nvPr/>
        </p:nvSpPr>
        <p:spPr>
          <a:xfrm>
            <a:off x="7704348" y="175797"/>
            <a:ext cx="1240552" cy="307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486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399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公司机密</a:t>
            </a:r>
          </a:p>
        </p:txBody>
      </p:sp>
      <p:pic>
        <p:nvPicPr>
          <p:cNvPr id="9" name="图片 9" descr="未标题-1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55" y="142479"/>
            <a:ext cx="1512094" cy="351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74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718E6-D458-4B6A-8A06-5892728F6743}" type="slidenum">
              <a:rPr lang="zh-CN" altLang="en-US" smtClean="0">
                <a:solidFill>
                  <a:srgbClr val="4472C4"/>
                </a:solidFill>
              </a:rPr>
              <a:pPr/>
              <a:t>10</a:t>
            </a:fld>
            <a:endParaRPr lang="zh-CN" altLang="en-US" dirty="0">
              <a:solidFill>
                <a:srgbClr val="4472C4"/>
              </a:solidFill>
            </a:endParaRPr>
          </a:p>
        </p:txBody>
      </p:sp>
      <p:grpSp>
        <p:nvGrpSpPr>
          <p:cNvPr id="63" name="组合 14"/>
          <p:cNvGrpSpPr/>
          <p:nvPr/>
        </p:nvGrpSpPr>
        <p:grpSpPr>
          <a:xfrm>
            <a:off x="68373" y="123395"/>
            <a:ext cx="432048" cy="419531"/>
            <a:chOff x="298460" y="987574"/>
            <a:chExt cx="288032" cy="279687"/>
          </a:xfrm>
        </p:grpSpPr>
        <p:sp>
          <p:nvSpPr>
            <p:cNvPr id="1048645" name="矩形 15"/>
            <p:cNvSpPr/>
            <p:nvPr/>
          </p:nvSpPr>
          <p:spPr>
            <a:xfrm>
              <a:off x="298460" y="987574"/>
              <a:ext cx="216024" cy="216024"/>
            </a:xfrm>
            <a:prstGeom prst="rect">
              <a:avLst/>
            </a:prstGeom>
            <a:noFill/>
            <a:ln w="127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8646" name="矩形 16"/>
            <p:cNvSpPr/>
            <p:nvPr/>
          </p:nvSpPr>
          <p:spPr>
            <a:xfrm>
              <a:off x="406472" y="1087241"/>
              <a:ext cx="180020" cy="180020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048647" name="TextBox 36"/>
          <p:cNvSpPr txBox="1">
            <a:spLocks noChangeArrowheads="1"/>
          </p:cNvSpPr>
          <p:nvPr/>
        </p:nvSpPr>
        <p:spPr bwMode="auto">
          <a:xfrm>
            <a:off x="182880" y="572407"/>
            <a:ext cx="7995684" cy="50782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36" tIns="45718" rIns="91436" bIns="45718" anchor="ctr">
            <a:spAutoFit/>
          </a:bodyPr>
          <a:lstStyle/>
          <a:p>
            <a:pPr eaLnBrk="0" fontAlgn="base" hangingPunct="0">
              <a:lnSpc>
                <a:spcPct val="150000"/>
              </a:lnSpc>
            </a:pPr>
            <a:r>
              <a:rPr lang="en-US" altLang="zh-CN" sz="18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lang="zh-CN" altLang="en-US" sz="18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zh-CN" altLang="en-US" sz="1800" b="1" dirty="0" smtClean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各子公司</a:t>
            </a:r>
            <a:r>
              <a:rPr lang="zh-CN" altLang="en-US" sz="18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自查的在线率、覆盖率和合格率情况：</a:t>
            </a:r>
            <a:endParaRPr lang="en-US" altLang="zh-CN" sz="1800" b="1" dirty="0" smtClean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048648" name="文本框 11"/>
          <p:cNvSpPr txBox="1"/>
          <p:nvPr/>
        </p:nvSpPr>
        <p:spPr>
          <a:xfrm>
            <a:off x="500420" y="61320"/>
            <a:ext cx="4141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4472C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二</a:t>
            </a:r>
            <a:r>
              <a:rPr lang="zh-CN" altLang="en-US" sz="2400" b="1" dirty="0" smtClean="0">
                <a:solidFill>
                  <a:srgbClr val="4472C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、四表数据</a:t>
            </a:r>
            <a:endParaRPr lang="zh-CN" altLang="en-US" sz="2400" b="1" dirty="0">
              <a:solidFill>
                <a:srgbClr val="4472C4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769706"/>
              </p:ext>
            </p:extLst>
          </p:nvPr>
        </p:nvGraphicFramePr>
        <p:xfrm>
          <a:off x="359620" y="1205210"/>
          <a:ext cx="8405066" cy="2862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6603">
                  <a:extLst>
                    <a:ext uri="{9D8B030D-6E8A-4147-A177-3AD203B41FA5}">
                      <a16:colId xmlns:a16="http://schemas.microsoft.com/office/drawing/2014/main" xmlns="" val="4003021799"/>
                    </a:ext>
                  </a:extLst>
                </a:gridCol>
                <a:gridCol w="1148826">
                  <a:extLst>
                    <a:ext uri="{9D8B030D-6E8A-4147-A177-3AD203B41FA5}">
                      <a16:colId xmlns:a16="http://schemas.microsoft.com/office/drawing/2014/main" xmlns="" val="737761046"/>
                    </a:ext>
                  </a:extLst>
                </a:gridCol>
                <a:gridCol w="1044388">
                  <a:extLst>
                    <a:ext uri="{9D8B030D-6E8A-4147-A177-3AD203B41FA5}">
                      <a16:colId xmlns:a16="http://schemas.microsoft.com/office/drawing/2014/main" xmlns="" val="3616462089"/>
                    </a:ext>
                  </a:extLst>
                </a:gridCol>
                <a:gridCol w="1566579">
                  <a:extLst>
                    <a:ext uri="{9D8B030D-6E8A-4147-A177-3AD203B41FA5}">
                      <a16:colId xmlns:a16="http://schemas.microsoft.com/office/drawing/2014/main" xmlns="" val="3266563660"/>
                    </a:ext>
                  </a:extLst>
                </a:gridCol>
                <a:gridCol w="1253266">
                  <a:extLst>
                    <a:ext uri="{9D8B030D-6E8A-4147-A177-3AD203B41FA5}">
                      <a16:colId xmlns:a16="http://schemas.microsoft.com/office/drawing/2014/main" xmlns="" val="1499402640"/>
                    </a:ext>
                  </a:extLst>
                </a:gridCol>
                <a:gridCol w="1357702">
                  <a:extLst>
                    <a:ext uri="{9D8B030D-6E8A-4147-A177-3AD203B41FA5}">
                      <a16:colId xmlns:a16="http://schemas.microsoft.com/office/drawing/2014/main" xmlns="" val="2740311485"/>
                    </a:ext>
                  </a:extLst>
                </a:gridCol>
                <a:gridCol w="1357702">
                  <a:extLst>
                    <a:ext uri="{9D8B030D-6E8A-4147-A177-3AD203B41FA5}">
                      <a16:colId xmlns:a16="http://schemas.microsoft.com/office/drawing/2014/main" xmlns="" val="2545229621"/>
                    </a:ext>
                  </a:extLst>
                </a:gridCol>
              </a:tblGrid>
              <a:tr h="28629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排名</a:t>
                      </a:r>
                      <a:endParaRPr lang="zh-CN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子公司</a:t>
                      </a:r>
                      <a:endParaRPr lang="zh-CN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责任人</a:t>
                      </a:r>
                      <a:endParaRPr lang="zh-CN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综合评价</a:t>
                      </a:r>
                      <a:endParaRPr lang="zh-CN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zh-CN" alt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三现</a:t>
                      </a:r>
                      <a:endParaRPr lang="zh-CN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98844160"/>
                  </a:ext>
                </a:extLst>
              </a:tr>
              <a:tr h="2862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在线率</a:t>
                      </a:r>
                      <a:endParaRPr lang="zh-CN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覆盖率</a:t>
                      </a:r>
                      <a:endParaRPr lang="zh-CN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合规率</a:t>
                      </a:r>
                      <a:endParaRPr lang="zh-CN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16878907"/>
                  </a:ext>
                </a:extLst>
              </a:tr>
              <a:tr h="28629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昆山小挖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姜云清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2</a:t>
                      </a:r>
                      <a:r>
                        <a:rPr lang="zh-CN" altLang="en-US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蓝</a:t>
                      </a:r>
                      <a:r>
                        <a:rPr lang="en-US" altLang="zh-CN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2</a:t>
                      </a:r>
                      <a:r>
                        <a:rPr lang="zh-CN" altLang="en-US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绿</a:t>
                      </a:r>
                      <a:r>
                        <a:rPr lang="en-US" altLang="zh-CN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2</a:t>
                      </a:r>
                      <a:r>
                        <a:rPr lang="zh-CN" altLang="en-US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红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100%    </a:t>
                      </a:r>
                      <a:r>
                        <a:rPr lang="en-US" altLang="zh-CN" sz="1100" u="none" strike="noStrike" dirty="0" smtClean="0">
                          <a:solidFill>
                            <a:srgbClr val="0000FF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●</a:t>
                      </a:r>
                      <a:endParaRPr lang="en-US" altLang="zh-CN" sz="1100" b="0" i="0" u="none" strike="noStrike" dirty="0">
                        <a:solidFill>
                          <a:srgbClr val="0000FF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59.7%    </a:t>
                      </a:r>
                      <a:r>
                        <a:rPr lang="en-US" altLang="zh-CN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●</a:t>
                      </a: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42706727"/>
                  </a:ext>
                </a:extLst>
              </a:tr>
              <a:tr h="28629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2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南口桩机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牟军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2</a:t>
                      </a:r>
                      <a:r>
                        <a:rPr lang="zh-CN" altLang="en-US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蓝</a:t>
                      </a:r>
                      <a:r>
                        <a:rPr lang="en-US" altLang="zh-CN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</a:t>
                      </a:r>
                      <a:r>
                        <a:rPr lang="zh-CN" altLang="en-US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黄</a:t>
                      </a:r>
                      <a:r>
                        <a:rPr lang="en-US" altLang="zh-CN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3</a:t>
                      </a:r>
                      <a:r>
                        <a:rPr lang="zh-CN" altLang="en-US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红</a:t>
                      </a:r>
                      <a:r>
                        <a:rPr lang="zh-CN" altLang="en-US" sz="1100" u="none" strike="noStrike" dirty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95.9%    </a:t>
                      </a:r>
                      <a:r>
                        <a:rPr lang="en-US" altLang="zh-CN" sz="1100" u="none" strike="noStrike" dirty="0" smtClean="0">
                          <a:solidFill>
                            <a:srgbClr val="FFC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●</a:t>
                      </a:r>
                      <a:endParaRPr lang="en-US" altLang="zh-CN" sz="1100" b="0" i="0" u="none" strike="noStrike" dirty="0">
                        <a:solidFill>
                          <a:srgbClr val="FFC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30.5%    </a:t>
                      </a:r>
                      <a:r>
                        <a:rPr lang="en-US" altLang="zh-CN" sz="1100" u="none" strike="noStrike" dirty="0"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●</a:t>
                      </a: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78974619"/>
                  </a:ext>
                </a:extLst>
              </a:tr>
              <a:tr h="28629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3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昆山大挖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刘开翼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</a:t>
                      </a:r>
                      <a:r>
                        <a:rPr lang="zh-CN" altLang="en-US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蓝</a:t>
                      </a:r>
                      <a:r>
                        <a:rPr lang="en-US" altLang="zh-CN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</a:t>
                      </a:r>
                      <a:r>
                        <a:rPr lang="zh-CN" altLang="en-US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绿</a:t>
                      </a:r>
                      <a:r>
                        <a:rPr lang="en-US" altLang="zh-CN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4</a:t>
                      </a:r>
                      <a:r>
                        <a:rPr lang="zh-CN" altLang="en-US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黄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100</a:t>
                      </a:r>
                      <a:r>
                        <a:rPr lang="en-US" altLang="zh-CN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%    </a:t>
                      </a:r>
                      <a:r>
                        <a:rPr lang="en-US" altLang="zh-CN" sz="1100" u="none" strike="noStrike" dirty="0">
                          <a:solidFill>
                            <a:srgbClr val="0000FF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●</a:t>
                      </a:r>
                      <a:endParaRPr lang="en-US" altLang="zh-CN" sz="1100" b="0" i="0" u="none" strike="noStrike" dirty="0">
                        <a:solidFill>
                          <a:srgbClr val="0000FF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59.7%    </a:t>
                      </a:r>
                      <a:r>
                        <a:rPr lang="en-US" altLang="zh-CN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●</a:t>
                      </a: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796594"/>
                  </a:ext>
                </a:extLst>
              </a:tr>
              <a:tr h="28629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4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临港中挖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田文胜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</a:t>
                      </a:r>
                      <a:r>
                        <a:rPr lang="zh-CN" altLang="en-US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蓝</a:t>
                      </a:r>
                      <a:r>
                        <a:rPr lang="en-US" altLang="zh-CN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</a:t>
                      </a:r>
                      <a:r>
                        <a:rPr lang="zh-CN" altLang="en-US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黄</a:t>
                      </a:r>
                      <a:r>
                        <a:rPr lang="en-US" altLang="zh-CN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4</a:t>
                      </a:r>
                      <a:r>
                        <a:rPr lang="zh-CN" altLang="en-US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红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100%  </a:t>
                      </a:r>
                      <a:r>
                        <a:rPr lang="en-US" altLang="zh-CN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  </a:t>
                      </a:r>
                      <a:r>
                        <a:rPr lang="en-US" altLang="zh-CN" sz="1100" u="none" strike="noStrike" dirty="0" smtClean="0">
                          <a:solidFill>
                            <a:srgbClr val="0000FF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●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54.9%    </a:t>
                      </a:r>
                      <a:r>
                        <a:rPr lang="en-US" altLang="zh-CN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●</a:t>
                      </a: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605016"/>
                  </a:ext>
                </a:extLst>
              </a:tr>
              <a:tr h="28629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5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100" b="0" i="0" u="none" strike="noStrike" dirty="0">
                        <a:solidFill>
                          <a:srgbClr val="FFC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05731128"/>
                  </a:ext>
                </a:extLst>
              </a:tr>
              <a:tr h="28629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6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100" b="0" i="0" u="none" strike="noStrike" dirty="0">
                        <a:solidFill>
                          <a:srgbClr val="FFC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1085087"/>
                  </a:ext>
                </a:extLst>
              </a:tr>
              <a:tr h="28629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7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100" b="0" i="0" u="none" strike="noStrike" dirty="0">
                        <a:solidFill>
                          <a:srgbClr val="0000FF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91081375"/>
                  </a:ext>
                </a:extLst>
              </a:tr>
              <a:tr h="28629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8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76459672"/>
                  </a:ext>
                </a:extLst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75146" y="4762853"/>
            <a:ext cx="79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注：</a:t>
            </a:r>
            <a:r>
              <a:rPr lang="en-US" altLang="zh-CN" sz="9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9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、比值等于</a:t>
            </a:r>
            <a:r>
              <a:rPr lang="en-US" altLang="zh-CN" sz="9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100%</a:t>
            </a:r>
            <a:r>
              <a:rPr lang="zh-CN" altLang="en-US" sz="9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为</a:t>
            </a:r>
            <a:r>
              <a:rPr lang="zh-CN" altLang="en-US" sz="900" b="1" dirty="0" smtClean="0">
                <a:solidFill>
                  <a:srgbClr val="3333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蓝灯</a:t>
            </a:r>
            <a:r>
              <a:rPr lang="zh-CN" altLang="en-US" sz="9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，比值介于</a:t>
            </a:r>
            <a:r>
              <a:rPr lang="en-US" altLang="zh-CN" sz="9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99%-100%</a:t>
            </a:r>
            <a:r>
              <a:rPr lang="zh-CN" altLang="en-US" sz="9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为</a:t>
            </a:r>
            <a:r>
              <a:rPr lang="zh-CN" altLang="en-US" sz="900" b="1" dirty="0" smtClean="0">
                <a:solidFill>
                  <a:srgbClr val="00B05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绿灯</a:t>
            </a:r>
            <a:r>
              <a:rPr lang="zh-CN" altLang="en-US" sz="9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，比值介于</a:t>
            </a:r>
            <a:r>
              <a:rPr lang="en-US" altLang="zh-CN" sz="9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90%-99%</a:t>
            </a:r>
            <a:r>
              <a:rPr lang="zh-CN" altLang="en-US" sz="9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为</a:t>
            </a:r>
            <a:r>
              <a:rPr lang="zh-CN" altLang="en-US" sz="900" b="1" dirty="0" smtClean="0">
                <a:solidFill>
                  <a:srgbClr val="FFC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黄灯</a:t>
            </a:r>
            <a:r>
              <a:rPr lang="zh-CN" altLang="en-US" sz="9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，比值小于</a:t>
            </a:r>
            <a:r>
              <a:rPr lang="en-US" altLang="zh-CN" sz="9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90%</a:t>
            </a:r>
            <a:r>
              <a:rPr lang="zh-CN" altLang="en-US" sz="9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为</a:t>
            </a:r>
            <a:r>
              <a:rPr lang="zh-CN" altLang="en-US" sz="900" b="1" dirty="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红灯</a:t>
            </a:r>
            <a:r>
              <a:rPr lang="zh-CN" altLang="en-US" sz="9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lang="en-US" altLang="zh-CN" sz="900" b="1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9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     2</a:t>
            </a:r>
            <a:r>
              <a:rPr lang="zh-CN" altLang="en-US" sz="9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、排名规则：先按</a:t>
            </a:r>
            <a:r>
              <a:rPr lang="zh-CN" altLang="en-US" sz="900" b="1" dirty="0" smtClean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蓝灯数量</a:t>
            </a:r>
            <a:r>
              <a:rPr lang="zh-CN" altLang="en-US" sz="9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排序，再按</a:t>
            </a:r>
            <a:r>
              <a:rPr lang="zh-CN" altLang="en-US" sz="900" b="1" dirty="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红灯数量</a:t>
            </a:r>
            <a:r>
              <a:rPr lang="zh-CN" altLang="en-US" sz="9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排序，两者一致则根据</a:t>
            </a:r>
            <a:r>
              <a:rPr lang="en-US" altLang="zh-CN" sz="900" b="1" dirty="0" smtClean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6</a:t>
            </a:r>
            <a:r>
              <a:rPr lang="zh-CN" altLang="en-US" sz="900" b="1" dirty="0" smtClean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个指标的平均值</a:t>
            </a:r>
            <a:r>
              <a:rPr lang="zh-CN" altLang="en-US" sz="9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排序。</a:t>
            </a:r>
            <a:endParaRPr lang="en-US" altLang="zh-CN" sz="9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95684" y="268149"/>
            <a:ext cx="704039" cy="300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需更新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6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718E6-D458-4B6A-8A06-5892728F6743}" type="slidenum">
              <a:rPr lang="zh-CN" altLang="en-US" smtClean="0">
                <a:solidFill>
                  <a:srgbClr val="4472C4"/>
                </a:solidFill>
              </a:rPr>
              <a:pPr/>
              <a:t>11</a:t>
            </a:fld>
            <a:endParaRPr lang="zh-CN" altLang="en-US" dirty="0">
              <a:solidFill>
                <a:srgbClr val="4472C4"/>
              </a:solidFill>
            </a:endParaRPr>
          </a:p>
        </p:txBody>
      </p:sp>
      <p:grpSp>
        <p:nvGrpSpPr>
          <p:cNvPr id="63" name="组合 14"/>
          <p:cNvGrpSpPr/>
          <p:nvPr/>
        </p:nvGrpSpPr>
        <p:grpSpPr>
          <a:xfrm>
            <a:off x="68373" y="123395"/>
            <a:ext cx="432048" cy="419531"/>
            <a:chOff x="298460" y="987574"/>
            <a:chExt cx="288032" cy="279687"/>
          </a:xfrm>
        </p:grpSpPr>
        <p:sp>
          <p:nvSpPr>
            <p:cNvPr id="1048645" name="矩形 15"/>
            <p:cNvSpPr/>
            <p:nvPr/>
          </p:nvSpPr>
          <p:spPr>
            <a:xfrm>
              <a:off x="298460" y="987574"/>
              <a:ext cx="216024" cy="216024"/>
            </a:xfrm>
            <a:prstGeom prst="rect">
              <a:avLst/>
            </a:prstGeom>
            <a:noFill/>
            <a:ln w="127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8646" name="矩形 16"/>
            <p:cNvSpPr/>
            <p:nvPr/>
          </p:nvSpPr>
          <p:spPr>
            <a:xfrm>
              <a:off x="406472" y="1087241"/>
              <a:ext cx="180020" cy="180020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048647" name="TextBox 36"/>
          <p:cNvSpPr txBox="1">
            <a:spLocks noChangeArrowheads="1"/>
          </p:cNvSpPr>
          <p:nvPr/>
        </p:nvSpPr>
        <p:spPr bwMode="auto">
          <a:xfrm>
            <a:off x="182880" y="572407"/>
            <a:ext cx="7995684" cy="50782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36" tIns="45718" rIns="91436" bIns="45718" anchor="ctr">
            <a:spAutoFit/>
          </a:bodyPr>
          <a:lstStyle/>
          <a:p>
            <a:pPr eaLnBrk="0" fontAlgn="base" hangingPunct="0">
              <a:lnSpc>
                <a:spcPct val="150000"/>
              </a:lnSpc>
            </a:pPr>
            <a:r>
              <a:rPr lang="en-US" altLang="zh-CN" sz="18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5</a:t>
            </a:r>
            <a:r>
              <a:rPr lang="zh-CN" altLang="en-US" sz="18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zh-CN" altLang="en-US" sz="1800" b="1" dirty="0" smtClean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各子公司</a:t>
            </a:r>
            <a:r>
              <a:rPr lang="zh-CN" altLang="en-US" sz="18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根据验收标准</a:t>
            </a:r>
            <a:r>
              <a:rPr lang="zh-CN" altLang="en-US" sz="18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自查后，目前存在的问题及整改计划：</a:t>
            </a:r>
            <a:endParaRPr lang="en-US" altLang="zh-CN" sz="1800" b="1" dirty="0" smtClean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048648" name="文本框 11"/>
          <p:cNvSpPr txBox="1"/>
          <p:nvPr/>
        </p:nvSpPr>
        <p:spPr>
          <a:xfrm>
            <a:off x="500420" y="61320"/>
            <a:ext cx="4141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4472C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二、四表数据</a:t>
            </a:r>
            <a:endParaRPr lang="zh-CN" altLang="en-US" sz="2400" b="1" dirty="0">
              <a:solidFill>
                <a:srgbClr val="4472C4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37059" y="447431"/>
            <a:ext cx="704039" cy="300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需更新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93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6"/>
          <p:cNvSpPr txBox="1">
            <a:spLocks noChangeArrowheads="1"/>
          </p:cNvSpPr>
          <p:nvPr/>
        </p:nvSpPr>
        <p:spPr bwMode="auto">
          <a:xfrm>
            <a:off x="1741972" y="1498689"/>
            <a:ext cx="5564805" cy="2562238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68577" tIns="34289" rIns="68577" bIns="34289">
            <a:spAutoFit/>
          </a:bodyPr>
          <a:lstStyle/>
          <a:p>
            <a:pPr algn="ctr" eaLnBrk="0" fontAlgn="base" hangingPunct="0">
              <a:lnSpc>
                <a:spcPct val="150000"/>
              </a:lnSpc>
            </a:pPr>
            <a:r>
              <a:rPr lang="zh-CN" altLang="en-US" sz="3600" b="1" dirty="0">
                <a:solidFill>
                  <a:schemeClr val="bg2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一、三现数据</a:t>
            </a:r>
            <a:endParaRPr lang="en-US" altLang="zh-CN" sz="3600" b="1" dirty="0">
              <a:solidFill>
                <a:schemeClr val="bg2">
                  <a:lumMod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 eaLnBrk="0" fontAlgn="base" hangingPunct="0">
              <a:lnSpc>
                <a:spcPct val="150000"/>
              </a:lnSpc>
            </a:pPr>
            <a:r>
              <a:rPr lang="zh-CN" altLang="en-US" sz="3600" b="1" dirty="0">
                <a:solidFill>
                  <a:schemeClr val="bg2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二、四表安装</a:t>
            </a:r>
            <a:endParaRPr lang="en-US" altLang="zh-CN" sz="3600" b="1" dirty="0">
              <a:solidFill>
                <a:schemeClr val="bg2">
                  <a:lumMod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 eaLnBrk="0" fontAlgn="base" hangingPunct="0">
              <a:lnSpc>
                <a:spcPct val="150000"/>
              </a:lnSpc>
            </a:pPr>
            <a:r>
              <a:rPr lang="zh-CN" altLang="en-US" sz="3600" b="1" dirty="0">
                <a:solidFill>
                  <a:srgbClr val="3366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三、设备</a:t>
            </a:r>
            <a:r>
              <a:rPr lang="zh-CN" altLang="en-US" sz="3600" b="1" dirty="0" smtClean="0">
                <a:solidFill>
                  <a:srgbClr val="3366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互联</a:t>
            </a:r>
            <a:endParaRPr lang="en-US" altLang="zh-CN" sz="3600" b="1" dirty="0">
              <a:solidFill>
                <a:srgbClr val="3366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19425" y="554063"/>
            <a:ext cx="3009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>
                <a:solidFill>
                  <a:schemeClr val="bg2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目    录</a:t>
            </a:r>
            <a:endParaRPr lang="zh-SG" altLang="en-US" sz="4800" dirty="0">
              <a:solidFill>
                <a:schemeClr val="bg2">
                  <a:lumMod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884757" y="4762853"/>
            <a:ext cx="2133600" cy="273928"/>
          </a:xfrm>
        </p:spPr>
        <p:txBody>
          <a:bodyPr/>
          <a:lstStyle/>
          <a:p>
            <a:fld id="{995718E6-D458-4B6A-8A06-5892728F6743}" type="slidenum">
              <a:rPr lang="zh-CN" altLang="en-US" smtClean="0">
                <a:solidFill>
                  <a:srgbClr val="4472C4"/>
                </a:solidFill>
              </a:rPr>
              <a:pPr/>
              <a:t>12</a:t>
            </a:fld>
            <a:endParaRPr lang="zh-CN" altLang="en-US" dirty="0">
              <a:solidFill>
                <a:srgbClr val="4472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95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文本框 1"/>
          <p:cNvSpPr txBox="1"/>
          <p:nvPr/>
        </p:nvSpPr>
        <p:spPr>
          <a:xfrm>
            <a:off x="500420" y="61320"/>
            <a:ext cx="4268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4472C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三、设备</a:t>
            </a:r>
            <a:r>
              <a:rPr lang="zh-CN" altLang="en-US" sz="2400" b="1" dirty="0" smtClean="0">
                <a:solidFill>
                  <a:srgbClr val="4472C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互联</a:t>
            </a:r>
            <a:endParaRPr lang="zh-CN" altLang="en-US" sz="2400" b="1" dirty="0">
              <a:solidFill>
                <a:srgbClr val="4472C4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048607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00016" y="4761217"/>
            <a:ext cx="2133600" cy="273928"/>
          </a:xfrm>
        </p:spPr>
        <p:txBody>
          <a:bodyPr/>
          <a:lstStyle/>
          <a:p>
            <a:fld id="{995718E6-D458-4B6A-8A06-5892728F6743}" type="slidenum">
              <a:rPr lang="zh-CN" altLang="en-US" smtClean="0">
                <a:solidFill>
                  <a:srgbClr val="4472C4"/>
                </a:solidFill>
              </a:rPr>
              <a:pPr/>
              <a:t>13</a:t>
            </a:fld>
            <a:endParaRPr lang="zh-CN" altLang="en-US" dirty="0">
              <a:solidFill>
                <a:srgbClr val="4472C4"/>
              </a:solidFill>
            </a:endParaRPr>
          </a:p>
        </p:txBody>
      </p:sp>
      <p:grpSp>
        <p:nvGrpSpPr>
          <p:cNvPr id="44" name="组合 14"/>
          <p:cNvGrpSpPr/>
          <p:nvPr/>
        </p:nvGrpSpPr>
        <p:grpSpPr>
          <a:xfrm>
            <a:off x="68373" y="123395"/>
            <a:ext cx="432048" cy="419531"/>
            <a:chOff x="298460" y="987574"/>
            <a:chExt cx="288032" cy="279687"/>
          </a:xfrm>
        </p:grpSpPr>
        <p:sp>
          <p:nvSpPr>
            <p:cNvPr id="1048608" name="矩形 15"/>
            <p:cNvSpPr/>
            <p:nvPr/>
          </p:nvSpPr>
          <p:spPr>
            <a:xfrm>
              <a:off x="298460" y="987574"/>
              <a:ext cx="216024" cy="216024"/>
            </a:xfrm>
            <a:prstGeom prst="rect">
              <a:avLst/>
            </a:prstGeom>
            <a:noFill/>
            <a:ln w="127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8609" name="矩形 16"/>
            <p:cNvSpPr/>
            <p:nvPr/>
          </p:nvSpPr>
          <p:spPr>
            <a:xfrm>
              <a:off x="406472" y="1087241"/>
              <a:ext cx="180020" cy="180020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048610" name="TextBox 36"/>
          <p:cNvSpPr txBox="1">
            <a:spLocks noChangeArrowheads="1"/>
          </p:cNvSpPr>
          <p:nvPr/>
        </p:nvSpPr>
        <p:spPr bwMode="auto">
          <a:xfrm>
            <a:off x="81515" y="423500"/>
            <a:ext cx="7995684" cy="50782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36" tIns="45718" rIns="91436" bIns="45718">
            <a:spAutoFit/>
          </a:bodyPr>
          <a:lstStyle/>
          <a:p>
            <a:pPr eaLnBrk="0" fontAlgn="base" hangingPunct="0">
              <a:lnSpc>
                <a:spcPct val="150000"/>
              </a:lnSpc>
            </a:pPr>
            <a:r>
              <a:rPr lang="en-US" altLang="zh-CN" sz="18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18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、设备互联计划甘特图：</a:t>
            </a:r>
            <a:endParaRPr lang="en-US" altLang="zh-CN" sz="1800" b="1" dirty="0" smtClean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734349"/>
              </p:ext>
            </p:extLst>
          </p:nvPr>
        </p:nvGraphicFramePr>
        <p:xfrm>
          <a:off x="341313" y="910555"/>
          <a:ext cx="8560643" cy="335549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76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32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6943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2956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8576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4963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1644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1644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1644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16442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216442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216442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216442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216442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216442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216442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238935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193949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216442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  <a:gridCol w="216442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  <a:gridCol w="216442">
                  <a:extLst>
                    <a:ext uri="{9D8B030D-6E8A-4147-A177-3AD203B41FA5}">
                      <a16:colId xmlns:a16="http://schemas.microsoft.com/office/drawing/2014/main" xmlns="" val="20020"/>
                    </a:ext>
                  </a:extLst>
                </a:gridCol>
                <a:gridCol w="216442">
                  <a:extLst>
                    <a:ext uri="{9D8B030D-6E8A-4147-A177-3AD203B41FA5}">
                      <a16:colId xmlns:a16="http://schemas.microsoft.com/office/drawing/2014/main" xmlns="" val="20021"/>
                    </a:ext>
                  </a:extLst>
                </a:gridCol>
                <a:gridCol w="216442">
                  <a:extLst>
                    <a:ext uri="{9D8B030D-6E8A-4147-A177-3AD203B41FA5}">
                      <a16:colId xmlns:a16="http://schemas.microsoft.com/office/drawing/2014/main" xmlns="" val="20022"/>
                    </a:ext>
                  </a:extLst>
                </a:gridCol>
                <a:gridCol w="216442">
                  <a:extLst>
                    <a:ext uri="{9D8B030D-6E8A-4147-A177-3AD203B41FA5}">
                      <a16:colId xmlns:a16="http://schemas.microsoft.com/office/drawing/2014/main" xmlns="" val="20023"/>
                    </a:ext>
                  </a:extLst>
                </a:gridCol>
                <a:gridCol w="216442">
                  <a:extLst>
                    <a:ext uri="{9D8B030D-6E8A-4147-A177-3AD203B41FA5}">
                      <a16:colId xmlns:a16="http://schemas.microsoft.com/office/drawing/2014/main" xmlns="" val="20024"/>
                    </a:ext>
                  </a:extLst>
                </a:gridCol>
                <a:gridCol w="216442">
                  <a:extLst>
                    <a:ext uri="{9D8B030D-6E8A-4147-A177-3AD203B41FA5}">
                      <a16:colId xmlns:a16="http://schemas.microsoft.com/office/drawing/2014/main" xmlns="" val="20025"/>
                    </a:ext>
                  </a:extLst>
                </a:gridCol>
                <a:gridCol w="216442">
                  <a:extLst>
                    <a:ext uri="{9D8B030D-6E8A-4147-A177-3AD203B41FA5}">
                      <a16:colId xmlns:a16="http://schemas.microsoft.com/office/drawing/2014/main" xmlns="" val="20026"/>
                    </a:ext>
                  </a:extLst>
                </a:gridCol>
              </a:tblGrid>
              <a:tr h="386164">
                <a:tc gridSpan="6"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重卡设备互联实施计划</a:t>
                      </a:r>
                      <a:endParaRPr lang="zh-CN" altLang="en-US" sz="12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r>
                        <a:rPr lang="zh-CN" altLang="en-US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状态</a:t>
                      </a:r>
                      <a:endParaRPr lang="zh-CN" altLang="en-US" sz="12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081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序号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项目</a:t>
                      </a:r>
                      <a:endParaRPr lang="en-US" altLang="zh-CN" sz="800" b="0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685766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主体</a:t>
                      </a:r>
                      <a:endParaRPr lang="zh-CN" altLang="en-US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子项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计划</a:t>
                      </a:r>
                      <a:br>
                        <a:rPr lang="zh-CN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zh-CN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周期（天）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计划</a:t>
                      </a:r>
                      <a:br>
                        <a:rPr lang="zh-CN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zh-CN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开始时间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计划</a:t>
                      </a:r>
                      <a:br>
                        <a:rPr lang="zh-CN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zh-CN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结束时间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</a:p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</a:p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</a:p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</a:p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11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</a:p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12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</a:p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13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</a:p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14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</a:p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15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</a:p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16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</a:p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17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</a:p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18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</a:p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19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</a:p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</a:p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21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</a:p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22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</a:p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23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</a:p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24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</a:p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25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</a:p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26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</a:p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27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291"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调研设计阶段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项目组搭建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2020-2-17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2020-2-20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8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0527"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设备调研及采集信息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2020-2-17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2020-2-28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0527"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设计方案完成评审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2020-3-1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2020-3-20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0527"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PLC</a:t>
                      </a:r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类设备源程序准备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2020-3-1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2020-5-30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0527"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商务阶段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招标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2020-3-20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2020-3-29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0527"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合同签订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2020-3-28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2020-3-31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57051"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采购阶段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服务器采购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2020-3-20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2020-4-10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6440"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实施阶段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硬件安装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55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2020-4-15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2020-6-30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0527"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网络建设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35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2020-3-20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2020-6-30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10527"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设备授权导入、</a:t>
                      </a:r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IP</a:t>
                      </a:r>
                      <a:r>
                        <a:rPr lang="en-US" altLang="zh-CN" sz="8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8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配置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41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2020-4-15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2020-6-30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10527"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11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设备联网、数据采集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45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2020-4-15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2020-6-30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10527"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12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系统与总院对接、上线运行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2020-6-10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2020-6-30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</a:tbl>
          </a:graphicData>
        </a:graphic>
      </p:graphicFrame>
      <p:sp>
        <p:nvSpPr>
          <p:cNvPr id="30" name="五边形 10"/>
          <p:cNvSpPr/>
          <p:nvPr/>
        </p:nvSpPr>
        <p:spPr>
          <a:xfrm>
            <a:off x="4854776" y="2350959"/>
            <a:ext cx="2826432" cy="139676"/>
          </a:xfrm>
          <a:prstGeom prst="homePlat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800" kern="0" dirty="0" smtClean="0">
                <a:solidFill>
                  <a:srgbClr val="FFFFFF"/>
                </a:solidFill>
                <a:latin typeface="Calibri"/>
                <a:ea typeface="等线"/>
              </a:rPr>
              <a:t>90</a:t>
            </a:r>
            <a:endParaRPr lang="zh-CN" altLang="en-US" sz="800" kern="0" dirty="0"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31" name="五边形 10"/>
          <p:cNvSpPr/>
          <p:nvPr/>
        </p:nvSpPr>
        <p:spPr>
          <a:xfrm>
            <a:off x="5428034" y="2581865"/>
            <a:ext cx="386850" cy="110215"/>
          </a:xfrm>
          <a:prstGeom prst="homePlat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800" kern="0" dirty="0" smtClean="0">
                <a:solidFill>
                  <a:srgbClr val="FFFFFF"/>
                </a:solidFill>
                <a:latin typeface="Calibri"/>
                <a:ea typeface="等线"/>
              </a:rPr>
              <a:t>10</a:t>
            </a:r>
            <a:endParaRPr lang="zh-CN" altLang="en-US" sz="800" kern="0" dirty="0"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32" name="五边形 10"/>
          <p:cNvSpPr/>
          <p:nvPr/>
        </p:nvSpPr>
        <p:spPr>
          <a:xfrm>
            <a:off x="5650250" y="2771445"/>
            <a:ext cx="156201" cy="123046"/>
          </a:xfrm>
          <a:prstGeom prst="homePlat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800" kern="0" dirty="0">
                <a:solidFill>
                  <a:srgbClr val="FFFFFF"/>
                </a:solidFill>
                <a:latin typeface="Calibri"/>
                <a:ea typeface="等线"/>
              </a:rPr>
              <a:t>4</a:t>
            </a:r>
            <a:endParaRPr lang="zh-CN" altLang="en-US" sz="800" kern="0" dirty="0"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33" name="五边形 10"/>
          <p:cNvSpPr/>
          <p:nvPr/>
        </p:nvSpPr>
        <p:spPr>
          <a:xfrm>
            <a:off x="5568943" y="3013340"/>
            <a:ext cx="639032" cy="124326"/>
          </a:xfrm>
          <a:prstGeom prst="homePlat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800" kern="0" dirty="0" smtClean="0">
                <a:solidFill>
                  <a:srgbClr val="FFFFFF"/>
                </a:solidFill>
                <a:latin typeface="Calibri"/>
                <a:ea typeface="等线"/>
              </a:rPr>
              <a:t>20</a:t>
            </a:r>
            <a:endParaRPr lang="zh-CN" altLang="en-US" sz="800" kern="0" dirty="0"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36" name="五边形 10"/>
          <p:cNvSpPr/>
          <p:nvPr/>
        </p:nvSpPr>
        <p:spPr>
          <a:xfrm>
            <a:off x="5666709" y="3467097"/>
            <a:ext cx="3060000" cy="134390"/>
          </a:xfrm>
          <a:prstGeom prst="homePlat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914400"/>
            <a:r>
              <a:rPr lang="en-US" altLang="zh-CN" sz="800" kern="0" dirty="0" smtClean="0">
                <a:solidFill>
                  <a:srgbClr val="FFFFFF"/>
                </a:solidFill>
                <a:latin typeface="Calibri"/>
                <a:ea typeface="等线"/>
              </a:rPr>
              <a:t>102</a:t>
            </a:r>
            <a:endParaRPr lang="zh-CN" altLang="en-US" sz="800" kern="0" dirty="0"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37" name="五边形 10"/>
          <p:cNvSpPr/>
          <p:nvPr/>
        </p:nvSpPr>
        <p:spPr>
          <a:xfrm>
            <a:off x="6424798" y="3673190"/>
            <a:ext cx="2268000" cy="128518"/>
          </a:xfrm>
          <a:prstGeom prst="homePlat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914400"/>
            <a:r>
              <a:rPr lang="en-US" altLang="zh-CN" sz="800" kern="0" dirty="0" smtClean="0">
                <a:solidFill>
                  <a:srgbClr val="FFFFFF"/>
                </a:solidFill>
                <a:latin typeface="Calibri"/>
                <a:ea typeface="等线"/>
              </a:rPr>
              <a:t>76</a:t>
            </a:r>
            <a:endParaRPr lang="zh-CN" altLang="en-US" sz="800" kern="0" dirty="0"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26" name="五边形 10"/>
          <p:cNvSpPr/>
          <p:nvPr/>
        </p:nvSpPr>
        <p:spPr>
          <a:xfrm>
            <a:off x="4442748" y="1761973"/>
            <a:ext cx="168166" cy="104618"/>
          </a:xfrm>
          <a:prstGeom prst="homePlat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800" kern="0" dirty="0" smtClean="0">
                <a:solidFill>
                  <a:srgbClr val="FFFFFF"/>
                </a:solidFill>
                <a:latin typeface="Calibri"/>
                <a:ea typeface="等线"/>
              </a:rPr>
              <a:t>3</a:t>
            </a:r>
            <a:endParaRPr lang="zh-CN" altLang="en-US" sz="800" kern="0" dirty="0"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27" name="五边形 10"/>
          <p:cNvSpPr/>
          <p:nvPr/>
        </p:nvSpPr>
        <p:spPr>
          <a:xfrm>
            <a:off x="4419743" y="1947959"/>
            <a:ext cx="349402" cy="113684"/>
          </a:xfrm>
          <a:prstGeom prst="homePlat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800" kern="0" dirty="0" smtClean="0">
                <a:solidFill>
                  <a:srgbClr val="FFFFFF"/>
                </a:solidFill>
                <a:latin typeface="Calibri"/>
                <a:ea typeface="等线"/>
              </a:rPr>
              <a:t>10</a:t>
            </a:r>
            <a:endParaRPr lang="zh-CN" altLang="en-US" sz="800" kern="0" dirty="0"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25" name="五边形 10"/>
          <p:cNvSpPr/>
          <p:nvPr/>
        </p:nvSpPr>
        <p:spPr>
          <a:xfrm>
            <a:off x="4803747" y="2113251"/>
            <a:ext cx="649377" cy="160462"/>
          </a:xfrm>
          <a:prstGeom prst="homePlat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800" kern="0" dirty="0" smtClean="0">
                <a:solidFill>
                  <a:srgbClr val="FFFFFF"/>
                </a:solidFill>
                <a:latin typeface="Calibri"/>
                <a:ea typeface="等线"/>
              </a:rPr>
              <a:t>20</a:t>
            </a:r>
            <a:endParaRPr lang="zh-CN" altLang="en-US" sz="800" kern="0" dirty="0"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28" name="五边形 10"/>
          <p:cNvSpPr/>
          <p:nvPr/>
        </p:nvSpPr>
        <p:spPr>
          <a:xfrm>
            <a:off x="6145356" y="3248906"/>
            <a:ext cx="2556000" cy="126000"/>
          </a:xfrm>
          <a:prstGeom prst="homePlat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914400"/>
            <a:r>
              <a:rPr lang="en-US" altLang="zh-CN" sz="800" kern="0" dirty="0" smtClean="0">
                <a:solidFill>
                  <a:srgbClr val="FFFFFF"/>
                </a:solidFill>
                <a:latin typeface="Calibri"/>
                <a:ea typeface="等线"/>
              </a:rPr>
              <a:t>76</a:t>
            </a:r>
            <a:endParaRPr lang="zh-CN" altLang="en-US" sz="800" kern="0" dirty="0">
              <a:solidFill>
                <a:srgbClr val="FFFFFF"/>
              </a:solidFill>
              <a:latin typeface="Calibri"/>
              <a:ea typeface="等线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7962858" y="1689841"/>
            <a:ext cx="155562" cy="2916000"/>
            <a:chOff x="4882137" y="1632537"/>
            <a:chExt cx="155562" cy="3177086"/>
          </a:xfrm>
        </p:grpSpPr>
        <p:sp>
          <p:nvSpPr>
            <p:cNvPr id="40" name="等腰三角形 55"/>
            <p:cNvSpPr>
              <a:spLocks noChangeAspect="1"/>
            </p:cNvSpPr>
            <p:nvPr/>
          </p:nvSpPr>
          <p:spPr>
            <a:xfrm flipV="1">
              <a:off x="4882137" y="1632537"/>
              <a:ext cx="144000" cy="152438"/>
            </a:xfrm>
            <a:prstGeom prst="triangle">
              <a:avLst/>
            </a:prstGeom>
            <a:solidFill>
              <a:schemeClr val="accent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/>
              <a:endParaRPr lang="zh-CN" altLang="en-US" sz="1800" kern="0" dirty="0">
                <a:solidFill>
                  <a:sysClr val="window" lastClr="FFFFFF"/>
                </a:solidFill>
                <a:latin typeface="Calibri"/>
                <a:ea typeface="等线"/>
              </a:endParaRPr>
            </a:p>
          </p:txBody>
        </p:sp>
        <p:sp>
          <p:nvSpPr>
            <p:cNvPr id="41" name="等腰三角形 55"/>
            <p:cNvSpPr>
              <a:spLocks noChangeAspect="1"/>
            </p:cNvSpPr>
            <p:nvPr/>
          </p:nvSpPr>
          <p:spPr>
            <a:xfrm rot="10800000" flipV="1">
              <a:off x="4893699" y="4657185"/>
              <a:ext cx="144000" cy="152438"/>
            </a:xfrm>
            <a:prstGeom prst="triangle">
              <a:avLst/>
            </a:prstGeom>
            <a:solidFill>
              <a:schemeClr val="accent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/>
              <a:endParaRPr lang="zh-CN" altLang="en-US" sz="1800" kern="0" dirty="0">
                <a:solidFill>
                  <a:sysClr val="window" lastClr="FFFFFF"/>
                </a:solidFill>
                <a:latin typeface="Calibri"/>
                <a:ea typeface="等线"/>
              </a:endParaRPr>
            </a:p>
          </p:txBody>
        </p:sp>
        <p:cxnSp>
          <p:nvCxnSpPr>
            <p:cNvPr id="3" name="直接连接符 2"/>
            <p:cNvCxnSpPr>
              <a:stCxn id="40" idx="0"/>
            </p:cNvCxnSpPr>
            <p:nvPr/>
          </p:nvCxnSpPr>
          <p:spPr>
            <a:xfrm>
              <a:off x="4954137" y="1784975"/>
              <a:ext cx="11562" cy="2951617"/>
            </a:xfrm>
            <a:prstGeom prst="line">
              <a:avLst/>
            </a:prstGeom>
            <a:ln w="1270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321384" y="4791730"/>
            <a:ext cx="2105362" cy="232852"/>
            <a:chOff x="365406" y="4618782"/>
            <a:chExt cx="2105362" cy="232852"/>
          </a:xfrm>
        </p:grpSpPr>
        <p:sp>
          <p:nvSpPr>
            <p:cNvPr id="24" name="文本框 1205"/>
            <p:cNvSpPr txBox="1"/>
            <p:nvPr/>
          </p:nvSpPr>
          <p:spPr>
            <a:xfrm>
              <a:off x="440852" y="4620802"/>
              <a:ext cx="5130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>
                  <a:solidFill>
                    <a:srgbClr val="000000"/>
                  </a:solidFill>
                  <a:latin typeface="微软雅黑" panose="020B0503020204020204" pitchFamily="34" charset="-122"/>
                </a:rPr>
                <a:t>正常</a:t>
              </a:r>
            </a:p>
          </p:txBody>
        </p:sp>
        <p:sp>
          <p:nvSpPr>
            <p:cNvPr id="29" name="文本框 1206"/>
            <p:cNvSpPr txBox="1"/>
            <p:nvPr/>
          </p:nvSpPr>
          <p:spPr>
            <a:xfrm>
              <a:off x="917185" y="4619196"/>
              <a:ext cx="4568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>
                  <a:solidFill>
                    <a:srgbClr val="000000"/>
                  </a:solidFill>
                  <a:latin typeface="微软雅黑" panose="020B0503020204020204" pitchFamily="34" charset="-122"/>
                </a:rPr>
                <a:t>警示</a:t>
              </a:r>
            </a:p>
          </p:txBody>
        </p:sp>
        <p:sp>
          <p:nvSpPr>
            <p:cNvPr id="35" name="文本框 1207"/>
            <p:cNvSpPr txBox="1"/>
            <p:nvPr/>
          </p:nvSpPr>
          <p:spPr>
            <a:xfrm>
              <a:off x="1444654" y="4619196"/>
              <a:ext cx="5130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>
                  <a:solidFill>
                    <a:srgbClr val="000000"/>
                  </a:solidFill>
                  <a:latin typeface="微软雅黑" panose="020B0503020204020204" pitchFamily="34" charset="-122"/>
                </a:rPr>
                <a:t>延期</a:t>
              </a:r>
            </a:p>
          </p:txBody>
        </p:sp>
        <p:sp>
          <p:nvSpPr>
            <p:cNvPr id="38" name="椭圆 37"/>
            <p:cNvSpPr/>
            <p:nvPr/>
          </p:nvSpPr>
          <p:spPr>
            <a:xfrm>
              <a:off x="365406" y="4665845"/>
              <a:ext cx="117662" cy="11766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825">
                <a:solidFill>
                  <a:srgbClr val="FFFFFF"/>
                </a:solidFill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839561" y="4666402"/>
              <a:ext cx="117662" cy="117662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825">
                <a:solidFill>
                  <a:srgbClr val="FFFFFF"/>
                </a:solidFill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1345328" y="4666015"/>
              <a:ext cx="117662" cy="1176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825">
                <a:solidFill>
                  <a:srgbClr val="FFFFFF"/>
                </a:solidFill>
              </a:endParaRPr>
            </a:p>
          </p:txBody>
        </p:sp>
        <p:sp>
          <p:nvSpPr>
            <p:cNvPr id="43" name="文本框 1207"/>
            <p:cNvSpPr txBox="1"/>
            <p:nvPr/>
          </p:nvSpPr>
          <p:spPr>
            <a:xfrm>
              <a:off x="1957711" y="4618782"/>
              <a:ext cx="5130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>
                  <a:solidFill>
                    <a:srgbClr val="000000"/>
                  </a:solidFill>
                  <a:latin typeface="微软雅黑" panose="020B0503020204020204" pitchFamily="34" charset="-122"/>
                </a:rPr>
                <a:t>完成</a:t>
              </a:r>
            </a:p>
          </p:txBody>
        </p:sp>
        <p:sp>
          <p:nvSpPr>
            <p:cNvPr id="45" name="椭圆 44"/>
            <p:cNvSpPr/>
            <p:nvPr/>
          </p:nvSpPr>
          <p:spPr>
            <a:xfrm>
              <a:off x="1858385" y="4665601"/>
              <a:ext cx="117662" cy="11766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825">
                <a:solidFill>
                  <a:srgbClr val="FFFFFF"/>
                </a:solidFill>
              </a:endParaRPr>
            </a:p>
          </p:txBody>
        </p:sp>
      </p:grpSp>
      <p:sp>
        <p:nvSpPr>
          <p:cNvPr id="47" name="椭圆 46"/>
          <p:cNvSpPr/>
          <p:nvPr/>
        </p:nvSpPr>
        <p:spPr>
          <a:xfrm>
            <a:off x="8733838" y="1755451"/>
            <a:ext cx="117662" cy="11766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825">
              <a:solidFill>
                <a:srgbClr val="FFFFFF"/>
              </a:solidFill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8732130" y="1945970"/>
            <a:ext cx="117662" cy="11766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825">
              <a:solidFill>
                <a:srgbClr val="FFFFFF"/>
              </a:solidFill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8737675" y="3244277"/>
            <a:ext cx="117662" cy="1176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825">
              <a:solidFill>
                <a:srgbClr val="FFFFFF"/>
              </a:solidFill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737675" y="3456384"/>
            <a:ext cx="117662" cy="1176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825">
              <a:solidFill>
                <a:srgbClr val="FFFFFF"/>
              </a:solidFill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8737680" y="3671041"/>
            <a:ext cx="117662" cy="1176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825">
              <a:solidFill>
                <a:srgbClr val="FFFFFF"/>
              </a:solidFill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8737675" y="3885698"/>
            <a:ext cx="117662" cy="1176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825">
              <a:solidFill>
                <a:srgbClr val="FFFFFF"/>
              </a:solidFill>
            </a:endParaRPr>
          </a:p>
        </p:txBody>
      </p:sp>
      <p:sp>
        <p:nvSpPr>
          <p:cNvPr id="62" name="五边形 10"/>
          <p:cNvSpPr/>
          <p:nvPr/>
        </p:nvSpPr>
        <p:spPr>
          <a:xfrm>
            <a:off x="6424798" y="3873411"/>
            <a:ext cx="2268000" cy="132661"/>
          </a:xfrm>
          <a:prstGeom prst="homePlat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914400"/>
            <a:r>
              <a:rPr lang="en-US" altLang="zh-CN" sz="800" kern="0" dirty="0" smtClean="0">
                <a:solidFill>
                  <a:srgbClr val="FFFFFF"/>
                </a:solidFill>
                <a:latin typeface="Calibri"/>
                <a:ea typeface="等线"/>
              </a:rPr>
              <a:t>76</a:t>
            </a:r>
            <a:endParaRPr lang="zh-CN" altLang="en-US" sz="800" kern="0" dirty="0"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63" name="五边形 10"/>
          <p:cNvSpPr/>
          <p:nvPr/>
        </p:nvSpPr>
        <p:spPr>
          <a:xfrm>
            <a:off x="8077199" y="4092457"/>
            <a:ext cx="648000" cy="145160"/>
          </a:xfrm>
          <a:prstGeom prst="homePlat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800" kern="0" dirty="0">
                <a:solidFill>
                  <a:srgbClr val="FFFFFF"/>
                </a:solidFill>
                <a:latin typeface="Calibri"/>
                <a:ea typeface="等线"/>
              </a:rPr>
              <a:t>2</a:t>
            </a:r>
            <a:r>
              <a:rPr lang="en-US" altLang="zh-CN" sz="800" kern="0" dirty="0" smtClean="0">
                <a:solidFill>
                  <a:srgbClr val="FFFFFF"/>
                </a:solidFill>
                <a:latin typeface="Calibri"/>
                <a:ea typeface="等线"/>
              </a:rPr>
              <a:t>0</a:t>
            </a:r>
            <a:endParaRPr lang="zh-CN" altLang="en-US" sz="800" kern="0" dirty="0"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8741095" y="4119955"/>
            <a:ext cx="117662" cy="1176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825">
              <a:solidFill>
                <a:srgbClr val="FFFFFF"/>
              </a:solidFill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8731747" y="2134651"/>
            <a:ext cx="117662" cy="11766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825">
              <a:solidFill>
                <a:srgbClr val="FFFFFF"/>
              </a:solidFill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8737675" y="2575913"/>
            <a:ext cx="117662" cy="11766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825">
              <a:solidFill>
                <a:srgbClr val="FFFFFF"/>
              </a:solidFill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8730423" y="2774137"/>
            <a:ext cx="117662" cy="11766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825">
              <a:solidFill>
                <a:srgbClr val="FFFFFF"/>
              </a:solidFill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8730423" y="2361966"/>
            <a:ext cx="117662" cy="11766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825">
              <a:solidFill>
                <a:srgbClr val="FFFFFF"/>
              </a:solidFill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8737675" y="3027851"/>
            <a:ext cx="117662" cy="11766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825">
              <a:solidFill>
                <a:srgbClr val="FFFFFF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145356" y="3239661"/>
            <a:ext cx="1872000" cy="140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650250" y="3467097"/>
            <a:ext cx="2376000" cy="140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424798" y="3674341"/>
            <a:ext cx="1620000" cy="140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419744" y="3862960"/>
            <a:ext cx="1620000" cy="140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37717" y="4229156"/>
            <a:ext cx="8549993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（注</a:t>
            </a: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r>
              <a:rPr lang="zh-CN" altLang="en-US" sz="900" smtClean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实施阶段按请示报告调整为随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22</a:t>
            </a: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号工厂设备到货一台、安装调试及互联一台）</a:t>
            </a:r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137059" y="447431"/>
            <a:ext cx="704039" cy="300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需更新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93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0420" y="61320"/>
            <a:ext cx="4141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4472C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三、设备互联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718E6-D458-4B6A-8A06-5892728F6743}" type="slidenum">
              <a:rPr lang="zh-CN" altLang="en-US" smtClean="0">
                <a:solidFill>
                  <a:srgbClr val="4472C4"/>
                </a:solidFill>
              </a:rPr>
              <a:pPr/>
              <a:t>14</a:t>
            </a:fld>
            <a:endParaRPr lang="zh-CN" altLang="en-US" dirty="0">
              <a:solidFill>
                <a:srgbClr val="4472C4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8373" y="123395"/>
            <a:ext cx="432048" cy="419531"/>
            <a:chOff x="298460" y="987574"/>
            <a:chExt cx="288032" cy="279687"/>
          </a:xfrm>
        </p:grpSpPr>
        <p:sp>
          <p:nvSpPr>
            <p:cNvPr id="16" name="矩形 15"/>
            <p:cNvSpPr/>
            <p:nvPr/>
          </p:nvSpPr>
          <p:spPr>
            <a:xfrm>
              <a:off x="298460" y="987574"/>
              <a:ext cx="216024" cy="216024"/>
            </a:xfrm>
            <a:prstGeom prst="rect">
              <a:avLst/>
            </a:prstGeom>
            <a:noFill/>
            <a:ln w="127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06472" y="1087241"/>
              <a:ext cx="180020" cy="180020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1" name="TextBox 36"/>
          <p:cNvSpPr txBox="1">
            <a:spLocks noChangeArrowheads="1"/>
          </p:cNvSpPr>
          <p:nvPr/>
        </p:nvSpPr>
        <p:spPr bwMode="auto">
          <a:xfrm>
            <a:off x="0" y="492527"/>
            <a:ext cx="7995684" cy="50782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36" tIns="45718" rIns="91436" bIns="45718" anchor="ctr">
            <a:spAutoFit/>
          </a:bodyPr>
          <a:lstStyle/>
          <a:p>
            <a:pPr eaLnBrk="0" fontAlgn="base" hangingPunct="0">
              <a:lnSpc>
                <a:spcPct val="150000"/>
              </a:lnSpc>
            </a:pPr>
            <a:r>
              <a:rPr lang="en-US" altLang="zh-CN" sz="18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18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、本周进度：</a:t>
            </a:r>
            <a:endParaRPr lang="en-US" altLang="zh-CN" sz="1800" b="1" dirty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970840"/>
              </p:ext>
            </p:extLst>
          </p:nvPr>
        </p:nvGraphicFramePr>
        <p:xfrm>
          <a:off x="306333" y="1040230"/>
          <a:ext cx="8535571" cy="14966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4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524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228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3372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0224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16381">
                <a:tc gridSpan="5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计划期间</a:t>
                      </a:r>
                      <a:r>
                        <a:rPr lang="zh-CN" altLang="en-US" sz="1100" b="1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</a:t>
                      </a:r>
                      <a:r>
                        <a:rPr lang="en-US" altLang="zh-CN" sz="1100" b="1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2020.6.15-2020.6.21</a:t>
                      </a:r>
                      <a:endParaRPr lang="en-US" altLang="zh-CN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653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任务描述</a:t>
                      </a:r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业务负责人</a:t>
                      </a:r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完成情况</a:t>
                      </a:r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异常说明</a:t>
                      </a:r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8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</a:t>
                      </a:r>
                      <a:endParaRPr lang="zh-CN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OBD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检测、尾气检测、加注机接口开发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张洪涛</a:t>
                      </a: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黄建军</a:t>
                      </a:r>
                      <a:endParaRPr lang="zh-CN" altLang="en-US" sz="11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8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</a:t>
                      </a:r>
                      <a:endParaRPr lang="zh-CN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VIN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码打刻机联调试测试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黄建军</a:t>
                      </a:r>
                      <a:endParaRPr lang="zh-CN" altLang="en-US" sz="11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7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745790"/>
              </p:ext>
            </p:extLst>
          </p:nvPr>
        </p:nvGraphicFramePr>
        <p:xfrm>
          <a:off x="328818" y="3051860"/>
          <a:ext cx="8536898" cy="17720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30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379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746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2710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609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5473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1636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6500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65001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36913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59645">
                <a:tc gridSpan="3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1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计划期间</a:t>
                      </a:r>
                      <a:r>
                        <a:rPr lang="zh-CN" altLang="en-US" sz="1100" b="1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</a:t>
                      </a:r>
                      <a:r>
                        <a:rPr lang="en-US" altLang="zh-CN" sz="1100" b="1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2020.6.22-2020.6.28</a:t>
                      </a:r>
                      <a:endParaRPr lang="en-US" altLang="zh-CN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altLang="zh-CN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1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第</a:t>
                      </a:r>
                      <a:r>
                        <a:rPr lang="en-US" altLang="zh-CN" sz="11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25</a:t>
                      </a:r>
                      <a:r>
                        <a:rPr lang="zh-CN" altLang="en-US" sz="11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计划</a:t>
                      </a:r>
                      <a:r>
                        <a:rPr lang="zh-CN" altLang="en-US" sz="11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周期</a:t>
                      </a:r>
                      <a:endParaRPr lang="zh-CN" altLang="en-US" sz="1100" b="1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557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任务描述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业务负责人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周一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</a:t>
                      </a:r>
                      <a:r>
                        <a:rPr lang="zh-CN" altLang="en-US" sz="900" u="none" strike="noStrike" baseline="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二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周三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周四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周五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周六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周日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267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6.22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6.23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6.24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6.25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6.26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6.27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6.28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20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</a:t>
                      </a:r>
                      <a:endParaRPr lang="zh-CN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XXXX</a:t>
                      </a:r>
                      <a:endParaRPr lang="zh-CN" altLang="en-US" sz="1100" b="0" kern="12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4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4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4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</a:t>
                      </a:r>
                      <a:endParaRPr lang="zh-CN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XXXX</a:t>
                      </a:r>
                      <a:endParaRPr lang="zh-CN" altLang="en-US" sz="1100" b="0" kern="12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4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4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4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" name="TextBox 36"/>
          <p:cNvSpPr txBox="1">
            <a:spLocks noChangeArrowheads="1"/>
          </p:cNvSpPr>
          <p:nvPr/>
        </p:nvSpPr>
        <p:spPr bwMode="auto">
          <a:xfrm>
            <a:off x="0" y="2577903"/>
            <a:ext cx="7995684" cy="50782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36" tIns="45718" rIns="91436" bIns="45718" anchor="ctr">
            <a:spAutoFit/>
          </a:bodyPr>
          <a:lstStyle/>
          <a:p>
            <a:pPr eaLnBrk="0" fontAlgn="base" hangingPunct="0">
              <a:lnSpc>
                <a:spcPct val="150000"/>
              </a:lnSpc>
            </a:pPr>
            <a:r>
              <a:rPr lang="en-US" altLang="zh-CN" sz="18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18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、下周计划：</a:t>
            </a:r>
            <a:endParaRPr lang="en-US" altLang="zh-CN" sz="1800" b="1" dirty="0" smtClean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137059" y="447431"/>
            <a:ext cx="704039" cy="300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需更新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02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718E6-D458-4B6A-8A06-5892728F6743}" type="slidenum">
              <a:rPr lang="zh-CN" altLang="en-US" smtClean="0">
                <a:solidFill>
                  <a:srgbClr val="4472C4"/>
                </a:solidFill>
              </a:rPr>
              <a:pPr/>
              <a:t>15</a:t>
            </a:fld>
            <a:endParaRPr lang="zh-CN" altLang="en-US" dirty="0">
              <a:solidFill>
                <a:srgbClr val="4472C4"/>
              </a:solidFill>
            </a:endParaRPr>
          </a:p>
        </p:txBody>
      </p:sp>
      <p:grpSp>
        <p:nvGrpSpPr>
          <p:cNvPr id="63" name="组合 14"/>
          <p:cNvGrpSpPr/>
          <p:nvPr/>
        </p:nvGrpSpPr>
        <p:grpSpPr>
          <a:xfrm>
            <a:off x="68373" y="123395"/>
            <a:ext cx="432048" cy="419531"/>
            <a:chOff x="298460" y="987574"/>
            <a:chExt cx="288032" cy="279687"/>
          </a:xfrm>
        </p:grpSpPr>
        <p:sp>
          <p:nvSpPr>
            <p:cNvPr id="1048645" name="矩形 15"/>
            <p:cNvSpPr/>
            <p:nvPr/>
          </p:nvSpPr>
          <p:spPr>
            <a:xfrm>
              <a:off x="298460" y="987574"/>
              <a:ext cx="216024" cy="216024"/>
            </a:xfrm>
            <a:prstGeom prst="rect">
              <a:avLst/>
            </a:prstGeom>
            <a:noFill/>
            <a:ln w="127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8646" name="矩形 16"/>
            <p:cNvSpPr/>
            <p:nvPr/>
          </p:nvSpPr>
          <p:spPr>
            <a:xfrm>
              <a:off x="406472" y="1087241"/>
              <a:ext cx="180020" cy="180020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048647" name="TextBox 36"/>
          <p:cNvSpPr txBox="1">
            <a:spLocks noChangeArrowheads="1"/>
          </p:cNvSpPr>
          <p:nvPr/>
        </p:nvSpPr>
        <p:spPr bwMode="auto">
          <a:xfrm>
            <a:off x="182880" y="572407"/>
            <a:ext cx="7995684" cy="50782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36" tIns="45718" rIns="91436" bIns="45718" anchor="ctr">
            <a:spAutoFit/>
          </a:bodyPr>
          <a:lstStyle/>
          <a:p>
            <a:pPr eaLnBrk="0" fontAlgn="base" hangingPunct="0">
              <a:lnSpc>
                <a:spcPct val="150000"/>
              </a:lnSpc>
            </a:pPr>
            <a:r>
              <a:rPr lang="en-US" altLang="zh-CN" sz="18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lang="zh-CN" altLang="en-US" sz="18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zh-CN" altLang="en-US" sz="1800" b="1" dirty="0" smtClean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各子公司</a:t>
            </a:r>
            <a:r>
              <a:rPr lang="zh-CN" altLang="en-US" sz="18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自查的在线率、覆盖率和合格率情况：</a:t>
            </a:r>
            <a:endParaRPr lang="en-US" altLang="zh-CN" sz="1800" b="1" dirty="0" smtClean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048648" name="文本框 11"/>
          <p:cNvSpPr txBox="1"/>
          <p:nvPr/>
        </p:nvSpPr>
        <p:spPr>
          <a:xfrm>
            <a:off x="500420" y="61320"/>
            <a:ext cx="4141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4472C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三、设备互联</a:t>
            </a:r>
            <a:endParaRPr lang="zh-CN" altLang="en-US" sz="2400" b="1" dirty="0">
              <a:solidFill>
                <a:srgbClr val="4472C4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381358"/>
              </p:ext>
            </p:extLst>
          </p:nvPr>
        </p:nvGraphicFramePr>
        <p:xfrm>
          <a:off x="359620" y="1205210"/>
          <a:ext cx="8405066" cy="2862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6603">
                  <a:extLst>
                    <a:ext uri="{9D8B030D-6E8A-4147-A177-3AD203B41FA5}">
                      <a16:colId xmlns:a16="http://schemas.microsoft.com/office/drawing/2014/main" xmlns="" val="4003021799"/>
                    </a:ext>
                  </a:extLst>
                </a:gridCol>
                <a:gridCol w="1148826">
                  <a:extLst>
                    <a:ext uri="{9D8B030D-6E8A-4147-A177-3AD203B41FA5}">
                      <a16:colId xmlns:a16="http://schemas.microsoft.com/office/drawing/2014/main" xmlns="" val="737761046"/>
                    </a:ext>
                  </a:extLst>
                </a:gridCol>
                <a:gridCol w="1044388">
                  <a:extLst>
                    <a:ext uri="{9D8B030D-6E8A-4147-A177-3AD203B41FA5}">
                      <a16:colId xmlns:a16="http://schemas.microsoft.com/office/drawing/2014/main" xmlns="" val="3616462089"/>
                    </a:ext>
                  </a:extLst>
                </a:gridCol>
                <a:gridCol w="1566579">
                  <a:extLst>
                    <a:ext uri="{9D8B030D-6E8A-4147-A177-3AD203B41FA5}">
                      <a16:colId xmlns:a16="http://schemas.microsoft.com/office/drawing/2014/main" xmlns="" val="3266563660"/>
                    </a:ext>
                  </a:extLst>
                </a:gridCol>
                <a:gridCol w="1253266">
                  <a:extLst>
                    <a:ext uri="{9D8B030D-6E8A-4147-A177-3AD203B41FA5}">
                      <a16:colId xmlns:a16="http://schemas.microsoft.com/office/drawing/2014/main" xmlns="" val="1499402640"/>
                    </a:ext>
                  </a:extLst>
                </a:gridCol>
                <a:gridCol w="1357702">
                  <a:extLst>
                    <a:ext uri="{9D8B030D-6E8A-4147-A177-3AD203B41FA5}">
                      <a16:colId xmlns:a16="http://schemas.microsoft.com/office/drawing/2014/main" xmlns="" val="2740311485"/>
                    </a:ext>
                  </a:extLst>
                </a:gridCol>
                <a:gridCol w="1357702">
                  <a:extLst>
                    <a:ext uri="{9D8B030D-6E8A-4147-A177-3AD203B41FA5}">
                      <a16:colId xmlns:a16="http://schemas.microsoft.com/office/drawing/2014/main" xmlns="" val="2545229621"/>
                    </a:ext>
                  </a:extLst>
                </a:gridCol>
              </a:tblGrid>
              <a:tr h="28629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排名</a:t>
                      </a:r>
                      <a:endParaRPr lang="zh-CN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子公司</a:t>
                      </a:r>
                      <a:endParaRPr lang="zh-CN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责任人</a:t>
                      </a:r>
                      <a:endParaRPr lang="zh-CN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综合评价</a:t>
                      </a:r>
                      <a:endParaRPr lang="zh-CN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zh-CN" alt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设备互联</a:t>
                      </a:r>
                      <a:endParaRPr lang="zh-CN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98844160"/>
                  </a:ext>
                </a:extLst>
              </a:tr>
              <a:tr h="2862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在线率</a:t>
                      </a:r>
                      <a:endParaRPr lang="zh-CN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覆盖率</a:t>
                      </a:r>
                      <a:endParaRPr lang="zh-CN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合规率</a:t>
                      </a:r>
                      <a:endParaRPr lang="zh-CN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16878907"/>
                  </a:ext>
                </a:extLst>
              </a:tr>
              <a:tr h="28629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昆山小挖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姜云清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2</a:t>
                      </a:r>
                      <a:r>
                        <a:rPr lang="zh-CN" altLang="en-US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蓝</a:t>
                      </a:r>
                      <a:r>
                        <a:rPr lang="en-US" altLang="zh-CN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2</a:t>
                      </a:r>
                      <a:r>
                        <a:rPr lang="zh-CN" altLang="en-US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绿</a:t>
                      </a:r>
                      <a:r>
                        <a:rPr lang="en-US" altLang="zh-CN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2</a:t>
                      </a:r>
                      <a:r>
                        <a:rPr lang="zh-CN" altLang="en-US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红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100%    </a:t>
                      </a:r>
                      <a:r>
                        <a:rPr lang="en-US" altLang="zh-CN" sz="1100" u="none" strike="noStrike" dirty="0" smtClean="0">
                          <a:solidFill>
                            <a:srgbClr val="0000FF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●</a:t>
                      </a:r>
                      <a:endParaRPr lang="en-US" altLang="zh-CN" sz="1100" b="0" i="0" u="none" strike="noStrike" dirty="0">
                        <a:solidFill>
                          <a:srgbClr val="0000FF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59.7%    </a:t>
                      </a:r>
                      <a:r>
                        <a:rPr lang="en-US" altLang="zh-CN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●</a:t>
                      </a: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42706727"/>
                  </a:ext>
                </a:extLst>
              </a:tr>
              <a:tr h="28629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2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南口桩机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牟军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2</a:t>
                      </a:r>
                      <a:r>
                        <a:rPr lang="zh-CN" altLang="en-US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蓝</a:t>
                      </a:r>
                      <a:r>
                        <a:rPr lang="en-US" altLang="zh-CN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</a:t>
                      </a:r>
                      <a:r>
                        <a:rPr lang="zh-CN" altLang="en-US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黄</a:t>
                      </a:r>
                      <a:r>
                        <a:rPr lang="en-US" altLang="zh-CN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3</a:t>
                      </a:r>
                      <a:r>
                        <a:rPr lang="zh-CN" altLang="en-US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红</a:t>
                      </a:r>
                      <a:r>
                        <a:rPr lang="zh-CN" altLang="en-US" sz="1100" u="none" strike="noStrike" dirty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95.9%    </a:t>
                      </a:r>
                      <a:r>
                        <a:rPr lang="en-US" altLang="zh-CN" sz="1100" u="none" strike="noStrike" dirty="0" smtClean="0">
                          <a:solidFill>
                            <a:srgbClr val="FFC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●</a:t>
                      </a:r>
                      <a:endParaRPr lang="en-US" altLang="zh-CN" sz="1100" b="0" i="0" u="none" strike="noStrike" dirty="0">
                        <a:solidFill>
                          <a:srgbClr val="FFC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30.5%    </a:t>
                      </a:r>
                      <a:r>
                        <a:rPr lang="en-US" altLang="zh-CN" sz="1100" u="none" strike="noStrike" dirty="0"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●</a:t>
                      </a: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78974619"/>
                  </a:ext>
                </a:extLst>
              </a:tr>
              <a:tr h="28629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3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昆山大挖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刘开翼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</a:t>
                      </a:r>
                      <a:r>
                        <a:rPr lang="zh-CN" altLang="en-US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蓝</a:t>
                      </a:r>
                      <a:r>
                        <a:rPr lang="en-US" altLang="zh-CN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</a:t>
                      </a:r>
                      <a:r>
                        <a:rPr lang="zh-CN" altLang="en-US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绿</a:t>
                      </a:r>
                      <a:r>
                        <a:rPr lang="en-US" altLang="zh-CN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4</a:t>
                      </a:r>
                      <a:r>
                        <a:rPr lang="zh-CN" altLang="en-US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黄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100</a:t>
                      </a:r>
                      <a:r>
                        <a:rPr lang="en-US" altLang="zh-CN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%    </a:t>
                      </a:r>
                      <a:r>
                        <a:rPr lang="en-US" altLang="zh-CN" sz="1100" u="none" strike="noStrike" dirty="0">
                          <a:solidFill>
                            <a:srgbClr val="0000FF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●</a:t>
                      </a:r>
                      <a:endParaRPr lang="en-US" altLang="zh-CN" sz="1100" b="0" i="0" u="none" strike="noStrike" dirty="0">
                        <a:solidFill>
                          <a:srgbClr val="0000FF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59.7%    </a:t>
                      </a:r>
                      <a:r>
                        <a:rPr lang="en-US" altLang="zh-CN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●</a:t>
                      </a: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796594"/>
                  </a:ext>
                </a:extLst>
              </a:tr>
              <a:tr h="28629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4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临港中挖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田文胜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</a:t>
                      </a:r>
                      <a:r>
                        <a:rPr lang="zh-CN" altLang="en-US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蓝</a:t>
                      </a:r>
                      <a:r>
                        <a:rPr lang="en-US" altLang="zh-CN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</a:t>
                      </a:r>
                      <a:r>
                        <a:rPr lang="zh-CN" altLang="en-US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黄</a:t>
                      </a:r>
                      <a:r>
                        <a:rPr lang="en-US" altLang="zh-CN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4</a:t>
                      </a:r>
                      <a:r>
                        <a:rPr lang="zh-CN" altLang="en-US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红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100%  </a:t>
                      </a:r>
                      <a:r>
                        <a:rPr lang="en-US" altLang="zh-CN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  </a:t>
                      </a:r>
                      <a:r>
                        <a:rPr lang="en-US" altLang="zh-CN" sz="1100" u="none" strike="noStrike" dirty="0" smtClean="0">
                          <a:solidFill>
                            <a:srgbClr val="0000FF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●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54.9%    </a:t>
                      </a:r>
                      <a:r>
                        <a:rPr lang="en-US" altLang="zh-CN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●</a:t>
                      </a: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605016"/>
                  </a:ext>
                </a:extLst>
              </a:tr>
              <a:tr h="28629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5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100" b="0" i="0" u="none" strike="noStrike" dirty="0">
                        <a:solidFill>
                          <a:srgbClr val="FFC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05731128"/>
                  </a:ext>
                </a:extLst>
              </a:tr>
              <a:tr h="28629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6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100" b="0" i="0" u="none" strike="noStrike" dirty="0">
                        <a:solidFill>
                          <a:srgbClr val="FFC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1085087"/>
                  </a:ext>
                </a:extLst>
              </a:tr>
              <a:tr h="28629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7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100" b="0" i="0" u="none" strike="noStrike" dirty="0">
                        <a:solidFill>
                          <a:srgbClr val="0000FF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91081375"/>
                  </a:ext>
                </a:extLst>
              </a:tr>
              <a:tr h="28629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8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76459672"/>
                  </a:ext>
                </a:extLst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75146" y="4762853"/>
            <a:ext cx="79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注：</a:t>
            </a:r>
            <a:r>
              <a:rPr lang="en-US" altLang="zh-CN" sz="9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9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、比值等于</a:t>
            </a:r>
            <a:r>
              <a:rPr lang="en-US" altLang="zh-CN" sz="9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100%</a:t>
            </a:r>
            <a:r>
              <a:rPr lang="zh-CN" altLang="en-US" sz="9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为</a:t>
            </a:r>
            <a:r>
              <a:rPr lang="zh-CN" altLang="en-US" sz="900" b="1" dirty="0" smtClean="0">
                <a:solidFill>
                  <a:srgbClr val="3333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蓝灯</a:t>
            </a:r>
            <a:r>
              <a:rPr lang="zh-CN" altLang="en-US" sz="9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，比值介于</a:t>
            </a:r>
            <a:r>
              <a:rPr lang="en-US" altLang="zh-CN" sz="9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99%-100%</a:t>
            </a:r>
            <a:r>
              <a:rPr lang="zh-CN" altLang="en-US" sz="9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为</a:t>
            </a:r>
            <a:r>
              <a:rPr lang="zh-CN" altLang="en-US" sz="900" b="1" dirty="0" smtClean="0">
                <a:solidFill>
                  <a:srgbClr val="00B05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绿灯</a:t>
            </a:r>
            <a:r>
              <a:rPr lang="zh-CN" altLang="en-US" sz="9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，比值介于</a:t>
            </a:r>
            <a:r>
              <a:rPr lang="en-US" altLang="zh-CN" sz="9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90%-99%</a:t>
            </a:r>
            <a:r>
              <a:rPr lang="zh-CN" altLang="en-US" sz="9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为</a:t>
            </a:r>
            <a:r>
              <a:rPr lang="zh-CN" altLang="en-US" sz="900" b="1" dirty="0" smtClean="0">
                <a:solidFill>
                  <a:srgbClr val="FFC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黄灯</a:t>
            </a:r>
            <a:r>
              <a:rPr lang="zh-CN" altLang="en-US" sz="9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，比值小于</a:t>
            </a:r>
            <a:r>
              <a:rPr lang="en-US" altLang="zh-CN" sz="9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90%</a:t>
            </a:r>
            <a:r>
              <a:rPr lang="zh-CN" altLang="en-US" sz="9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为</a:t>
            </a:r>
            <a:r>
              <a:rPr lang="zh-CN" altLang="en-US" sz="900" b="1" dirty="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红灯</a:t>
            </a:r>
            <a:r>
              <a:rPr lang="zh-CN" altLang="en-US" sz="9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lang="en-US" altLang="zh-CN" sz="900" b="1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9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     2</a:t>
            </a:r>
            <a:r>
              <a:rPr lang="zh-CN" altLang="en-US" sz="9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、排名规则：先按</a:t>
            </a:r>
            <a:r>
              <a:rPr lang="zh-CN" altLang="en-US" sz="900" b="1" dirty="0" smtClean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蓝灯数量</a:t>
            </a:r>
            <a:r>
              <a:rPr lang="zh-CN" altLang="en-US" sz="9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排序，再按</a:t>
            </a:r>
            <a:r>
              <a:rPr lang="zh-CN" altLang="en-US" sz="900" b="1" dirty="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红灯数量</a:t>
            </a:r>
            <a:r>
              <a:rPr lang="zh-CN" altLang="en-US" sz="9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排序，两者一致则根据</a:t>
            </a:r>
            <a:r>
              <a:rPr lang="en-US" altLang="zh-CN" sz="900" b="1" dirty="0" smtClean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6</a:t>
            </a:r>
            <a:r>
              <a:rPr lang="zh-CN" altLang="en-US" sz="900" b="1" dirty="0" smtClean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个指标的平均值</a:t>
            </a:r>
            <a:r>
              <a:rPr lang="zh-CN" altLang="en-US" sz="9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排序。</a:t>
            </a:r>
            <a:endParaRPr lang="en-US" altLang="zh-CN" sz="9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95684" y="268149"/>
            <a:ext cx="704039" cy="300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需更新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6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718E6-D458-4B6A-8A06-5892728F6743}" type="slidenum">
              <a:rPr lang="zh-CN" altLang="en-US" smtClean="0">
                <a:solidFill>
                  <a:srgbClr val="4472C4"/>
                </a:solidFill>
              </a:rPr>
              <a:pPr/>
              <a:t>16</a:t>
            </a:fld>
            <a:endParaRPr lang="zh-CN" altLang="en-US" dirty="0">
              <a:solidFill>
                <a:srgbClr val="4472C4"/>
              </a:solidFill>
            </a:endParaRPr>
          </a:p>
        </p:txBody>
      </p:sp>
      <p:grpSp>
        <p:nvGrpSpPr>
          <p:cNvPr id="63" name="组合 14"/>
          <p:cNvGrpSpPr/>
          <p:nvPr/>
        </p:nvGrpSpPr>
        <p:grpSpPr>
          <a:xfrm>
            <a:off x="68373" y="123395"/>
            <a:ext cx="432048" cy="419531"/>
            <a:chOff x="298460" y="987574"/>
            <a:chExt cx="288032" cy="279687"/>
          </a:xfrm>
        </p:grpSpPr>
        <p:sp>
          <p:nvSpPr>
            <p:cNvPr id="1048645" name="矩形 15"/>
            <p:cNvSpPr/>
            <p:nvPr/>
          </p:nvSpPr>
          <p:spPr>
            <a:xfrm>
              <a:off x="298460" y="987574"/>
              <a:ext cx="216024" cy="216024"/>
            </a:xfrm>
            <a:prstGeom prst="rect">
              <a:avLst/>
            </a:prstGeom>
            <a:noFill/>
            <a:ln w="127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8646" name="矩形 16"/>
            <p:cNvSpPr/>
            <p:nvPr/>
          </p:nvSpPr>
          <p:spPr>
            <a:xfrm>
              <a:off x="406472" y="1087241"/>
              <a:ext cx="180020" cy="180020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048647" name="TextBox 36"/>
          <p:cNvSpPr txBox="1">
            <a:spLocks noChangeArrowheads="1"/>
          </p:cNvSpPr>
          <p:nvPr/>
        </p:nvSpPr>
        <p:spPr bwMode="auto">
          <a:xfrm>
            <a:off x="182880" y="572407"/>
            <a:ext cx="7995684" cy="50782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36" tIns="45718" rIns="91436" bIns="45718" anchor="ctr">
            <a:spAutoFit/>
          </a:bodyPr>
          <a:lstStyle/>
          <a:p>
            <a:pPr eaLnBrk="0" fontAlgn="base" hangingPunct="0">
              <a:lnSpc>
                <a:spcPct val="150000"/>
              </a:lnSpc>
            </a:pPr>
            <a:r>
              <a:rPr lang="en-US" altLang="zh-CN" sz="18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5</a:t>
            </a:r>
            <a:r>
              <a:rPr lang="zh-CN" altLang="en-US" sz="18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zh-CN" altLang="en-US" sz="1800" b="1" dirty="0" smtClean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各子公司</a:t>
            </a:r>
            <a:r>
              <a:rPr lang="zh-CN" altLang="en-US" sz="18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根据验收标准</a:t>
            </a:r>
            <a:r>
              <a:rPr lang="zh-CN" altLang="en-US" sz="18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自查后，目前存在的问题及整改计划：</a:t>
            </a:r>
            <a:endParaRPr lang="en-US" altLang="zh-CN" sz="1800" b="1" dirty="0" smtClean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048648" name="文本框 11"/>
          <p:cNvSpPr txBox="1"/>
          <p:nvPr/>
        </p:nvSpPr>
        <p:spPr>
          <a:xfrm>
            <a:off x="500420" y="61320"/>
            <a:ext cx="4141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4472C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三、设备互联</a:t>
            </a:r>
            <a:endParaRPr lang="zh-CN" altLang="en-US" sz="2400" b="1" dirty="0">
              <a:solidFill>
                <a:srgbClr val="4472C4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693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794"/>
            <a:ext cx="9144000" cy="29262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422470" y="714897"/>
            <a:ext cx="2165261" cy="1726813"/>
            <a:chOff x="2923186" y="67278"/>
            <a:chExt cx="3108681" cy="2791649"/>
          </a:xfrm>
        </p:grpSpPr>
        <p:sp>
          <p:nvSpPr>
            <p:cNvPr id="54" name="任意多边形 53"/>
            <p:cNvSpPr/>
            <p:nvPr/>
          </p:nvSpPr>
          <p:spPr>
            <a:xfrm>
              <a:off x="2923186" y="67278"/>
              <a:ext cx="3108681" cy="2791649"/>
            </a:xfrm>
            <a:custGeom>
              <a:avLst/>
              <a:gdLst>
                <a:gd name="connsiteX0" fmla="*/ 949445 w 3191647"/>
                <a:gd name="connsiteY0" fmla="*/ 0 h 2866152"/>
                <a:gd name="connsiteX1" fmla="*/ 2234352 w 3191647"/>
                <a:gd name="connsiteY1" fmla="*/ 0 h 2866152"/>
                <a:gd name="connsiteX2" fmla="*/ 2402131 w 3191647"/>
                <a:gd name="connsiteY2" fmla="*/ 51249 h 2866152"/>
                <a:gd name="connsiteX3" fmla="*/ 2409685 w 3191647"/>
                <a:gd name="connsiteY3" fmla="*/ 57482 h 2866152"/>
                <a:gd name="connsiteX4" fmla="*/ 2430115 w 3191647"/>
                <a:gd name="connsiteY4" fmla="*/ 70005 h 2866152"/>
                <a:gd name="connsiteX5" fmla="*/ 2508940 w 3191647"/>
                <a:gd name="connsiteY5" fmla="*/ 159371 h 2866152"/>
                <a:gd name="connsiteX6" fmla="*/ 3151394 w 3191647"/>
                <a:gd name="connsiteY6" fmla="*/ 1272133 h 2866152"/>
                <a:gd name="connsiteX7" fmla="*/ 3181372 w 3191647"/>
                <a:gd name="connsiteY7" fmla="*/ 1499841 h 2866152"/>
                <a:gd name="connsiteX8" fmla="*/ 3172981 w 3191647"/>
                <a:gd name="connsiteY8" fmla="*/ 1522315 h 2866152"/>
                <a:gd name="connsiteX9" fmla="*/ 3170003 w 3191647"/>
                <a:gd name="connsiteY9" fmla="*/ 1535472 h 2866152"/>
                <a:gd name="connsiteX10" fmla="*/ 3145044 w 3191647"/>
                <a:gd name="connsiteY10" fmla="*/ 1590895 h 2866152"/>
                <a:gd name="connsiteX11" fmla="*/ 2502590 w 3191647"/>
                <a:gd name="connsiteY11" fmla="*/ 2703657 h 2866152"/>
                <a:gd name="connsiteX12" fmla="*/ 2488794 w 3191647"/>
                <a:gd name="connsiteY12" fmla="*/ 2722817 h 2866152"/>
                <a:gd name="connsiteX13" fmla="*/ 2482806 w 3191647"/>
                <a:gd name="connsiteY13" fmla="*/ 2733849 h 2866152"/>
                <a:gd name="connsiteX14" fmla="*/ 2467439 w 3191647"/>
                <a:gd name="connsiteY14" fmla="*/ 2752474 h 2866152"/>
                <a:gd name="connsiteX15" fmla="*/ 2467072 w 3191647"/>
                <a:gd name="connsiteY15" fmla="*/ 2752984 h 2866152"/>
                <a:gd name="connsiteX16" fmla="*/ 2466846 w 3191647"/>
                <a:gd name="connsiteY16" fmla="*/ 2753192 h 2866152"/>
                <a:gd name="connsiteX17" fmla="*/ 2446163 w 3191647"/>
                <a:gd name="connsiteY17" fmla="*/ 2778260 h 2866152"/>
                <a:gd name="connsiteX18" fmla="*/ 2233973 w 3191647"/>
                <a:gd name="connsiteY18" fmla="*/ 2866152 h 2866152"/>
                <a:gd name="connsiteX19" fmla="*/ 949066 w 3191647"/>
                <a:gd name="connsiteY19" fmla="*/ 2866152 h 2866152"/>
                <a:gd name="connsiteX20" fmla="*/ 700233 w 3191647"/>
                <a:gd name="connsiteY20" fmla="*/ 2733849 h 2866152"/>
                <a:gd name="connsiteX21" fmla="*/ 689623 w 3191647"/>
                <a:gd name="connsiteY21" fmla="*/ 2714300 h 2866152"/>
                <a:gd name="connsiteX22" fmla="*/ 681960 w 3191647"/>
                <a:gd name="connsiteY22" fmla="*/ 2703658 h 2866152"/>
                <a:gd name="connsiteX23" fmla="*/ 39506 w 3191647"/>
                <a:gd name="connsiteY23" fmla="*/ 1590896 h 2866152"/>
                <a:gd name="connsiteX24" fmla="*/ 1526 w 3191647"/>
                <a:gd name="connsiteY24" fmla="*/ 1477948 h 2866152"/>
                <a:gd name="connsiteX25" fmla="*/ 720 w 3191647"/>
                <a:gd name="connsiteY25" fmla="*/ 1447354 h 2866152"/>
                <a:gd name="connsiteX26" fmla="*/ 0 w 3191647"/>
                <a:gd name="connsiteY26" fmla="*/ 1443059 h 2866152"/>
                <a:gd name="connsiteX27" fmla="*/ 303 w 3191647"/>
                <a:gd name="connsiteY27" fmla="*/ 1431516 h 2866152"/>
                <a:gd name="connsiteX28" fmla="*/ 0 w 3191647"/>
                <a:gd name="connsiteY28" fmla="*/ 1419970 h 2866152"/>
                <a:gd name="connsiteX29" fmla="*/ 720 w 3191647"/>
                <a:gd name="connsiteY29" fmla="*/ 1415675 h 2866152"/>
                <a:gd name="connsiteX30" fmla="*/ 1526 w 3191647"/>
                <a:gd name="connsiteY30" fmla="*/ 1385081 h 2866152"/>
                <a:gd name="connsiteX31" fmla="*/ 39506 w 3191647"/>
                <a:gd name="connsiteY31" fmla="*/ 1272134 h 2866152"/>
                <a:gd name="connsiteX32" fmla="*/ 681960 w 3191647"/>
                <a:gd name="connsiteY32" fmla="*/ 159372 h 2866152"/>
                <a:gd name="connsiteX33" fmla="*/ 698045 w 3191647"/>
                <a:gd name="connsiteY33" fmla="*/ 137034 h 2866152"/>
                <a:gd name="connsiteX34" fmla="*/ 700612 w 3191647"/>
                <a:gd name="connsiteY34" fmla="*/ 132303 h 2866152"/>
                <a:gd name="connsiteX35" fmla="*/ 707202 w 3191647"/>
                <a:gd name="connsiteY35" fmla="*/ 124316 h 2866152"/>
                <a:gd name="connsiteX36" fmla="*/ 717478 w 3191647"/>
                <a:gd name="connsiteY36" fmla="*/ 110046 h 2866152"/>
                <a:gd name="connsiteX37" fmla="*/ 723796 w 3191647"/>
                <a:gd name="connsiteY37" fmla="*/ 104204 h 2866152"/>
                <a:gd name="connsiteX38" fmla="*/ 737255 w 3191647"/>
                <a:gd name="connsiteY38" fmla="*/ 87892 h 2866152"/>
                <a:gd name="connsiteX39" fmla="*/ 949445 w 3191647"/>
                <a:gd name="connsiteY39" fmla="*/ 0 h 286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91647" h="2866152">
                  <a:moveTo>
                    <a:pt x="949445" y="0"/>
                  </a:moveTo>
                  <a:lnTo>
                    <a:pt x="2234352" y="0"/>
                  </a:lnTo>
                  <a:cubicBezTo>
                    <a:pt x="2296501" y="0"/>
                    <a:pt x="2354237" y="18893"/>
                    <a:pt x="2402131" y="51249"/>
                  </a:cubicBezTo>
                  <a:lnTo>
                    <a:pt x="2409685" y="57482"/>
                  </a:lnTo>
                  <a:lnTo>
                    <a:pt x="2430115" y="70005"/>
                  </a:lnTo>
                  <a:cubicBezTo>
                    <a:pt x="2461216" y="93504"/>
                    <a:pt x="2488224" y="123489"/>
                    <a:pt x="2508940" y="159371"/>
                  </a:cubicBezTo>
                  <a:lnTo>
                    <a:pt x="3151394" y="1272133"/>
                  </a:lnTo>
                  <a:cubicBezTo>
                    <a:pt x="3192826" y="1343897"/>
                    <a:pt x="3201249" y="1425660"/>
                    <a:pt x="3181372" y="1499841"/>
                  </a:cubicBezTo>
                  <a:lnTo>
                    <a:pt x="3172981" y="1522315"/>
                  </a:lnTo>
                  <a:lnTo>
                    <a:pt x="3170003" y="1535472"/>
                  </a:lnTo>
                  <a:cubicBezTo>
                    <a:pt x="3163697" y="1554388"/>
                    <a:pt x="3155402" y="1572954"/>
                    <a:pt x="3145044" y="1590895"/>
                  </a:cubicBezTo>
                  <a:lnTo>
                    <a:pt x="2502590" y="2703657"/>
                  </a:lnTo>
                  <a:lnTo>
                    <a:pt x="2488794" y="2722817"/>
                  </a:lnTo>
                  <a:lnTo>
                    <a:pt x="2482806" y="2733849"/>
                  </a:lnTo>
                  <a:lnTo>
                    <a:pt x="2467439" y="2752474"/>
                  </a:lnTo>
                  <a:lnTo>
                    <a:pt x="2467072" y="2752984"/>
                  </a:lnTo>
                  <a:lnTo>
                    <a:pt x="2466846" y="2753192"/>
                  </a:lnTo>
                  <a:lnTo>
                    <a:pt x="2446163" y="2778260"/>
                  </a:lnTo>
                  <a:cubicBezTo>
                    <a:pt x="2391859" y="2832565"/>
                    <a:pt x="2316839" y="2866152"/>
                    <a:pt x="2233973" y="2866152"/>
                  </a:cubicBezTo>
                  <a:lnTo>
                    <a:pt x="949066" y="2866152"/>
                  </a:lnTo>
                  <a:cubicBezTo>
                    <a:pt x="845484" y="2866152"/>
                    <a:pt x="754160" y="2813671"/>
                    <a:pt x="700233" y="2733849"/>
                  </a:cubicBezTo>
                  <a:lnTo>
                    <a:pt x="689623" y="2714300"/>
                  </a:lnTo>
                  <a:lnTo>
                    <a:pt x="681960" y="2703658"/>
                  </a:lnTo>
                  <a:lnTo>
                    <a:pt x="39506" y="1590896"/>
                  </a:lnTo>
                  <a:cubicBezTo>
                    <a:pt x="18789" y="1555014"/>
                    <a:pt x="6326" y="1516632"/>
                    <a:pt x="1526" y="1477948"/>
                  </a:cubicBezTo>
                  <a:lnTo>
                    <a:pt x="720" y="1447354"/>
                  </a:lnTo>
                  <a:lnTo>
                    <a:pt x="0" y="1443059"/>
                  </a:lnTo>
                  <a:lnTo>
                    <a:pt x="303" y="1431516"/>
                  </a:lnTo>
                  <a:lnTo>
                    <a:pt x="0" y="1419970"/>
                  </a:lnTo>
                  <a:lnTo>
                    <a:pt x="720" y="1415675"/>
                  </a:lnTo>
                  <a:lnTo>
                    <a:pt x="1526" y="1385081"/>
                  </a:lnTo>
                  <a:cubicBezTo>
                    <a:pt x="6326" y="1346398"/>
                    <a:pt x="18789" y="1308016"/>
                    <a:pt x="39506" y="1272134"/>
                  </a:cubicBezTo>
                  <a:lnTo>
                    <a:pt x="681960" y="159372"/>
                  </a:lnTo>
                  <a:lnTo>
                    <a:pt x="698045" y="137034"/>
                  </a:lnTo>
                  <a:lnTo>
                    <a:pt x="700612" y="132303"/>
                  </a:lnTo>
                  <a:lnTo>
                    <a:pt x="707202" y="124316"/>
                  </a:lnTo>
                  <a:lnTo>
                    <a:pt x="717478" y="110046"/>
                  </a:lnTo>
                  <a:lnTo>
                    <a:pt x="723796" y="104204"/>
                  </a:lnTo>
                  <a:lnTo>
                    <a:pt x="737255" y="87892"/>
                  </a:lnTo>
                  <a:cubicBezTo>
                    <a:pt x="791559" y="33588"/>
                    <a:pt x="866580" y="0"/>
                    <a:pt x="949445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alpha val="22000"/>
                </a:schemeClr>
              </a:soli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3148154" y="269304"/>
              <a:ext cx="2658750" cy="2387602"/>
              <a:chOff x="3053055" y="626065"/>
              <a:chExt cx="2658750" cy="2387602"/>
            </a:xfrm>
          </p:grpSpPr>
          <p:sp>
            <p:nvSpPr>
              <p:cNvPr id="47" name="任意多边形 46"/>
              <p:cNvSpPr/>
              <p:nvPr/>
            </p:nvSpPr>
            <p:spPr>
              <a:xfrm>
                <a:off x="3053055" y="626065"/>
                <a:ext cx="2658750" cy="2387602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5E5E5"/>
                  </a:gs>
                  <a:gs pos="100000">
                    <a:srgbClr val="FEFEFE"/>
                  </a:gs>
                </a:gsLst>
                <a:lin ang="5400000" scaled="1"/>
              </a:gradFill>
              <a:ln w="254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0E0E0"/>
                    </a:gs>
                  </a:gsLst>
                  <a:lin ang="5400000" scaled="1"/>
                </a:gra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55" name="任意多边形 54"/>
              <p:cNvSpPr/>
              <p:nvPr/>
            </p:nvSpPr>
            <p:spPr>
              <a:xfrm>
                <a:off x="3319975" y="865764"/>
                <a:ext cx="2124907" cy="1908202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solidFill>
                <a:srgbClr val="C00000"/>
              </a:solidFill>
              <a:ln w="254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0E0E0"/>
                    </a:gs>
                  </a:gsLst>
                  <a:lin ang="5400000" scaled="1"/>
                </a:gra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6" name="文本框 5"/>
          <p:cNvSpPr txBox="1"/>
          <p:nvPr/>
        </p:nvSpPr>
        <p:spPr>
          <a:xfrm>
            <a:off x="3351154" y="3256380"/>
            <a:ext cx="2441694" cy="769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399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汇报完毕</a:t>
            </a:r>
          </a:p>
        </p:txBody>
      </p:sp>
    </p:spTree>
    <p:extLst>
      <p:ext uri="{BB962C8B-B14F-4D97-AF65-F5344CB8AC3E}">
        <p14:creationId xmlns:p14="http://schemas.microsoft.com/office/powerpoint/2010/main" val="169402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6"/>
          <p:cNvSpPr txBox="1">
            <a:spLocks noChangeArrowheads="1"/>
          </p:cNvSpPr>
          <p:nvPr/>
        </p:nvSpPr>
        <p:spPr bwMode="auto">
          <a:xfrm>
            <a:off x="1741972" y="1498689"/>
            <a:ext cx="5564805" cy="2562238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68577" tIns="34289" rIns="68577" bIns="34289">
            <a:spAutoFit/>
          </a:bodyPr>
          <a:lstStyle/>
          <a:p>
            <a:pPr algn="ctr" eaLnBrk="0" fontAlgn="base" hangingPunct="0">
              <a:lnSpc>
                <a:spcPct val="150000"/>
              </a:lnSpc>
            </a:pPr>
            <a:r>
              <a:rPr lang="zh-CN" altLang="en-US" sz="3600" b="1" dirty="0" smtClean="0">
                <a:solidFill>
                  <a:srgbClr val="3366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一、三现数据</a:t>
            </a:r>
            <a:endParaRPr lang="en-US" altLang="zh-CN" sz="3600" b="1" dirty="0" smtClean="0">
              <a:solidFill>
                <a:srgbClr val="3366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 eaLnBrk="0" fontAlgn="base" hangingPunct="0">
              <a:lnSpc>
                <a:spcPct val="150000"/>
              </a:lnSpc>
            </a:pPr>
            <a:r>
              <a:rPr lang="zh-CN" altLang="en-US" sz="3600" b="1" dirty="0" smtClean="0">
                <a:solidFill>
                  <a:schemeClr val="bg2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二、四表安装</a:t>
            </a:r>
            <a:endParaRPr lang="en-US" altLang="zh-CN" sz="3600" b="1" dirty="0" smtClean="0">
              <a:solidFill>
                <a:schemeClr val="bg2">
                  <a:lumMod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 eaLnBrk="0" fontAlgn="base" hangingPunct="0">
              <a:lnSpc>
                <a:spcPct val="150000"/>
              </a:lnSpc>
            </a:pPr>
            <a:r>
              <a:rPr lang="zh-CN" altLang="en-US" sz="3600" b="1" dirty="0" smtClean="0">
                <a:solidFill>
                  <a:schemeClr val="bg2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三、设备互联</a:t>
            </a:r>
            <a:endParaRPr lang="en-US" altLang="zh-CN" sz="3600" b="1" dirty="0" smtClean="0">
              <a:solidFill>
                <a:schemeClr val="bg2">
                  <a:lumMod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19425" y="554063"/>
            <a:ext cx="3009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>
                <a:solidFill>
                  <a:schemeClr val="bg2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目    录</a:t>
            </a:r>
            <a:endParaRPr lang="zh-SG" altLang="en-US" sz="4800" dirty="0">
              <a:solidFill>
                <a:schemeClr val="bg2">
                  <a:lumMod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884757" y="4762853"/>
            <a:ext cx="2133600" cy="273928"/>
          </a:xfrm>
        </p:spPr>
        <p:txBody>
          <a:bodyPr/>
          <a:lstStyle/>
          <a:p>
            <a:fld id="{995718E6-D458-4B6A-8A06-5892728F6743}" type="slidenum">
              <a:rPr lang="zh-CN" altLang="en-US" smtClean="0">
                <a:solidFill>
                  <a:srgbClr val="4472C4"/>
                </a:solidFill>
              </a:rPr>
              <a:pPr/>
              <a:t>2</a:t>
            </a:fld>
            <a:endParaRPr lang="zh-CN" altLang="en-US" dirty="0">
              <a:solidFill>
                <a:srgbClr val="4472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35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14"/>
          <p:cNvGrpSpPr/>
          <p:nvPr/>
        </p:nvGrpSpPr>
        <p:grpSpPr>
          <a:xfrm>
            <a:off x="68373" y="123395"/>
            <a:ext cx="432048" cy="419531"/>
            <a:chOff x="298460" y="987574"/>
            <a:chExt cx="288032" cy="279687"/>
          </a:xfrm>
        </p:grpSpPr>
        <p:sp>
          <p:nvSpPr>
            <p:cNvPr id="1048608" name="矩形 15"/>
            <p:cNvSpPr/>
            <p:nvPr/>
          </p:nvSpPr>
          <p:spPr>
            <a:xfrm>
              <a:off x="298460" y="987574"/>
              <a:ext cx="216024" cy="216024"/>
            </a:xfrm>
            <a:prstGeom prst="rect">
              <a:avLst/>
            </a:prstGeom>
            <a:noFill/>
            <a:ln w="127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8609" name="矩形 16"/>
            <p:cNvSpPr/>
            <p:nvPr/>
          </p:nvSpPr>
          <p:spPr>
            <a:xfrm>
              <a:off x="406472" y="1087241"/>
              <a:ext cx="180020" cy="180020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048610" name="TextBox 36"/>
          <p:cNvSpPr txBox="1">
            <a:spLocks noChangeArrowheads="1"/>
          </p:cNvSpPr>
          <p:nvPr/>
        </p:nvSpPr>
        <p:spPr bwMode="auto">
          <a:xfrm>
            <a:off x="0" y="551980"/>
            <a:ext cx="7995684" cy="50782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36" tIns="45718" rIns="91436" bIns="45718">
            <a:spAutoFit/>
          </a:bodyPr>
          <a:lstStyle/>
          <a:p>
            <a:pPr eaLnBrk="0" fontAlgn="base" hangingPunct="0">
              <a:lnSpc>
                <a:spcPct val="150000"/>
              </a:lnSpc>
            </a:pPr>
            <a:r>
              <a:rPr lang="en-US" altLang="zh-CN" sz="18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18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、三现整体计划甘特图：</a:t>
            </a:r>
            <a:endParaRPr lang="en-US" altLang="zh-CN" sz="1800" b="1" dirty="0" smtClean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1" name="文本框 1"/>
          <p:cNvSpPr txBox="1"/>
          <p:nvPr/>
        </p:nvSpPr>
        <p:spPr>
          <a:xfrm>
            <a:off x="500420" y="61320"/>
            <a:ext cx="4141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4472C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一、三现</a:t>
            </a:r>
            <a:r>
              <a:rPr lang="zh-CN" altLang="en-US" sz="2400" b="1" dirty="0" smtClean="0">
                <a:solidFill>
                  <a:srgbClr val="4472C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数据</a:t>
            </a:r>
            <a:endParaRPr lang="zh-CN" altLang="en-US" sz="2400" b="1" dirty="0">
              <a:solidFill>
                <a:srgbClr val="4472C4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8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884757" y="4762853"/>
            <a:ext cx="2133600" cy="273928"/>
          </a:xfrm>
        </p:spPr>
        <p:txBody>
          <a:bodyPr/>
          <a:lstStyle/>
          <a:p>
            <a:fld id="{995718E6-D458-4B6A-8A06-5892728F6743}" type="slidenum">
              <a:rPr lang="zh-CN" altLang="en-US" smtClean="0">
                <a:solidFill>
                  <a:srgbClr val="4472C4"/>
                </a:solidFill>
              </a:rPr>
              <a:pPr/>
              <a:t>3</a:t>
            </a:fld>
            <a:endParaRPr lang="zh-CN" altLang="en-US" dirty="0">
              <a:solidFill>
                <a:srgbClr val="4472C4"/>
              </a:solidFill>
            </a:endParaRPr>
          </a:p>
        </p:txBody>
      </p:sp>
      <p:graphicFrame>
        <p:nvGraphicFramePr>
          <p:cNvPr id="63" name="表格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077617"/>
              </p:ext>
            </p:extLst>
          </p:nvPr>
        </p:nvGraphicFramePr>
        <p:xfrm>
          <a:off x="296343" y="1130697"/>
          <a:ext cx="8560643" cy="323809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76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32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6943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2956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8576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4963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1644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1644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1644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16442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216442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216442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216442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216442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216442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216442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216442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216442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216442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  <a:gridCol w="216442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  <a:gridCol w="216442">
                  <a:extLst>
                    <a:ext uri="{9D8B030D-6E8A-4147-A177-3AD203B41FA5}">
                      <a16:colId xmlns:a16="http://schemas.microsoft.com/office/drawing/2014/main" xmlns="" val="20020"/>
                    </a:ext>
                  </a:extLst>
                </a:gridCol>
                <a:gridCol w="216442">
                  <a:extLst>
                    <a:ext uri="{9D8B030D-6E8A-4147-A177-3AD203B41FA5}">
                      <a16:colId xmlns:a16="http://schemas.microsoft.com/office/drawing/2014/main" xmlns="" val="20021"/>
                    </a:ext>
                  </a:extLst>
                </a:gridCol>
                <a:gridCol w="216442">
                  <a:extLst>
                    <a:ext uri="{9D8B030D-6E8A-4147-A177-3AD203B41FA5}">
                      <a16:colId xmlns:a16="http://schemas.microsoft.com/office/drawing/2014/main" xmlns="" val="20022"/>
                    </a:ext>
                  </a:extLst>
                </a:gridCol>
                <a:gridCol w="216442">
                  <a:extLst>
                    <a:ext uri="{9D8B030D-6E8A-4147-A177-3AD203B41FA5}">
                      <a16:colId xmlns:a16="http://schemas.microsoft.com/office/drawing/2014/main" xmlns="" val="20023"/>
                    </a:ext>
                  </a:extLst>
                </a:gridCol>
                <a:gridCol w="216442">
                  <a:extLst>
                    <a:ext uri="{9D8B030D-6E8A-4147-A177-3AD203B41FA5}">
                      <a16:colId xmlns:a16="http://schemas.microsoft.com/office/drawing/2014/main" xmlns="" val="20024"/>
                    </a:ext>
                  </a:extLst>
                </a:gridCol>
                <a:gridCol w="216442">
                  <a:extLst>
                    <a:ext uri="{9D8B030D-6E8A-4147-A177-3AD203B41FA5}">
                      <a16:colId xmlns:a16="http://schemas.microsoft.com/office/drawing/2014/main" xmlns="" val="20025"/>
                    </a:ext>
                  </a:extLst>
                </a:gridCol>
                <a:gridCol w="216442">
                  <a:extLst>
                    <a:ext uri="{9D8B030D-6E8A-4147-A177-3AD203B41FA5}">
                      <a16:colId xmlns:a16="http://schemas.microsoft.com/office/drawing/2014/main" xmlns="" val="20026"/>
                    </a:ext>
                  </a:extLst>
                </a:gridCol>
              </a:tblGrid>
              <a:tr h="377849">
                <a:tc gridSpan="6"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重卡三</a:t>
                      </a:r>
                      <a:r>
                        <a:rPr lang="zh-CN" altLang="en-US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现数据实施计划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r>
                        <a:rPr lang="zh-CN" altLang="en-US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状态</a:t>
                      </a:r>
                      <a:endParaRPr lang="zh-CN" altLang="en-US" sz="12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196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序号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项目</a:t>
                      </a:r>
                      <a:endParaRPr lang="en-US" altLang="zh-CN" sz="800" b="0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685766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主体</a:t>
                      </a:r>
                      <a:endParaRPr lang="zh-CN" altLang="en-US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子项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计划</a:t>
                      </a:r>
                      <a:br>
                        <a:rPr lang="zh-CN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zh-CN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周期</a:t>
                      </a:r>
                      <a:r>
                        <a:rPr lang="zh-CN" altLang="en-US" sz="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（天）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计划</a:t>
                      </a:r>
                      <a:br>
                        <a:rPr lang="zh-CN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zh-CN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开始时间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计划</a:t>
                      </a:r>
                      <a:br>
                        <a:rPr lang="zh-CN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zh-CN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结束时间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</a:p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</a:p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</a:p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</a:p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11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</a:p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12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</a:p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13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</a:p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14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</a:p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15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</a:p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16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</a:p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17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</a:p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18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</a:p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19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</a:p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</a:p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21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</a:p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22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</a:p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23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</a:p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24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</a:p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25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</a:p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26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</a:p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27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6409"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调研阶段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团队组建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2020-2-14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2020-2-14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8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5994"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标准研读与反馈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2020-2-15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2020-2-18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5994"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点位分析设计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2020-2-19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2020-2-26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5994"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网络设计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2020-2-20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2020-2-22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05994"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电路设计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2020-2-26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2020-2-27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5994"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7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项目设计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技术方案提交与评定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15</a:t>
                      </a:r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2020-2-29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2020-3-15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05994"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zh-CN" altLang="en-US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商务采购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7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合同签订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2020-3-11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2020-3-20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51517"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设备采购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31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2020-3-15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2020-3-31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05994"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安装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入场布线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2020-3-20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2020-4-20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05994"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实施阶段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设备安装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2020-4-11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2020-5-31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05994"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设备调试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2020-6-1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2020-6-17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176409"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总院验收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2020-6-11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2020-6-20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sp>
        <p:nvSpPr>
          <p:cNvPr id="66" name="五边形 10"/>
          <p:cNvSpPr/>
          <p:nvPr/>
        </p:nvSpPr>
        <p:spPr>
          <a:xfrm>
            <a:off x="4319217" y="1936454"/>
            <a:ext cx="120837" cy="104618"/>
          </a:xfrm>
          <a:prstGeom prst="homePlat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800" kern="0" dirty="0">
                <a:solidFill>
                  <a:srgbClr val="FFFFFF"/>
                </a:solidFill>
                <a:latin typeface="Calibri"/>
                <a:ea typeface="等线"/>
              </a:rPr>
              <a:t>1</a:t>
            </a:r>
            <a:endParaRPr lang="zh-CN" altLang="en-US" sz="800" kern="0" dirty="0"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75" name="五边形 10"/>
          <p:cNvSpPr/>
          <p:nvPr/>
        </p:nvSpPr>
        <p:spPr>
          <a:xfrm>
            <a:off x="4718221" y="2956679"/>
            <a:ext cx="534395" cy="104618"/>
          </a:xfrm>
          <a:prstGeom prst="homePlat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800" kern="0" dirty="0" smtClean="0">
                <a:solidFill>
                  <a:srgbClr val="FFFFFF"/>
                </a:solidFill>
                <a:latin typeface="Calibri"/>
                <a:ea typeface="等线"/>
              </a:rPr>
              <a:t>15</a:t>
            </a:r>
            <a:endParaRPr lang="zh-CN" altLang="en-US" sz="800" kern="0" dirty="0"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76" name="五边形 10"/>
          <p:cNvSpPr/>
          <p:nvPr/>
        </p:nvSpPr>
        <p:spPr>
          <a:xfrm>
            <a:off x="5014692" y="3167710"/>
            <a:ext cx="384421" cy="112845"/>
          </a:xfrm>
          <a:prstGeom prst="homePlat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800" kern="0" dirty="0" smtClean="0">
                <a:solidFill>
                  <a:srgbClr val="FFFFFF"/>
                </a:solidFill>
                <a:latin typeface="Calibri"/>
                <a:ea typeface="等线"/>
              </a:rPr>
              <a:t>10</a:t>
            </a:r>
            <a:endParaRPr lang="zh-CN" altLang="en-US" sz="800" kern="0" dirty="0"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77" name="五边形 10"/>
          <p:cNvSpPr/>
          <p:nvPr/>
        </p:nvSpPr>
        <p:spPr>
          <a:xfrm>
            <a:off x="5169515" y="3386968"/>
            <a:ext cx="486326" cy="117761"/>
          </a:xfrm>
          <a:prstGeom prst="homePlat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914400"/>
            <a:r>
              <a:rPr lang="en-US" altLang="zh-CN" sz="800" kern="0" dirty="0" smtClean="0">
                <a:solidFill>
                  <a:srgbClr val="FFFFFF"/>
                </a:solidFill>
                <a:latin typeface="Calibri"/>
                <a:ea typeface="等线"/>
              </a:rPr>
              <a:t>15</a:t>
            </a:r>
            <a:endParaRPr lang="zh-CN" altLang="en-US" sz="800" kern="0" dirty="0"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78" name="五边形 10"/>
          <p:cNvSpPr/>
          <p:nvPr/>
        </p:nvSpPr>
        <p:spPr>
          <a:xfrm>
            <a:off x="5169515" y="3635411"/>
            <a:ext cx="945819" cy="99125"/>
          </a:xfrm>
          <a:prstGeom prst="homePlat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914400"/>
            <a:r>
              <a:rPr lang="en-US" altLang="zh-CN" sz="800" kern="0" dirty="0" smtClean="0">
                <a:solidFill>
                  <a:srgbClr val="FFFFFF"/>
                </a:solidFill>
                <a:latin typeface="Calibri"/>
                <a:ea typeface="等线"/>
              </a:rPr>
              <a:t>30</a:t>
            </a:r>
            <a:endParaRPr lang="zh-CN" altLang="en-US" sz="800" kern="0" dirty="0"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79" name="五边形 10"/>
          <p:cNvSpPr/>
          <p:nvPr/>
        </p:nvSpPr>
        <p:spPr>
          <a:xfrm>
            <a:off x="5943080" y="3820499"/>
            <a:ext cx="1563370" cy="112857"/>
          </a:xfrm>
          <a:prstGeom prst="homePlat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800" kern="0" dirty="0" smtClean="0">
                <a:solidFill>
                  <a:srgbClr val="FFFFFF"/>
                </a:solidFill>
                <a:latin typeface="Calibri"/>
                <a:ea typeface="等线"/>
              </a:rPr>
              <a:t>40</a:t>
            </a:r>
            <a:endParaRPr lang="zh-CN" altLang="en-US" sz="800" kern="0" dirty="0"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80" name="五边形 10"/>
          <p:cNvSpPr/>
          <p:nvPr/>
        </p:nvSpPr>
        <p:spPr>
          <a:xfrm>
            <a:off x="7562330" y="4028849"/>
            <a:ext cx="540000" cy="126000"/>
          </a:xfrm>
          <a:prstGeom prst="homePlat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914400"/>
            <a:endParaRPr lang="zh-CN" altLang="en-US" sz="800" kern="0" dirty="0"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81" name="五边形 10"/>
          <p:cNvSpPr/>
          <p:nvPr/>
        </p:nvSpPr>
        <p:spPr>
          <a:xfrm>
            <a:off x="7741059" y="4227461"/>
            <a:ext cx="396000" cy="126000"/>
          </a:xfrm>
          <a:prstGeom prst="homePlat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914400"/>
            <a:endParaRPr lang="zh-CN" altLang="en-US" sz="800" kern="0" dirty="0"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8685453" y="1923410"/>
            <a:ext cx="117662" cy="11766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825">
              <a:solidFill>
                <a:srgbClr val="FFFFFF"/>
              </a:solidFill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8685453" y="2136605"/>
            <a:ext cx="117662" cy="11766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825">
              <a:solidFill>
                <a:srgbClr val="FFFFFF"/>
              </a:solidFill>
            </a:endParaRPr>
          </a:p>
        </p:txBody>
      </p:sp>
      <p:sp>
        <p:nvSpPr>
          <p:cNvPr id="84" name="椭圆 83"/>
          <p:cNvSpPr/>
          <p:nvPr/>
        </p:nvSpPr>
        <p:spPr>
          <a:xfrm>
            <a:off x="8685453" y="2342795"/>
            <a:ext cx="117662" cy="11766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825">
              <a:solidFill>
                <a:srgbClr val="FFFFFF"/>
              </a:solidFill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8685453" y="2534502"/>
            <a:ext cx="117662" cy="11766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825">
              <a:solidFill>
                <a:srgbClr val="FFFFFF"/>
              </a:solidFill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8685453" y="2740692"/>
            <a:ext cx="117662" cy="11766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825">
              <a:solidFill>
                <a:srgbClr val="FFFFFF"/>
              </a:solidFill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8685453" y="3387067"/>
            <a:ext cx="117662" cy="11766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825">
              <a:solidFill>
                <a:srgbClr val="FFFFFF"/>
              </a:solidFill>
            </a:endParaRPr>
          </a:p>
        </p:txBody>
      </p:sp>
      <p:sp>
        <p:nvSpPr>
          <p:cNvPr id="88" name="椭圆 87"/>
          <p:cNvSpPr/>
          <p:nvPr/>
        </p:nvSpPr>
        <p:spPr>
          <a:xfrm>
            <a:off x="8685453" y="3616874"/>
            <a:ext cx="117662" cy="11766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825">
              <a:solidFill>
                <a:srgbClr val="FFFFFF"/>
              </a:solidFill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8685453" y="4021924"/>
            <a:ext cx="117662" cy="1176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825">
              <a:solidFill>
                <a:srgbClr val="FFFFFF"/>
              </a:solidFill>
            </a:endParaRPr>
          </a:p>
        </p:txBody>
      </p:sp>
      <p:sp>
        <p:nvSpPr>
          <p:cNvPr id="90" name="椭圆 89"/>
          <p:cNvSpPr/>
          <p:nvPr/>
        </p:nvSpPr>
        <p:spPr>
          <a:xfrm>
            <a:off x="8685453" y="4225082"/>
            <a:ext cx="117662" cy="1176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825">
              <a:solidFill>
                <a:srgbClr val="FFFFFF"/>
              </a:solidFill>
            </a:endParaRPr>
          </a:p>
        </p:txBody>
      </p:sp>
      <p:grpSp>
        <p:nvGrpSpPr>
          <p:cNvPr id="91" name="组合 90"/>
          <p:cNvGrpSpPr/>
          <p:nvPr/>
        </p:nvGrpSpPr>
        <p:grpSpPr>
          <a:xfrm>
            <a:off x="320956" y="4860082"/>
            <a:ext cx="2105362" cy="232852"/>
            <a:chOff x="365406" y="4618782"/>
            <a:chExt cx="2105362" cy="232852"/>
          </a:xfrm>
        </p:grpSpPr>
        <p:sp>
          <p:nvSpPr>
            <p:cNvPr id="92" name="文本框 1205"/>
            <p:cNvSpPr txBox="1"/>
            <p:nvPr/>
          </p:nvSpPr>
          <p:spPr>
            <a:xfrm>
              <a:off x="440852" y="4620802"/>
              <a:ext cx="5130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>
                  <a:solidFill>
                    <a:srgbClr val="000000"/>
                  </a:solidFill>
                  <a:latin typeface="微软雅黑" panose="020B0503020204020204" pitchFamily="34" charset="-122"/>
                </a:rPr>
                <a:t>正常</a:t>
              </a:r>
            </a:p>
          </p:txBody>
        </p:sp>
        <p:sp>
          <p:nvSpPr>
            <p:cNvPr id="93" name="文本框 1206"/>
            <p:cNvSpPr txBox="1"/>
            <p:nvPr/>
          </p:nvSpPr>
          <p:spPr>
            <a:xfrm>
              <a:off x="917185" y="4619196"/>
              <a:ext cx="4568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>
                  <a:solidFill>
                    <a:srgbClr val="000000"/>
                  </a:solidFill>
                  <a:latin typeface="微软雅黑" panose="020B0503020204020204" pitchFamily="34" charset="-122"/>
                </a:rPr>
                <a:t>警示</a:t>
              </a:r>
            </a:p>
          </p:txBody>
        </p:sp>
        <p:sp>
          <p:nvSpPr>
            <p:cNvPr id="94" name="文本框 1207"/>
            <p:cNvSpPr txBox="1"/>
            <p:nvPr/>
          </p:nvSpPr>
          <p:spPr>
            <a:xfrm>
              <a:off x="1444654" y="4619196"/>
              <a:ext cx="5130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>
                  <a:solidFill>
                    <a:srgbClr val="000000"/>
                  </a:solidFill>
                  <a:latin typeface="微软雅黑" panose="020B0503020204020204" pitchFamily="34" charset="-122"/>
                </a:rPr>
                <a:t>延期</a:t>
              </a:r>
            </a:p>
          </p:txBody>
        </p:sp>
        <p:sp>
          <p:nvSpPr>
            <p:cNvPr id="95" name="椭圆 94"/>
            <p:cNvSpPr/>
            <p:nvPr/>
          </p:nvSpPr>
          <p:spPr>
            <a:xfrm>
              <a:off x="365406" y="4665845"/>
              <a:ext cx="117662" cy="11766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825">
                <a:solidFill>
                  <a:srgbClr val="FFFFFF"/>
                </a:solidFill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839561" y="4666402"/>
              <a:ext cx="117662" cy="117662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825">
                <a:solidFill>
                  <a:srgbClr val="FFFFFF"/>
                </a:solidFill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1345328" y="4666015"/>
              <a:ext cx="117662" cy="1176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825">
                <a:solidFill>
                  <a:srgbClr val="FFFFFF"/>
                </a:solidFill>
              </a:endParaRPr>
            </a:p>
          </p:txBody>
        </p:sp>
        <p:sp>
          <p:nvSpPr>
            <p:cNvPr id="98" name="文本框 1207"/>
            <p:cNvSpPr txBox="1"/>
            <p:nvPr/>
          </p:nvSpPr>
          <p:spPr>
            <a:xfrm>
              <a:off x="1957711" y="4618782"/>
              <a:ext cx="5130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>
                  <a:solidFill>
                    <a:srgbClr val="000000"/>
                  </a:solidFill>
                  <a:latin typeface="微软雅黑" panose="020B0503020204020204" pitchFamily="34" charset="-122"/>
                </a:rPr>
                <a:t>完成</a:t>
              </a:r>
            </a:p>
          </p:txBody>
        </p:sp>
        <p:sp>
          <p:nvSpPr>
            <p:cNvPr id="99" name="椭圆 98"/>
            <p:cNvSpPr/>
            <p:nvPr/>
          </p:nvSpPr>
          <p:spPr>
            <a:xfrm>
              <a:off x="1858385" y="4665601"/>
              <a:ext cx="117662" cy="11766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825">
                <a:solidFill>
                  <a:srgbClr val="FFFFFF"/>
                </a:solidFill>
              </a:endParaRPr>
            </a:p>
          </p:txBody>
        </p:sp>
      </p:grpSp>
      <p:sp>
        <p:nvSpPr>
          <p:cNvPr id="100" name="五边形 10"/>
          <p:cNvSpPr/>
          <p:nvPr/>
        </p:nvSpPr>
        <p:spPr>
          <a:xfrm>
            <a:off x="4402064" y="2146130"/>
            <a:ext cx="123715" cy="107754"/>
          </a:xfrm>
          <a:prstGeom prst="homePlat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800" kern="0" dirty="0">
                <a:solidFill>
                  <a:srgbClr val="FFFFFF"/>
                </a:solidFill>
                <a:latin typeface="Calibri"/>
                <a:ea typeface="等线"/>
              </a:rPr>
              <a:t>3</a:t>
            </a:r>
            <a:endParaRPr lang="zh-CN" altLang="en-US" sz="800" kern="0" dirty="0"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101" name="五边形 10"/>
          <p:cNvSpPr/>
          <p:nvPr/>
        </p:nvSpPr>
        <p:spPr>
          <a:xfrm>
            <a:off x="4402064" y="2336629"/>
            <a:ext cx="208827" cy="108137"/>
          </a:xfrm>
          <a:prstGeom prst="homePlat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800" kern="0" dirty="0" smtClean="0">
                <a:solidFill>
                  <a:srgbClr val="FFFFFF"/>
                </a:solidFill>
                <a:latin typeface="Calibri"/>
                <a:ea typeface="等线"/>
              </a:rPr>
              <a:t>7</a:t>
            </a:r>
            <a:endParaRPr lang="zh-CN" altLang="en-US" sz="800" kern="0" dirty="0"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102" name="五边形 10"/>
          <p:cNvSpPr/>
          <p:nvPr/>
        </p:nvSpPr>
        <p:spPr>
          <a:xfrm>
            <a:off x="4402064" y="2546179"/>
            <a:ext cx="123715" cy="105985"/>
          </a:xfrm>
          <a:prstGeom prst="homePlat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800" kern="0" dirty="0" smtClean="0">
                <a:solidFill>
                  <a:srgbClr val="FFFFFF"/>
                </a:solidFill>
                <a:latin typeface="Calibri"/>
                <a:ea typeface="等线"/>
              </a:rPr>
              <a:t>2</a:t>
            </a:r>
            <a:endParaRPr lang="zh-CN" altLang="en-US" sz="800" kern="0" dirty="0"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103" name="五边形 10"/>
          <p:cNvSpPr/>
          <p:nvPr/>
        </p:nvSpPr>
        <p:spPr>
          <a:xfrm>
            <a:off x="4525779" y="2759742"/>
            <a:ext cx="143161" cy="111343"/>
          </a:xfrm>
          <a:prstGeom prst="homePlat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800" kern="0" dirty="0">
                <a:solidFill>
                  <a:srgbClr val="FFFFFF"/>
                </a:solidFill>
                <a:latin typeface="Calibri"/>
                <a:ea typeface="等线"/>
              </a:rPr>
              <a:t>2</a:t>
            </a:r>
            <a:endParaRPr lang="zh-CN" altLang="en-US" sz="800" kern="0" dirty="0"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104" name="椭圆 103"/>
          <p:cNvSpPr/>
          <p:nvPr/>
        </p:nvSpPr>
        <p:spPr>
          <a:xfrm>
            <a:off x="8685453" y="2950157"/>
            <a:ext cx="117662" cy="11766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825">
              <a:solidFill>
                <a:srgbClr val="FFFFFF"/>
              </a:solidFill>
            </a:endParaRPr>
          </a:p>
        </p:txBody>
      </p:sp>
      <p:sp>
        <p:nvSpPr>
          <p:cNvPr id="105" name="椭圆 104"/>
          <p:cNvSpPr/>
          <p:nvPr/>
        </p:nvSpPr>
        <p:spPr>
          <a:xfrm>
            <a:off x="8685453" y="3165301"/>
            <a:ext cx="117662" cy="11766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825">
              <a:solidFill>
                <a:srgbClr val="FFFFFF"/>
              </a:solidFill>
            </a:endParaRPr>
          </a:p>
        </p:txBody>
      </p:sp>
      <p:sp>
        <p:nvSpPr>
          <p:cNvPr id="106" name="椭圆 105"/>
          <p:cNvSpPr/>
          <p:nvPr/>
        </p:nvSpPr>
        <p:spPr>
          <a:xfrm>
            <a:off x="8685453" y="3822681"/>
            <a:ext cx="117662" cy="11766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825">
              <a:solidFill>
                <a:srgbClr val="FFFFFF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307737" y="4379056"/>
            <a:ext cx="8549993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（注：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6</a:t>
            </a: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月完成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258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（含新增油库、废料区）。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）受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22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号厂房建设</a:t>
            </a: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影响的人脸识别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73</a:t>
            </a: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台、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一体机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9</a:t>
            </a: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台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7</a:t>
            </a: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月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30</a:t>
            </a: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日完成，标准图册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120</a:t>
            </a: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台在厂房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启用后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个</a:t>
            </a: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月完成）</a:t>
            </a:r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7569619" y="4034098"/>
            <a:ext cx="396000" cy="1080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800" kern="0" dirty="0" smtClean="0">
                <a:solidFill>
                  <a:srgbClr val="FFFFFF"/>
                </a:solidFill>
                <a:latin typeface="Calibri"/>
                <a:ea typeface="等线"/>
              </a:rPr>
              <a:t>17</a:t>
            </a:r>
            <a:endParaRPr lang="zh-CN" altLang="en-US" sz="800" kern="0" dirty="0"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7759494" y="4231468"/>
            <a:ext cx="216000" cy="1080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300" kern="0" dirty="0">
              <a:solidFill>
                <a:schemeClr val="bg1"/>
              </a:solidFill>
              <a:latin typeface="Calibri"/>
              <a:ea typeface="等线"/>
            </a:endParaRPr>
          </a:p>
        </p:txBody>
      </p:sp>
      <p:grpSp>
        <p:nvGrpSpPr>
          <p:cNvPr id="110" name="组合 109"/>
          <p:cNvGrpSpPr/>
          <p:nvPr/>
        </p:nvGrpSpPr>
        <p:grpSpPr>
          <a:xfrm>
            <a:off x="7912014" y="1892888"/>
            <a:ext cx="147885" cy="2592000"/>
            <a:chOff x="4870600" y="1818811"/>
            <a:chExt cx="147885" cy="2702415"/>
          </a:xfrm>
        </p:grpSpPr>
        <p:sp>
          <p:nvSpPr>
            <p:cNvPr id="111" name="等腰三角形 55"/>
            <p:cNvSpPr>
              <a:spLocks noChangeAspect="1"/>
            </p:cNvSpPr>
            <p:nvPr/>
          </p:nvSpPr>
          <p:spPr>
            <a:xfrm flipV="1">
              <a:off x="4874485" y="1818811"/>
              <a:ext cx="144000" cy="152438"/>
            </a:xfrm>
            <a:prstGeom prst="triangle">
              <a:avLst/>
            </a:prstGeom>
            <a:solidFill>
              <a:schemeClr val="accent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/>
              <a:endParaRPr lang="zh-CN" altLang="en-US" sz="1800" kern="0" dirty="0">
                <a:solidFill>
                  <a:sysClr val="window" lastClr="FFFFFF"/>
                </a:solidFill>
                <a:latin typeface="Calibri"/>
                <a:ea typeface="等线"/>
              </a:endParaRPr>
            </a:p>
          </p:txBody>
        </p:sp>
        <p:sp>
          <p:nvSpPr>
            <p:cNvPr id="112" name="等腰三角形 55"/>
            <p:cNvSpPr>
              <a:spLocks noChangeAspect="1"/>
            </p:cNvSpPr>
            <p:nvPr/>
          </p:nvSpPr>
          <p:spPr>
            <a:xfrm rot="10800000" flipV="1">
              <a:off x="4870600" y="4368788"/>
              <a:ext cx="144000" cy="152438"/>
            </a:xfrm>
            <a:prstGeom prst="triangle">
              <a:avLst/>
            </a:prstGeom>
            <a:solidFill>
              <a:schemeClr val="accent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/>
              <a:endParaRPr lang="zh-CN" altLang="en-US" sz="1800" kern="0" dirty="0">
                <a:solidFill>
                  <a:sysClr val="window" lastClr="FFFFFF"/>
                </a:solidFill>
                <a:latin typeface="Calibri"/>
                <a:ea typeface="等线"/>
              </a:endParaRPr>
            </a:p>
          </p:txBody>
        </p:sp>
        <p:cxnSp>
          <p:nvCxnSpPr>
            <p:cNvPr id="113" name="直接连接符 112"/>
            <p:cNvCxnSpPr>
              <a:stCxn id="111" idx="0"/>
              <a:endCxn id="112" idx="3"/>
            </p:cNvCxnSpPr>
            <p:nvPr/>
          </p:nvCxnSpPr>
          <p:spPr>
            <a:xfrm flipH="1">
              <a:off x="4942600" y="1971249"/>
              <a:ext cx="3885" cy="2549977"/>
            </a:xfrm>
            <a:prstGeom prst="line">
              <a:avLst/>
            </a:prstGeom>
            <a:ln w="1270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TextBox 113"/>
          <p:cNvSpPr txBox="1"/>
          <p:nvPr/>
        </p:nvSpPr>
        <p:spPr>
          <a:xfrm>
            <a:off x="7712208" y="4188844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>
                <a:solidFill>
                  <a:schemeClr val="bg1"/>
                </a:solidFill>
              </a:rPr>
              <a:t>10</a:t>
            </a:r>
            <a:endParaRPr lang="zh-CN" altLang="en-US" sz="8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37059" y="447431"/>
            <a:ext cx="704039" cy="300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需更新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54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文本框 1"/>
          <p:cNvSpPr txBox="1"/>
          <p:nvPr/>
        </p:nvSpPr>
        <p:spPr>
          <a:xfrm>
            <a:off x="500420" y="61320"/>
            <a:ext cx="4141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4472C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一、三现</a:t>
            </a:r>
            <a:r>
              <a:rPr lang="zh-CN" altLang="en-US" sz="2400" b="1" dirty="0" smtClean="0">
                <a:solidFill>
                  <a:srgbClr val="4472C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数据</a:t>
            </a:r>
            <a:endParaRPr lang="zh-CN" altLang="en-US" sz="2400" b="1" dirty="0">
              <a:solidFill>
                <a:srgbClr val="4472C4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04863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718E6-D458-4B6A-8A06-5892728F6743}" type="slidenum">
              <a:rPr lang="zh-CN" altLang="en-US" smtClean="0">
                <a:solidFill>
                  <a:srgbClr val="4472C4"/>
                </a:solidFill>
              </a:rPr>
              <a:pPr/>
              <a:t>4</a:t>
            </a:fld>
            <a:endParaRPr lang="zh-CN" altLang="en-US" dirty="0">
              <a:solidFill>
                <a:srgbClr val="4472C4"/>
              </a:solidFill>
            </a:endParaRPr>
          </a:p>
        </p:txBody>
      </p:sp>
      <p:grpSp>
        <p:nvGrpSpPr>
          <p:cNvPr id="59" name="组合 14"/>
          <p:cNvGrpSpPr/>
          <p:nvPr/>
        </p:nvGrpSpPr>
        <p:grpSpPr>
          <a:xfrm>
            <a:off x="68373" y="123395"/>
            <a:ext cx="432048" cy="419531"/>
            <a:chOff x="298460" y="987574"/>
            <a:chExt cx="288032" cy="279687"/>
          </a:xfrm>
        </p:grpSpPr>
        <p:sp>
          <p:nvSpPr>
            <p:cNvPr id="1048638" name="矩形 15"/>
            <p:cNvSpPr/>
            <p:nvPr/>
          </p:nvSpPr>
          <p:spPr>
            <a:xfrm>
              <a:off x="298460" y="987574"/>
              <a:ext cx="216024" cy="216024"/>
            </a:xfrm>
            <a:prstGeom prst="rect">
              <a:avLst/>
            </a:prstGeom>
            <a:noFill/>
            <a:ln w="127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8639" name="矩形 16"/>
            <p:cNvSpPr/>
            <p:nvPr/>
          </p:nvSpPr>
          <p:spPr>
            <a:xfrm>
              <a:off x="406472" y="1087241"/>
              <a:ext cx="180020" cy="180020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048640" name="TextBox 36"/>
          <p:cNvSpPr txBox="1">
            <a:spLocks noChangeArrowheads="1"/>
          </p:cNvSpPr>
          <p:nvPr/>
        </p:nvSpPr>
        <p:spPr bwMode="auto">
          <a:xfrm>
            <a:off x="0" y="542926"/>
            <a:ext cx="7995684" cy="50782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36" tIns="45718" rIns="91436" bIns="45718" anchor="ctr">
            <a:spAutoFit/>
          </a:bodyPr>
          <a:lstStyle/>
          <a:p>
            <a:pPr eaLnBrk="0" fontAlgn="base" hangingPunct="0">
              <a:lnSpc>
                <a:spcPct val="150000"/>
              </a:lnSpc>
            </a:pPr>
            <a:r>
              <a:rPr lang="en-US" altLang="zh-CN" sz="18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18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、本周进度：</a:t>
            </a:r>
            <a:endParaRPr lang="en-US" altLang="zh-CN" sz="1800" b="1" dirty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928977"/>
              </p:ext>
            </p:extLst>
          </p:nvPr>
        </p:nvGraphicFramePr>
        <p:xfrm>
          <a:off x="315711" y="1056511"/>
          <a:ext cx="8535571" cy="13939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4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34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3688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919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84772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74309">
                <a:tc gridSpan="5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计划期间</a:t>
                      </a:r>
                      <a:r>
                        <a:rPr lang="zh-CN" altLang="en-US" sz="1400" b="1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</a:t>
                      </a:r>
                      <a:r>
                        <a:rPr lang="en-US" altLang="zh-CN" sz="1400" b="1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2020.6.15-2020.6.21</a:t>
                      </a:r>
                      <a:endParaRPr lang="en-US" altLang="zh-CN" sz="1400" b="1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196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任务描述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业务负责人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完成情况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异常说明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38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</a:t>
                      </a:r>
                      <a:endParaRPr lang="zh-CN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交换机批次光模块问题更换处理（</a:t>
                      </a: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28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台）</a:t>
                      </a:r>
                      <a:endParaRPr lang="en-US" altLang="zh-CN" sz="1100" b="0" kern="12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36000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钟鸣远</a:t>
                      </a:r>
                      <a:endParaRPr lang="zh-CN" altLang="en-US" sz="11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0" kern="12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已调</a:t>
                      </a: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130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个，还需调整</a:t>
                      </a: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34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个，</a:t>
                      </a: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6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月</a:t>
                      </a: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12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日完成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38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</a:t>
                      </a:r>
                      <a:endParaRPr lang="zh-CN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一期验收</a:t>
                      </a:r>
                      <a:endParaRPr lang="en-US" altLang="zh-CN" sz="1100" b="0" kern="12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36000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7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杨辉</a:t>
                      </a: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钟鸣远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0" kern="12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0" kern="12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0" name="TextBox 36"/>
          <p:cNvSpPr txBox="1">
            <a:spLocks noChangeArrowheads="1"/>
          </p:cNvSpPr>
          <p:nvPr/>
        </p:nvSpPr>
        <p:spPr bwMode="auto">
          <a:xfrm>
            <a:off x="0" y="2450487"/>
            <a:ext cx="7995684" cy="50782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36" tIns="45718" rIns="91436" bIns="45718" anchor="ctr">
            <a:spAutoFit/>
          </a:bodyPr>
          <a:lstStyle/>
          <a:p>
            <a:pPr eaLnBrk="0" fontAlgn="base" hangingPunct="0">
              <a:lnSpc>
                <a:spcPct val="150000"/>
              </a:lnSpc>
            </a:pPr>
            <a:r>
              <a:rPr lang="en-US" altLang="zh-CN" sz="18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18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、下周计划：</a:t>
            </a:r>
            <a:endParaRPr lang="en-US" altLang="zh-CN" sz="1800" b="1" dirty="0" smtClean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910057"/>
              </p:ext>
            </p:extLst>
          </p:nvPr>
        </p:nvGraphicFramePr>
        <p:xfrm>
          <a:off x="299803" y="2976585"/>
          <a:ext cx="8536898" cy="17720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30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379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746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2710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609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5473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1636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6500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65001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36913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59645">
                <a:tc gridSpan="3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1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计划期间</a:t>
                      </a:r>
                      <a:r>
                        <a:rPr lang="zh-CN" altLang="en-US" sz="1100" b="1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</a:t>
                      </a:r>
                      <a:r>
                        <a:rPr lang="en-US" altLang="zh-CN" sz="1100" b="1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2020.6.22-2020.6.28</a:t>
                      </a:r>
                      <a:endParaRPr lang="en-US" altLang="zh-CN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altLang="zh-CN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1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第</a:t>
                      </a:r>
                      <a:r>
                        <a:rPr lang="en-US" altLang="zh-CN" sz="11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25</a:t>
                      </a:r>
                      <a:r>
                        <a:rPr lang="zh-CN" altLang="en-US" sz="11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计划</a:t>
                      </a:r>
                      <a:r>
                        <a:rPr lang="zh-CN" altLang="en-US" sz="11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周期</a:t>
                      </a:r>
                      <a:endParaRPr lang="zh-CN" altLang="en-US" sz="1100" b="1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557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任务描述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业务负责人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周一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</a:t>
                      </a:r>
                      <a:r>
                        <a:rPr lang="zh-CN" altLang="en-US" sz="900" b="1" u="none" strike="noStrike" baseline="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二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周三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周四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周五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周六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周日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267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6.22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6.23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6.24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6.25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6.26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6.27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6.28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20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</a:t>
                      </a:r>
                      <a:endParaRPr lang="zh-CN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XXXXX</a:t>
                      </a:r>
                      <a:endParaRPr lang="en-US" altLang="zh-CN" sz="1100" b="0" kern="12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36000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4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4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</a:t>
                      </a:r>
                      <a:endParaRPr lang="zh-CN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XXXX</a:t>
                      </a:r>
                      <a:endParaRPr lang="en-US" altLang="zh-CN" sz="1100" b="0" kern="12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36000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7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4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4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995684" y="268149"/>
            <a:ext cx="704039" cy="300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需更新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69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718E6-D458-4B6A-8A06-5892728F6743}" type="slidenum">
              <a:rPr lang="zh-CN" altLang="en-US" smtClean="0">
                <a:solidFill>
                  <a:srgbClr val="4472C4"/>
                </a:solidFill>
              </a:rPr>
              <a:pPr/>
              <a:t>5</a:t>
            </a:fld>
            <a:endParaRPr lang="zh-CN" altLang="en-US" dirty="0">
              <a:solidFill>
                <a:srgbClr val="4472C4"/>
              </a:solidFill>
            </a:endParaRPr>
          </a:p>
        </p:txBody>
      </p:sp>
      <p:grpSp>
        <p:nvGrpSpPr>
          <p:cNvPr id="63" name="组合 14"/>
          <p:cNvGrpSpPr/>
          <p:nvPr/>
        </p:nvGrpSpPr>
        <p:grpSpPr>
          <a:xfrm>
            <a:off x="68373" y="123395"/>
            <a:ext cx="432048" cy="419531"/>
            <a:chOff x="298460" y="987574"/>
            <a:chExt cx="288032" cy="279687"/>
          </a:xfrm>
        </p:grpSpPr>
        <p:sp>
          <p:nvSpPr>
            <p:cNvPr id="1048645" name="矩形 15"/>
            <p:cNvSpPr/>
            <p:nvPr/>
          </p:nvSpPr>
          <p:spPr>
            <a:xfrm>
              <a:off x="298460" y="987574"/>
              <a:ext cx="216024" cy="216024"/>
            </a:xfrm>
            <a:prstGeom prst="rect">
              <a:avLst/>
            </a:prstGeom>
            <a:noFill/>
            <a:ln w="127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8646" name="矩形 16"/>
            <p:cNvSpPr/>
            <p:nvPr/>
          </p:nvSpPr>
          <p:spPr>
            <a:xfrm>
              <a:off x="406472" y="1087241"/>
              <a:ext cx="180020" cy="180020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048647" name="TextBox 36"/>
          <p:cNvSpPr txBox="1">
            <a:spLocks noChangeArrowheads="1"/>
          </p:cNvSpPr>
          <p:nvPr/>
        </p:nvSpPr>
        <p:spPr bwMode="auto">
          <a:xfrm>
            <a:off x="182880" y="572407"/>
            <a:ext cx="7995684" cy="50782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36" tIns="45718" rIns="91436" bIns="45718" anchor="ctr">
            <a:spAutoFit/>
          </a:bodyPr>
          <a:lstStyle/>
          <a:p>
            <a:pPr eaLnBrk="0" fontAlgn="base" hangingPunct="0">
              <a:lnSpc>
                <a:spcPct val="150000"/>
              </a:lnSpc>
            </a:pPr>
            <a:r>
              <a:rPr lang="en-US" altLang="zh-CN" sz="18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lang="zh-CN" altLang="en-US" sz="18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zh-CN" altLang="en-US" sz="1800" b="1" dirty="0" smtClean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各子公司</a:t>
            </a:r>
            <a:r>
              <a:rPr lang="zh-CN" altLang="en-US" sz="18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自查的在线率、覆盖率和合格率情况：</a:t>
            </a:r>
            <a:endParaRPr lang="en-US" altLang="zh-CN" sz="1800" b="1" dirty="0" smtClean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048648" name="文本框 11"/>
          <p:cNvSpPr txBox="1"/>
          <p:nvPr/>
        </p:nvSpPr>
        <p:spPr>
          <a:xfrm>
            <a:off x="500420" y="61320"/>
            <a:ext cx="4141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4472C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一、三现</a:t>
            </a:r>
            <a:r>
              <a:rPr lang="zh-CN" altLang="en-US" sz="2400" b="1" dirty="0" smtClean="0">
                <a:solidFill>
                  <a:srgbClr val="4472C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数据</a:t>
            </a:r>
            <a:endParaRPr lang="zh-CN" altLang="en-US" sz="2400" b="1" dirty="0">
              <a:solidFill>
                <a:srgbClr val="4472C4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727848"/>
              </p:ext>
            </p:extLst>
          </p:nvPr>
        </p:nvGraphicFramePr>
        <p:xfrm>
          <a:off x="359620" y="1205210"/>
          <a:ext cx="8405066" cy="2862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6603">
                  <a:extLst>
                    <a:ext uri="{9D8B030D-6E8A-4147-A177-3AD203B41FA5}">
                      <a16:colId xmlns:a16="http://schemas.microsoft.com/office/drawing/2014/main" xmlns="" val="4003021799"/>
                    </a:ext>
                  </a:extLst>
                </a:gridCol>
                <a:gridCol w="1148826">
                  <a:extLst>
                    <a:ext uri="{9D8B030D-6E8A-4147-A177-3AD203B41FA5}">
                      <a16:colId xmlns:a16="http://schemas.microsoft.com/office/drawing/2014/main" xmlns="" val="737761046"/>
                    </a:ext>
                  </a:extLst>
                </a:gridCol>
                <a:gridCol w="1044388">
                  <a:extLst>
                    <a:ext uri="{9D8B030D-6E8A-4147-A177-3AD203B41FA5}">
                      <a16:colId xmlns:a16="http://schemas.microsoft.com/office/drawing/2014/main" xmlns="" val="3616462089"/>
                    </a:ext>
                  </a:extLst>
                </a:gridCol>
                <a:gridCol w="1566579">
                  <a:extLst>
                    <a:ext uri="{9D8B030D-6E8A-4147-A177-3AD203B41FA5}">
                      <a16:colId xmlns:a16="http://schemas.microsoft.com/office/drawing/2014/main" xmlns="" val="3266563660"/>
                    </a:ext>
                  </a:extLst>
                </a:gridCol>
                <a:gridCol w="1253266">
                  <a:extLst>
                    <a:ext uri="{9D8B030D-6E8A-4147-A177-3AD203B41FA5}">
                      <a16:colId xmlns:a16="http://schemas.microsoft.com/office/drawing/2014/main" xmlns="" val="1499402640"/>
                    </a:ext>
                  </a:extLst>
                </a:gridCol>
                <a:gridCol w="1357702">
                  <a:extLst>
                    <a:ext uri="{9D8B030D-6E8A-4147-A177-3AD203B41FA5}">
                      <a16:colId xmlns:a16="http://schemas.microsoft.com/office/drawing/2014/main" xmlns="" val="2740311485"/>
                    </a:ext>
                  </a:extLst>
                </a:gridCol>
                <a:gridCol w="1357702">
                  <a:extLst>
                    <a:ext uri="{9D8B030D-6E8A-4147-A177-3AD203B41FA5}">
                      <a16:colId xmlns:a16="http://schemas.microsoft.com/office/drawing/2014/main" xmlns="" val="2545229621"/>
                    </a:ext>
                  </a:extLst>
                </a:gridCol>
              </a:tblGrid>
              <a:tr h="28629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排名</a:t>
                      </a:r>
                      <a:endParaRPr lang="zh-CN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子公司</a:t>
                      </a:r>
                      <a:endParaRPr lang="zh-CN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责任人</a:t>
                      </a:r>
                      <a:endParaRPr lang="zh-CN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综合评价</a:t>
                      </a:r>
                      <a:endParaRPr lang="zh-CN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zh-CN" alt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三现</a:t>
                      </a:r>
                      <a:endParaRPr lang="zh-CN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98844160"/>
                  </a:ext>
                </a:extLst>
              </a:tr>
              <a:tr h="2862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在线率</a:t>
                      </a:r>
                      <a:endParaRPr lang="zh-CN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覆盖率</a:t>
                      </a:r>
                      <a:endParaRPr lang="zh-CN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合规率</a:t>
                      </a:r>
                      <a:endParaRPr lang="zh-CN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16878907"/>
                  </a:ext>
                </a:extLst>
              </a:tr>
              <a:tr h="28629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昆山小挖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姜云清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2</a:t>
                      </a:r>
                      <a:r>
                        <a:rPr lang="zh-CN" altLang="en-US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蓝</a:t>
                      </a:r>
                      <a:r>
                        <a:rPr lang="en-US" altLang="zh-CN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2</a:t>
                      </a:r>
                      <a:r>
                        <a:rPr lang="zh-CN" altLang="en-US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绿</a:t>
                      </a:r>
                      <a:r>
                        <a:rPr lang="en-US" altLang="zh-CN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2</a:t>
                      </a:r>
                      <a:r>
                        <a:rPr lang="zh-CN" altLang="en-US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红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100%    </a:t>
                      </a:r>
                      <a:r>
                        <a:rPr lang="en-US" altLang="zh-CN" sz="1100" u="none" strike="noStrike" dirty="0" smtClean="0">
                          <a:solidFill>
                            <a:srgbClr val="0000FF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●</a:t>
                      </a:r>
                      <a:endParaRPr lang="en-US" altLang="zh-CN" sz="1100" b="0" i="0" u="none" strike="noStrike" dirty="0">
                        <a:solidFill>
                          <a:srgbClr val="0000FF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59.7%    </a:t>
                      </a:r>
                      <a:r>
                        <a:rPr lang="en-US" altLang="zh-CN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●</a:t>
                      </a: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42706727"/>
                  </a:ext>
                </a:extLst>
              </a:tr>
              <a:tr h="28629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2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南口桩机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牟军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2</a:t>
                      </a:r>
                      <a:r>
                        <a:rPr lang="zh-CN" altLang="en-US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蓝</a:t>
                      </a:r>
                      <a:r>
                        <a:rPr lang="en-US" altLang="zh-CN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</a:t>
                      </a:r>
                      <a:r>
                        <a:rPr lang="zh-CN" altLang="en-US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黄</a:t>
                      </a:r>
                      <a:r>
                        <a:rPr lang="en-US" altLang="zh-CN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3</a:t>
                      </a:r>
                      <a:r>
                        <a:rPr lang="zh-CN" altLang="en-US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红</a:t>
                      </a:r>
                      <a:r>
                        <a:rPr lang="zh-CN" altLang="en-US" sz="1100" u="none" strike="noStrike" dirty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95.9%    </a:t>
                      </a:r>
                      <a:r>
                        <a:rPr lang="en-US" altLang="zh-CN" sz="1100" u="none" strike="noStrike" dirty="0" smtClean="0">
                          <a:solidFill>
                            <a:srgbClr val="FFC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●</a:t>
                      </a:r>
                      <a:endParaRPr lang="en-US" altLang="zh-CN" sz="1100" b="0" i="0" u="none" strike="noStrike" dirty="0">
                        <a:solidFill>
                          <a:srgbClr val="FFC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30.5%    </a:t>
                      </a:r>
                      <a:r>
                        <a:rPr lang="en-US" altLang="zh-CN" sz="1100" u="none" strike="noStrike" dirty="0"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●</a:t>
                      </a: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78974619"/>
                  </a:ext>
                </a:extLst>
              </a:tr>
              <a:tr h="28629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3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昆山大挖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刘开翼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</a:t>
                      </a:r>
                      <a:r>
                        <a:rPr lang="zh-CN" altLang="en-US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蓝</a:t>
                      </a:r>
                      <a:r>
                        <a:rPr lang="en-US" altLang="zh-CN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</a:t>
                      </a:r>
                      <a:r>
                        <a:rPr lang="zh-CN" altLang="en-US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绿</a:t>
                      </a:r>
                      <a:r>
                        <a:rPr lang="en-US" altLang="zh-CN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4</a:t>
                      </a:r>
                      <a:r>
                        <a:rPr lang="zh-CN" altLang="en-US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黄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100</a:t>
                      </a:r>
                      <a:r>
                        <a:rPr lang="en-US" altLang="zh-CN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%    </a:t>
                      </a:r>
                      <a:r>
                        <a:rPr lang="en-US" altLang="zh-CN" sz="1100" u="none" strike="noStrike" dirty="0">
                          <a:solidFill>
                            <a:srgbClr val="0000FF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●</a:t>
                      </a:r>
                      <a:endParaRPr lang="en-US" altLang="zh-CN" sz="1100" b="0" i="0" u="none" strike="noStrike" dirty="0">
                        <a:solidFill>
                          <a:srgbClr val="0000FF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59.7%    </a:t>
                      </a:r>
                      <a:r>
                        <a:rPr lang="en-US" altLang="zh-CN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●</a:t>
                      </a: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796594"/>
                  </a:ext>
                </a:extLst>
              </a:tr>
              <a:tr h="28629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4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临港中挖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田文胜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</a:t>
                      </a:r>
                      <a:r>
                        <a:rPr lang="zh-CN" altLang="en-US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蓝</a:t>
                      </a:r>
                      <a:r>
                        <a:rPr lang="en-US" altLang="zh-CN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</a:t>
                      </a:r>
                      <a:r>
                        <a:rPr lang="zh-CN" altLang="en-US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黄</a:t>
                      </a:r>
                      <a:r>
                        <a:rPr lang="en-US" altLang="zh-CN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4</a:t>
                      </a:r>
                      <a:r>
                        <a:rPr lang="zh-CN" altLang="en-US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红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100%  </a:t>
                      </a:r>
                      <a:r>
                        <a:rPr lang="en-US" altLang="zh-CN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  </a:t>
                      </a:r>
                      <a:r>
                        <a:rPr lang="en-US" altLang="zh-CN" sz="1100" u="none" strike="noStrike" dirty="0" smtClean="0">
                          <a:solidFill>
                            <a:srgbClr val="0000FF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●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 smtClean="0"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54.9%    </a:t>
                      </a:r>
                      <a:r>
                        <a:rPr lang="en-US" altLang="zh-CN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●</a:t>
                      </a: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605016"/>
                  </a:ext>
                </a:extLst>
              </a:tr>
              <a:tr h="28629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5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100" b="0" i="0" u="none" strike="noStrike" dirty="0">
                        <a:solidFill>
                          <a:srgbClr val="FFC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05731128"/>
                  </a:ext>
                </a:extLst>
              </a:tr>
              <a:tr h="28629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6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100" b="0" i="0" u="none" strike="noStrike" dirty="0">
                        <a:solidFill>
                          <a:srgbClr val="FFC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1085087"/>
                  </a:ext>
                </a:extLst>
              </a:tr>
              <a:tr h="28629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7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100" b="0" i="0" u="none" strike="noStrike" dirty="0">
                        <a:solidFill>
                          <a:srgbClr val="0000FF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91081375"/>
                  </a:ext>
                </a:extLst>
              </a:tr>
              <a:tr h="28629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8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149" marR="6149" marT="61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76459672"/>
                  </a:ext>
                </a:extLst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75146" y="4762853"/>
            <a:ext cx="79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注：</a:t>
            </a:r>
            <a:r>
              <a:rPr lang="en-US" altLang="zh-CN" sz="9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9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、比值等于</a:t>
            </a:r>
            <a:r>
              <a:rPr lang="en-US" altLang="zh-CN" sz="9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100%</a:t>
            </a:r>
            <a:r>
              <a:rPr lang="zh-CN" altLang="en-US" sz="9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为</a:t>
            </a:r>
            <a:r>
              <a:rPr lang="zh-CN" altLang="en-US" sz="900" b="1" dirty="0" smtClean="0">
                <a:solidFill>
                  <a:srgbClr val="3333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蓝灯</a:t>
            </a:r>
            <a:r>
              <a:rPr lang="zh-CN" altLang="en-US" sz="9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，比值介于</a:t>
            </a:r>
            <a:r>
              <a:rPr lang="en-US" altLang="zh-CN" sz="9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99%-100%</a:t>
            </a:r>
            <a:r>
              <a:rPr lang="zh-CN" altLang="en-US" sz="9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为</a:t>
            </a:r>
            <a:r>
              <a:rPr lang="zh-CN" altLang="en-US" sz="900" b="1" dirty="0" smtClean="0">
                <a:solidFill>
                  <a:srgbClr val="00B05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绿灯</a:t>
            </a:r>
            <a:r>
              <a:rPr lang="zh-CN" altLang="en-US" sz="9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，比值介于</a:t>
            </a:r>
            <a:r>
              <a:rPr lang="en-US" altLang="zh-CN" sz="9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90%-99%</a:t>
            </a:r>
            <a:r>
              <a:rPr lang="zh-CN" altLang="en-US" sz="9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为</a:t>
            </a:r>
            <a:r>
              <a:rPr lang="zh-CN" altLang="en-US" sz="900" b="1" dirty="0" smtClean="0">
                <a:solidFill>
                  <a:srgbClr val="FFC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黄灯</a:t>
            </a:r>
            <a:r>
              <a:rPr lang="zh-CN" altLang="en-US" sz="9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，比值小于</a:t>
            </a:r>
            <a:r>
              <a:rPr lang="en-US" altLang="zh-CN" sz="9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90%</a:t>
            </a:r>
            <a:r>
              <a:rPr lang="zh-CN" altLang="en-US" sz="9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为</a:t>
            </a:r>
            <a:r>
              <a:rPr lang="zh-CN" altLang="en-US" sz="900" b="1" dirty="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红灯</a:t>
            </a:r>
            <a:r>
              <a:rPr lang="zh-CN" altLang="en-US" sz="9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lang="en-US" altLang="zh-CN" sz="900" b="1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9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     2</a:t>
            </a:r>
            <a:r>
              <a:rPr lang="zh-CN" altLang="en-US" sz="9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、排名规则：先按</a:t>
            </a:r>
            <a:r>
              <a:rPr lang="zh-CN" altLang="en-US" sz="900" b="1" dirty="0" smtClean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蓝灯数量</a:t>
            </a:r>
            <a:r>
              <a:rPr lang="zh-CN" altLang="en-US" sz="9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排序，再按</a:t>
            </a:r>
            <a:r>
              <a:rPr lang="zh-CN" altLang="en-US" sz="900" b="1" dirty="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红灯数量</a:t>
            </a:r>
            <a:r>
              <a:rPr lang="zh-CN" altLang="en-US" sz="9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排序，两者一致则根据</a:t>
            </a:r>
            <a:r>
              <a:rPr lang="en-US" altLang="zh-CN" sz="900" b="1" dirty="0" smtClean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6</a:t>
            </a:r>
            <a:r>
              <a:rPr lang="zh-CN" altLang="en-US" sz="900" b="1" dirty="0" smtClean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个指标的平均值</a:t>
            </a:r>
            <a:r>
              <a:rPr lang="zh-CN" altLang="en-US" sz="9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排序。</a:t>
            </a:r>
            <a:endParaRPr lang="en-US" altLang="zh-CN" sz="9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95684" y="268149"/>
            <a:ext cx="704039" cy="300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需更新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22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718E6-D458-4B6A-8A06-5892728F6743}" type="slidenum">
              <a:rPr lang="zh-CN" altLang="en-US" smtClean="0">
                <a:solidFill>
                  <a:srgbClr val="4472C4"/>
                </a:solidFill>
              </a:rPr>
              <a:pPr/>
              <a:t>6</a:t>
            </a:fld>
            <a:endParaRPr lang="zh-CN" altLang="en-US" dirty="0">
              <a:solidFill>
                <a:srgbClr val="4472C4"/>
              </a:solidFill>
            </a:endParaRPr>
          </a:p>
        </p:txBody>
      </p:sp>
      <p:grpSp>
        <p:nvGrpSpPr>
          <p:cNvPr id="63" name="组合 14"/>
          <p:cNvGrpSpPr/>
          <p:nvPr/>
        </p:nvGrpSpPr>
        <p:grpSpPr>
          <a:xfrm>
            <a:off x="68373" y="123395"/>
            <a:ext cx="432048" cy="419531"/>
            <a:chOff x="298460" y="987574"/>
            <a:chExt cx="288032" cy="279687"/>
          </a:xfrm>
        </p:grpSpPr>
        <p:sp>
          <p:nvSpPr>
            <p:cNvPr id="1048645" name="矩形 15"/>
            <p:cNvSpPr/>
            <p:nvPr/>
          </p:nvSpPr>
          <p:spPr>
            <a:xfrm>
              <a:off x="298460" y="987574"/>
              <a:ext cx="216024" cy="216024"/>
            </a:xfrm>
            <a:prstGeom prst="rect">
              <a:avLst/>
            </a:prstGeom>
            <a:noFill/>
            <a:ln w="127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8646" name="矩形 16"/>
            <p:cNvSpPr/>
            <p:nvPr/>
          </p:nvSpPr>
          <p:spPr>
            <a:xfrm>
              <a:off x="406472" y="1087241"/>
              <a:ext cx="180020" cy="180020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048647" name="TextBox 36"/>
          <p:cNvSpPr txBox="1">
            <a:spLocks noChangeArrowheads="1"/>
          </p:cNvSpPr>
          <p:nvPr/>
        </p:nvSpPr>
        <p:spPr bwMode="auto">
          <a:xfrm>
            <a:off x="182880" y="572407"/>
            <a:ext cx="7995684" cy="50782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36" tIns="45718" rIns="91436" bIns="45718" anchor="ctr">
            <a:spAutoFit/>
          </a:bodyPr>
          <a:lstStyle/>
          <a:p>
            <a:pPr eaLnBrk="0" fontAlgn="base" hangingPunct="0">
              <a:lnSpc>
                <a:spcPct val="150000"/>
              </a:lnSpc>
            </a:pPr>
            <a:r>
              <a:rPr lang="en-US" altLang="zh-CN" sz="18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5</a:t>
            </a:r>
            <a:r>
              <a:rPr lang="zh-CN" altLang="en-US" sz="18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zh-CN" altLang="en-US" sz="1800" b="1" dirty="0" smtClean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各子公司</a:t>
            </a:r>
            <a:r>
              <a:rPr lang="zh-CN" altLang="en-US" sz="18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根据验收标准</a:t>
            </a:r>
            <a:r>
              <a:rPr lang="zh-CN" altLang="en-US" sz="18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自查后，目前存在的问题及整改计划：</a:t>
            </a:r>
            <a:endParaRPr lang="en-US" altLang="zh-CN" sz="1800" b="1" dirty="0" smtClean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048648" name="文本框 11"/>
          <p:cNvSpPr txBox="1"/>
          <p:nvPr/>
        </p:nvSpPr>
        <p:spPr>
          <a:xfrm>
            <a:off x="500420" y="61320"/>
            <a:ext cx="4141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4472C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一、三现</a:t>
            </a:r>
            <a:r>
              <a:rPr lang="zh-CN" altLang="en-US" sz="2400" b="1" dirty="0" smtClean="0">
                <a:solidFill>
                  <a:srgbClr val="4472C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数据</a:t>
            </a:r>
            <a:endParaRPr lang="zh-CN" altLang="en-US" sz="2400" b="1" dirty="0">
              <a:solidFill>
                <a:srgbClr val="4472C4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37059" y="447431"/>
            <a:ext cx="704039" cy="300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需更新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05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6"/>
          <p:cNvSpPr txBox="1">
            <a:spLocks noChangeArrowheads="1"/>
          </p:cNvSpPr>
          <p:nvPr/>
        </p:nvSpPr>
        <p:spPr bwMode="auto">
          <a:xfrm>
            <a:off x="1741972" y="1498689"/>
            <a:ext cx="5564805" cy="2562238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68577" tIns="34289" rIns="68577" bIns="34289">
            <a:spAutoFit/>
          </a:bodyPr>
          <a:lstStyle/>
          <a:p>
            <a:pPr algn="ctr" eaLnBrk="0" fontAlgn="base" hangingPunct="0">
              <a:lnSpc>
                <a:spcPct val="150000"/>
              </a:lnSpc>
            </a:pPr>
            <a:r>
              <a:rPr lang="zh-CN" altLang="en-US" sz="3600" b="1" dirty="0">
                <a:solidFill>
                  <a:schemeClr val="bg2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一、三现数据</a:t>
            </a:r>
            <a:endParaRPr lang="en-US" altLang="zh-CN" sz="3600" b="1" dirty="0">
              <a:solidFill>
                <a:schemeClr val="bg2">
                  <a:lumMod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 eaLnBrk="0" fontAlgn="base" hangingPunct="0">
              <a:lnSpc>
                <a:spcPct val="150000"/>
              </a:lnSpc>
            </a:pPr>
            <a:r>
              <a:rPr lang="zh-CN" altLang="en-US" sz="3600" b="1" dirty="0">
                <a:solidFill>
                  <a:srgbClr val="3366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二、四表安装</a:t>
            </a:r>
            <a:endParaRPr lang="en-US" altLang="zh-CN" sz="3600" b="1" dirty="0">
              <a:solidFill>
                <a:srgbClr val="3366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 eaLnBrk="0" fontAlgn="base" hangingPunct="0">
              <a:lnSpc>
                <a:spcPct val="150000"/>
              </a:lnSpc>
            </a:pPr>
            <a:r>
              <a:rPr lang="zh-CN" altLang="en-US" sz="3600" b="1" dirty="0" smtClean="0">
                <a:solidFill>
                  <a:schemeClr val="bg2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三、设备互联</a:t>
            </a:r>
            <a:endParaRPr lang="en-US" altLang="zh-CN" sz="3600" b="1" dirty="0" smtClean="0">
              <a:solidFill>
                <a:schemeClr val="bg2">
                  <a:lumMod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19425" y="554063"/>
            <a:ext cx="3009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>
                <a:solidFill>
                  <a:schemeClr val="bg2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目    录</a:t>
            </a:r>
            <a:endParaRPr lang="zh-SG" altLang="en-US" sz="4800" dirty="0">
              <a:solidFill>
                <a:schemeClr val="bg2">
                  <a:lumMod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884757" y="4762853"/>
            <a:ext cx="2133600" cy="273928"/>
          </a:xfrm>
        </p:spPr>
        <p:txBody>
          <a:bodyPr/>
          <a:lstStyle/>
          <a:p>
            <a:fld id="{995718E6-D458-4B6A-8A06-5892728F6743}" type="slidenum">
              <a:rPr lang="zh-CN" altLang="en-US" smtClean="0">
                <a:solidFill>
                  <a:srgbClr val="4472C4"/>
                </a:solidFill>
              </a:rPr>
              <a:pPr/>
              <a:t>7</a:t>
            </a:fld>
            <a:endParaRPr lang="zh-CN" altLang="en-US" dirty="0">
              <a:solidFill>
                <a:srgbClr val="4472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80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文本框 1"/>
          <p:cNvSpPr txBox="1"/>
          <p:nvPr/>
        </p:nvSpPr>
        <p:spPr>
          <a:xfrm>
            <a:off x="500420" y="61320"/>
            <a:ext cx="4268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4472C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二、四</a:t>
            </a:r>
            <a:r>
              <a:rPr lang="zh-CN" altLang="en-US" sz="2400" b="1" dirty="0" smtClean="0">
                <a:solidFill>
                  <a:srgbClr val="4472C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表</a:t>
            </a:r>
            <a:r>
              <a:rPr lang="zh-CN" altLang="en-US" sz="2400" b="1" dirty="0">
                <a:solidFill>
                  <a:srgbClr val="4472C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安装</a:t>
            </a:r>
          </a:p>
        </p:txBody>
      </p:sp>
      <p:grpSp>
        <p:nvGrpSpPr>
          <p:cNvPr id="44" name="组合 14"/>
          <p:cNvGrpSpPr/>
          <p:nvPr/>
        </p:nvGrpSpPr>
        <p:grpSpPr>
          <a:xfrm>
            <a:off x="68373" y="123395"/>
            <a:ext cx="432048" cy="419531"/>
            <a:chOff x="298460" y="987574"/>
            <a:chExt cx="288032" cy="279687"/>
          </a:xfrm>
        </p:grpSpPr>
        <p:sp>
          <p:nvSpPr>
            <p:cNvPr id="1048608" name="矩形 15"/>
            <p:cNvSpPr/>
            <p:nvPr/>
          </p:nvSpPr>
          <p:spPr>
            <a:xfrm>
              <a:off x="298460" y="987574"/>
              <a:ext cx="216024" cy="216024"/>
            </a:xfrm>
            <a:prstGeom prst="rect">
              <a:avLst/>
            </a:prstGeom>
            <a:noFill/>
            <a:ln w="127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8609" name="矩形 16"/>
            <p:cNvSpPr/>
            <p:nvPr/>
          </p:nvSpPr>
          <p:spPr>
            <a:xfrm>
              <a:off x="406472" y="1087241"/>
              <a:ext cx="180020" cy="180020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048610" name="TextBox 36"/>
          <p:cNvSpPr txBox="1">
            <a:spLocks noChangeArrowheads="1"/>
          </p:cNvSpPr>
          <p:nvPr/>
        </p:nvSpPr>
        <p:spPr bwMode="auto">
          <a:xfrm>
            <a:off x="0" y="551980"/>
            <a:ext cx="7995684" cy="50782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36" tIns="45718" rIns="91436" bIns="45718">
            <a:spAutoFit/>
          </a:bodyPr>
          <a:lstStyle/>
          <a:p>
            <a:pPr eaLnBrk="0" fontAlgn="base" hangingPunct="0">
              <a:lnSpc>
                <a:spcPct val="150000"/>
              </a:lnSpc>
            </a:pPr>
            <a:r>
              <a:rPr lang="en-US" altLang="zh-CN" sz="18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18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zh-CN" altLang="en-US" sz="18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四</a:t>
            </a:r>
            <a:r>
              <a:rPr lang="zh-CN" altLang="en-US" sz="18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表安装整体计划甘特图：</a:t>
            </a:r>
            <a:endParaRPr lang="en-US" altLang="zh-CN" sz="1800" b="1" dirty="0" smtClean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365406" y="4742607"/>
            <a:ext cx="2105362" cy="232852"/>
            <a:chOff x="365406" y="4618782"/>
            <a:chExt cx="2105362" cy="232852"/>
          </a:xfrm>
        </p:grpSpPr>
        <p:sp>
          <p:nvSpPr>
            <p:cNvPr id="45" name="文本框 1205"/>
            <p:cNvSpPr txBox="1"/>
            <p:nvPr/>
          </p:nvSpPr>
          <p:spPr>
            <a:xfrm>
              <a:off x="440852" y="4620802"/>
              <a:ext cx="5130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>
                  <a:solidFill>
                    <a:srgbClr val="000000"/>
                  </a:solidFill>
                  <a:latin typeface="微软雅黑" panose="020B0503020204020204" pitchFamily="34" charset="-122"/>
                </a:rPr>
                <a:t>正常</a:t>
              </a:r>
            </a:p>
          </p:txBody>
        </p:sp>
        <p:sp>
          <p:nvSpPr>
            <p:cNvPr id="46" name="文本框 1206"/>
            <p:cNvSpPr txBox="1"/>
            <p:nvPr/>
          </p:nvSpPr>
          <p:spPr>
            <a:xfrm>
              <a:off x="917185" y="4619196"/>
              <a:ext cx="4568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>
                  <a:solidFill>
                    <a:srgbClr val="000000"/>
                  </a:solidFill>
                  <a:latin typeface="微软雅黑" panose="020B0503020204020204" pitchFamily="34" charset="-122"/>
                </a:rPr>
                <a:t>警示</a:t>
              </a:r>
            </a:p>
          </p:txBody>
        </p:sp>
        <p:sp>
          <p:nvSpPr>
            <p:cNvPr id="47" name="文本框 1207"/>
            <p:cNvSpPr txBox="1"/>
            <p:nvPr/>
          </p:nvSpPr>
          <p:spPr>
            <a:xfrm>
              <a:off x="1444654" y="4619196"/>
              <a:ext cx="5130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>
                  <a:solidFill>
                    <a:srgbClr val="000000"/>
                  </a:solidFill>
                  <a:latin typeface="微软雅黑" panose="020B0503020204020204" pitchFamily="34" charset="-122"/>
                </a:rPr>
                <a:t>延期</a:t>
              </a:r>
            </a:p>
          </p:txBody>
        </p:sp>
        <p:sp>
          <p:nvSpPr>
            <p:cNvPr id="48" name="椭圆 47"/>
            <p:cNvSpPr/>
            <p:nvPr/>
          </p:nvSpPr>
          <p:spPr>
            <a:xfrm>
              <a:off x="365406" y="4665845"/>
              <a:ext cx="117662" cy="11766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825">
                <a:solidFill>
                  <a:srgbClr val="FFFFFF"/>
                </a:solidFill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839561" y="4666402"/>
              <a:ext cx="117662" cy="117662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825">
                <a:solidFill>
                  <a:srgbClr val="FFFFFF"/>
                </a:solidFill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1345328" y="4666015"/>
              <a:ext cx="117662" cy="1176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825">
                <a:solidFill>
                  <a:srgbClr val="FFFFFF"/>
                </a:solidFill>
              </a:endParaRPr>
            </a:p>
          </p:txBody>
        </p:sp>
        <p:sp>
          <p:nvSpPr>
            <p:cNvPr id="51" name="文本框 1207"/>
            <p:cNvSpPr txBox="1"/>
            <p:nvPr/>
          </p:nvSpPr>
          <p:spPr>
            <a:xfrm>
              <a:off x="1957711" y="4618782"/>
              <a:ext cx="5130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>
                  <a:solidFill>
                    <a:srgbClr val="000000"/>
                  </a:solidFill>
                  <a:latin typeface="微软雅黑" panose="020B0503020204020204" pitchFamily="34" charset="-122"/>
                </a:rPr>
                <a:t>完成</a:t>
              </a:r>
            </a:p>
          </p:txBody>
        </p:sp>
        <p:sp>
          <p:nvSpPr>
            <p:cNvPr id="52" name="椭圆 51"/>
            <p:cNvSpPr/>
            <p:nvPr/>
          </p:nvSpPr>
          <p:spPr>
            <a:xfrm>
              <a:off x="1858385" y="4665601"/>
              <a:ext cx="117662" cy="11766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825">
                <a:solidFill>
                  <a:srgbClr val="FFFFFF"/>
                </a:solidFill>
              </a:endParaRPr>
            </a:p>
          </p:txBody>
        </p:sp>
      </p:grpSp>
      <p:sp>
        <p:nvSpPr>
          <p:cNvPr id="65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884757" y="4762853"/>
            <a:ext cx="2133600" cy="273928"/>
          </a:xfrm>
        </p:spPr>
        <p:txBody>
          <a:bodyPr/>
          <a:lstStyle/>
          <a:p>
            <a:fld id="{995718E6-D458-4B6A-8A06-5892728F6743}" type="slidenum">
              <a:rPr lang="zh-CN" altLang="en-US" smtClean="0">
                <a:solidFill>
                  <a:srgbClr val="4472C4"/>
                </a:solidFill>
              </a:rPr>
              <a:pPr/>
              <a:t>8</a:t>
            </a:fld>
            <a:endParaRPr lang="zh-CN" altLang="en-US" dirty="0">
              <a:solidFill>
                <a:srgbClr val="4472C4"/>
              </a:solidFill>
            </a:endParaRPr>
          </a:p>
        </p:txBody>
      </p:sp>
      <p:graphicFrame>
        <p:nvGraphicFramePr>
          <p:cNvPr id="57" name="表格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610185"/>
              </p:ext>
            </p:extLst>
          </p:nvPr>
        </p:nvGraphicFramePr>
        <p:xfrm>
          <a:off x="327931" y="1065398"/>
          <a:ext cx="8560643" cy="315283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316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4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3668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6705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8576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4963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1644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1644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1644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16442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216442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216442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216442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216442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216442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216442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216442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216442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216442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  <a:gridCol w="216442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  <a:gridCol w="216442">
                  <a:extLst>
                    <a:ext uri="{9D8B030D-6E8A-4147-A177-3AD203B41FA5}">
                      <a16:colId xmlns:a16="http://schemas.microsoft.com/office/drawing/2014/main" xmlns="" val="20020"/>
                    </a:ext>
                  </a:extLst>
                </a:gridCol>
                <a:gridCol w="216442">
                  <a:extLst>
                    <a:ext uri="{9D8B030D-6E8A-4147-A177-3AD203B41FA5}">
                      <a16:colId xmlns:a16="http://schemas.microsoft.com/office/drawing/2014/main" xmlns="" val="20021"/>
                    </a:ext>
                  </a:extLst>
                </a:gridCol>
                <a:gridCol w="216442">
                  <a:extLst>
                    <a:ext uri="{9D8B030D-6E8A-4147-A177-3AD203B41FA5}">
                      <a16:colId xmlns:a16="http://schemas.microsoft.com/office/drawing/2014/main" xmlns="" val="20022"/>
                    </a:ext>
                  </a:extLst>
                </a:gridCol>
                <a:gridCol w="216442">
                  <a:extLst>
                    <a:ext uri="{9D8B030D-6E8A-4147-A177-3AD203B41FA5}">
                      <a16:colId xmlns:a16="http://schemas.microsoft.com/office/drawing/2014/main" xmlns="" val="20023"/>
                    </a:ext>
                  </a:extLst>
                </a:gridCol>
                <a:gridCol w="216442">
                  <a:extLst>
                    <a:ext uri="{9D8B030D-6E8A-4147-A177-3AD203B41FA5}">
                      <a16:colId xmlns:a16="http://schemas.microsoft.com/office/drawing/2014/main" xmlns="" val="20024"/>
                    </a:ext>
                  </a:extLst>
                </a:gridCol>
                <a:gridCol w="216442">
                  <a:extLst>
                    <a:ext uri="{9D8B030D-6E8A-4147-A177-3AD203B41FA5}">
                      <a16:colId xmlns:a16="http://schemas.microsoft.com/office/drawing/2014/main" xmlns="" val="20025"/>
                    </a:ext>
                  </a:extLst>
                </a:gridCol>
                <a:gridCol w="216442">
                  <a:extLst>
                    <a:ext uri="{9D8B030D-6E8A-4147-A177-3AD203B41FA5}">
                      <a16:colId xmlns:a16="http://schemas.microsoft.com/office/drawing/2014/main" xmlns="" val="20026"/>
                    </a:ext>
                  </a:extLst>
                </a:gridCol>
              </a:tblGrid>
              <a:tr h="283097">
                <a:tc gridSpan="6"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重卡四表应用实施计划</a:t>
                      </a:r>
                      <a:endParaRPr lang="zh-CN" altLang="en-US" sz="12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r>
                        <a:rPr lang="zh-CN" altLang="en-US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状态</a:t>
                      </a:r>
                      <a:endParaRPr lang="zh-CN" altLang="en-US" sz="12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085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序号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项目</a:t>
                      </a:r>
                      <a:endParaRPr lang="en-US" altLang="zh-CN" sz="800" b="0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685766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主体</a:t>
                      </a:r>
                      <a:endParaRPr lang="zh-CN" altLang="en-US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子项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计划</a:t>
                      </a:r>
                      <a:br>
                        <a:rPr lang="zh-CN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zh-CN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周期</a:t>
                      </a:r>
                      <a:r>
                        <a:rPr lang="zh-CN" altLang="en-US" sz="6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（工作日）</a:t>
                      </a:r>
                      <a:endParaRPr lang="zh-CN" altLang="en-US" sz="6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计划</a:t>
                      </a:r>
                      <a:br>
                        <a:rPr lang="zh-CN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zh-CN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开始时间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计划</a:t>
                      </a:r>
                      <a:br>
                        <a:rPr lang="zh-CN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zh-CN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结束时间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</a:p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</a:p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</a:p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</a:p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11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</a:p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12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</a:p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13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</a:p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14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</a:p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15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</a:p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16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</a:p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17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</a:p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18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</a:p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19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</a:p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</a:p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21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</a:p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22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</a:p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23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</a:p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24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</a:p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25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</a:p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26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</a:p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27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组织和调研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组织搭建及标准调研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15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7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2020-2-14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7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2020-2-28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产业园</a:t>
                      </a:r>
                      <a:endParaRPr lang="en-US" altLang="zh-CN" sz="8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685766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拓扑图设计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电力系统管网图设计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2020-2-29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2020-3-20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8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水管网图设计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15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2020-2-29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2020-3-15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柴油管网图设计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18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2020-3-2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2020-3-20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商务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合同签订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7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2020-3-20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7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2020-3-30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设备到货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7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2020-3-30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7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2020-4-30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生产用电仪表安装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23</a:t>
                      </a:r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号厂房安装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2020-4-20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2020-5-10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22</a:t>
                      </a:r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号厂房安装</a:t>
                      </a:r>
                      <a:endParaRPr lang="zh-CN" altLang="en-US" sz="8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30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2020-4-30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2020-5-30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生活用电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仪表安装</a:t>
                      </a:r>
                      <a:endParaRPr lang="zh-CN" altLang="en-US" sz="8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2020-4-30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2020-5-30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水表安装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7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仪表安装</a:t>
                      </a:r>
                      <a:endParaRPr lang="zh-CN" altLang="en-US" sz="800" b="0" i="0" u="none" strike="noStrike" kern="1200" dirty="0" smtClean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2020-4-30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2020-5-30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11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油表安装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7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仪表安装</a:t>
                      </a:r>
                      <a:endParaRPr lang="zh-CN" altLang="en-US" sz="800" b="0" i="0" u="none" strike="noStrike" kern="1200" dirty="0" smtClean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2020-4-30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2020-5-30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12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调试验收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调试验收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66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7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2020-5-31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7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2020-6-20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</a:tbl>
          </a:graphicData>
        </a:graphic>
      </p:graphicFrame>
      <p:sp>
        <p:nvSpPr>
          <p:cNvPr id="64" name="五边形 10"/>
          <p:cNvSpPr/>
          <p:nvPr/>
        </p:nvSpPr>
        <p:spPr>
          <a:xfrm>
            <a:off x="4794880" y="2415341"/>
            <a:ext cx="582402" cy="111155"/>
          </a:xfrm>
          <a:prstGeom prst="homePlate">
            <a:avLst/>
          </a:prstGeom>
          <a:solidFill>
            <a:srgbClr val="0000FF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800" kern="0" dirty="0">
                <a:solidFill>
                  <a:srgbClr val="FFFFFF"/>
                </a:solidFill>
                <a:latin typeface="Calibri"/>
                <a:ea typeface="等线"/>
              </a:rPr>
              <a:t>      18</a:t>
            </a:r>
            <a:endParaRPr lang="zh-CN" altLang="en-US" sz="800" kern="0" dirty="0"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67" name="五边形 10"/>
          <p:cNvSpPr/>
          <p:nvPr/>
        </p:nvSpPr>
        <p:spPr>
          <a:xfrm>
            <a:off x="5329081" y="2624063"/>
            <a:ext cx="508880" cy="106973"/>
          </a:xfrm>
          <a:prstGeom prst="homePlate">
            <a:avLst/>
          </a:prstGeom>
          <a:solidFill>
            <a:srgbClr val="0000FF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800" kern="0" dirty="0" smtClean="0">
                <a:solidFill>
                  <a:srgbClr val="FFFFFF"/>
                </a:solidFill>
                <a:latin typeface="Calibri"/>
                <a:ea typeface="等线"/>
              </a:rPr>
              <a:t>10</a:t>
            </a:r>
            <a:endParaRPr lang="zh-CN" altLang="en-US" sz="800" kern="0" dirty="0"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70" name="五边形 10"/>
          <p:cNvSpPr/>
          <p:nvPr/>
        </p:nvSpPr>
        <p:spPr>
          <a:xfrm>
            <a:off x="5641722" y="2823162"/>
            <a:ext cx="1148184" cy="115334"/>
          </a:xfrm>
          <a:prstGeom prst="homePlate">
            <a:avLst/>
          </a:prstGeom>
          <a:solidFill>
            <a:srgbClr val="0000FF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800" kern="0" dirty="0" smtClean="0">
                <a:solidFill>
                  <a:srgbClr val="FFFFFF"/>
                </a:solidFill>
                <a:latin typeface="Calibri"/>
                <a:ea typeface="等线"/>
              </a:rPr>
              <a:t>35</a:t>
            </a:r>
            <a:endParaRPr lang="zh-CN" altLang="en-US" sz="800" kern="0" dirty="0"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73" name="五边形 10"/>
          <p:cNvSpPr/>
          <p:nvPr/>
        </p:nvSpPr>
        <p:spPr>
          <a:xfrm>
            <a:off x="6274340" y="3018248"/>
            <a:ext cx="856034" cy="135005"/>
          </a:xfrm>
          <a:prstGeom prst="homePlate">
            <a:avLst/>
          </a:prstGeom>
          <a:solidFill>
            <a:srgbClr val="0000FF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800" kern="0" dirty="0" smtClean="0">
                <a:solidFill>
                  <a:srgbClr val="FFFFFF"/>
                </a:solidFill>
                <a:latin typeface="Calibri"/>
                <a:ea typeface="等线"/>
              </a:rPr>
              <a:t>20</a:t>
            </a:r>
            <a:endParaRPr lang="zh-CN" altLang="en-US" sz="800" kern="0" dirty="0"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76" name="五边形 10"/>
          <p:cNvSpPr/>
          <p:nvPr/>
        </p:nvSpPr>
        <p:spPr>
          <a:xfrm>
            <a:off x="6789906" y="3231717"/>
            <a:ext cx="943583" cy="136026"/>
          </a:xfrm>
          <a:prstGeom prst="homePlate">
            <a:avLst/>
          </a:prstGeom>
          <a:solidFill>
            <a:srgbClr val="0000FF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800" kern="0" dirty="0" smtClean="0">
                <a:solidFill>
                  <a:srgbClr val="FFFFFF"/>
                </a:solidFill>
                <a:latin typeface="Calibri"/>
                <a:ea typeface="等线"/>
              </a:rPr>
              <a:t>30</a:t>
            </a:r>
            <a:endParaRPr lang="zh-CN" altLang="en-US" sz="800" kern="0" dirty="0"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77" name="五边形 10"/>
          <p:cNvSpPr/>
          <p:nvPr/>
        </p:nvSpPr>
        <p:spPr>
          <a:xfrm>
            <a:off x="4392888" y="1790205"/>
            <a:ext cx="363114" cy="101579"/>
          </a:xfrm>
          <a:prstGeom prst="homePlate">
            <a:avLst/>
          </a:prstGeom>
          <a:solidFill>
            <a:srgbClr val="0000FF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800" kern="0" dirty="0" smtClean="0">
                <a:solidFill>
                  <a:srgbClr val="FFFFFF"/>
                </a:solidFill>
                <a:latin typeface="Calibri"/>
                <a:ea typeface="等线"/>
              </a:rPr>
              <a:t>15</a:t>
            </a:r>
            <a:endParaRPr lang="zh-CN" altLang="en-US" sz="800" kern="0" dirty="0"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78" name="五边形 10"/>
          <p:cNvSpPr/>
          <p:nvPr/>
        </p:nvSpPr>
        <p:spPr>
          <a:xfrm>
            <a:off x="4769146" y="2012918"/>
            <a:ext cx="666572" cy="101572"/>
          </a:xfrm>
          <a:prstGeom prst="homePlate">
            <a:avLst/>
          </a:prstGeom>
          <a:solidFill>
            <a:srgbClr val="0000FF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800" kern="0" dirty="0">
                <a:solidFill>
                  <a:srgbClr val="FFFFFF"/>
                </a:solidFill>
                <a:latin typeface="Calibri"/>
                <a:ea typeface="等线"/>
              </a:rPr>
              <a:t>20</a:t>
            </a:r>
            <a:endParaRPr lang="zh-CN" altLang="en-US" sz="800" kern="0" dirty="0"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79" name="五边形 10"/>
          <p:cNvSpPr/>
          <p:nvPr/>
        </p:nvSpPr>
        <p:spPr>
          <a:xfrm>
            <a:off x="4794947" y="2213464"/>
            <a:ext cx="534135" cy="109736"/>
          </a:xfrm>
          <a:prstGeom prst="homePlate">
            <a:avLst/>
          </a:prstGeom>
          <a:solidFill>
            <a:srgbClr val="0000FF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800" kern="0" dirty="0">
                <a:solidFill>
                  <a:srgbClr val="FFFFFF"/>
                </a:solidFill>
                <a:latin typeface="Calibri"/>
                <a:ea typeface="等线"/>
              </a:rPr>
              <a:t>      15</a:t>
            </a:r>
            <a:endParaRPr lang="zh-CN" altLang="en-US" sz="800" kern="0" dirty="0"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80" name="椭圆 79"/>
          <p:cNvSpPr/>
          <p:nvPr/>
        </p:nvSpPr>
        <p:spPr>
          <a:xfrm>
            <a:off x="8723732" y="1782163"/>
            <a:ext cx="117662" cy="11766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825">
              <a:solidFill>
                <a:srgbClr val="FFFFFF"/>
              </a:solidFill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8723732" y="2821998"/>
            <a:ext cx="117662" cy="11766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825">
              <a:solidFill>
                <a:srgbClr val="FFFFFF"/>
              </a:solidFill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8723732" y="3026919"/>
            <a:ext cx="117662" cy="11766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825">
              <a:solidFill>
                <a:srgbClr val="FFFFFF"/>
              </a:solidFill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8723732" y="3240899"/>
            <a:ext cx="117662" cy="11766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825">
              <a:solidFill>
                <a:srgbClr val="FFFFFF"/>
              </a:solidFill>
            </a:endParaRPr>
          </a:p>
        </p:txBody>
      </p:sp>
      <p:sp>
        <p:nvSpPr>
          <p:cNvPr id="84" name="椭圆 83"/>
          <p:cNvSpPr/>
          <p:nvPr/>
        </p:nvSpPr>
        <p:spPr>
          <a:xfrm>
            <a:off x="8723732" y="3446572"/>
            <a:ext cx="117662" cy="11766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825">
              <a:solidFill>
                <a:srgbClr val="FFFFFF"/>
              </a:solidFill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8723732" y="3643834"/>
            <a:ext cx="117662" cy="11766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825">
              <a:solidFill>
                <a:srgbClr val="FFFFFF"/>
              </a:solidFill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8723732" y="3862447"/>
            <a:ext cx="117662" cy="11766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825">
              <a:solidFill>
                <a:srgbClr val="FFFFFF"/>
              </a:solidFill>
            </a:endParaRPr>
          </a:p>
        </p:txBody>
      </p:sp>
      <p:sp>
        <p:nvSpPr>
          <p:cNvPr id="87" name="五边形 10"/>
          <p:cNvSpPr/>
          <p:nvPr/>
        </p:nvSpPr>
        <p:spPr>
          <a:xfrm>
            <a:off x="6789906" y="3437390"/>
            <a:ext cx="943583" cy="136026"/>
          </a:xfrm>
          <a:prstGeom prst="homePlate">
            <a:avLst/>
          </a:prstGeom>
          <a:solidFill>
            <a:srgbClr val="0000FF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800" kern="0" dirty="0" smtClean="0">
                <a:solidFill>
                  <a:srgbClr val="FFFFFF"/>
                </a:solidFill>
                <a:latin typeface="Calibri"/>
                <a:ea typeface="等线"/>
              </a:rPr>
              <a:t>30</a:t>
            </a:r>
            <a:endParaRPr lang="zh-CN" altLang="en-US" sz="800" kern="0" dirty="0"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88" name="五边形 10"/>
          <p:cNvSpPr/>
          <p:nvPr/>
        </p:nvSpPr>
        <p:spPr>
          <a:xfrm>
            <a:off x="6789906" y="3634652"/>
            <a:ext cx="943583" cy="136026"/>
          </a:xfrm>
          <a:prstGeom prst="homePlate">
            <a:avLst/>
          </a:prstGeom>
          <a:solidFill>
            <a:srgbClr val="0000FF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800" kern="0" dirty="0" smtClean="0">
                <a:solidFill>
                  <a:srgbClr val="FFFFFF"/>
                </a:solidFill>
                <a:latin typeface="Calibri"/>
                <a:ea typeface="等线"/>
              </a:rPr>
              <a:t>30</a:t>
            </a:r>
            <a:endParaRPr lang="zh-CN" altLang="en-US" sz="800" kern="0" dirty="0"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89" name="五边形 10"/>
          <p:cNvSpPr/>
          <p:nvPr/>
        </p:nvSpPr>
        <p:spPr>
          <a:xfrm>
            <a:off x="6775314" y="3845770"/>
            <a:ext cx="943583" cy="136026"/>
          </a:xfrm>
          <a:prstGeom prst="homePlate">
            <a:avLst/>
          </a:prstGeom>
          <a:solidFill>
            <a:srgbClr val="0000FF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800" kern="0" dirty="0" smtClean="0">
                <a:solidFill>
                  <a:srgbClr val="FFFFFF"/>
                </a:solidFill>
                <a:latin typeface="Calibri"/>
                <a:ea typeface="等线"/>
              </a:rPr>
              <a:t>30</a:t>
            </a:r>
            <a:endParaRPr lang="zh-CN" altLang="en-US" sz="800" kern="0" dirty="0"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90" name="五边形 10"/>
          <p:cNvSpPr/>
          <p:nvPr/>
        </p:nvSpPr>
        <p:spPr>
          <a:xfrm>
            <a:off x="7579620" y="4048689"/>
            <a:ext cx="648000" cy="141199"/>
          </a:xfrm>
          <a:prstGeom prst="homePlat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914400"/>
            <a:endParaRPr lang="zh-CN" altLang="en-US" sz="800" kern="0" dirty="0"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91" name="椭圆 90"/>
          <p:cNvSpPr/>
          <p:nvPr/>
        </p:nvSpPr>
        <p:spPr>
          <a:xfrm>
            <a:off x="8723732" y="2004873"/>
            <a:ext cx="117662" cy="11766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825">
              <a:solidFill>
                <a:srgbClr val="FFFFFF"/>
              </a:solidFill>
            </a:endParaRPr>
          </a:p>
        </p:txBody>
      </p:sp>
      <p:sp>
        <p:nvSpPr>
          <p:cNvPr id="92" name="椭圆 91"/>
          <p:cNvSpPr/>
          <p:nvPr/>
        </p:nvSpPr>
        <p:spPr>
          <a:xfrm>
            <a:off x="8723732" y="2209501"/>
            <a:ext cx="117662" cy="11766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825">
              <a:solidFill>
                <a:srgbClr val="FFFFFF"/>
              </a:solidFill>
            </a:endParaRPr>
          </a:p>
        </p:txBody>
      </p:sp>
      <p:sp>
        <p:nvSpPr>
          <p:cNvPr id="93" name="椭圆 92"/>
          <p:cNvSpPr/>
          <p:nvPr/>
        </p:nvSpPr>
        <p:spPr>
          <a:xfrm>
            <a:off x="8723732" y="2412087"/>
            <a:ext cx="117662" cy="11766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825">
              <a:solidFill>
                <a:srgbClr val="FFFFFF"/>
              </a:solidFill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8723732" y="2618718"/>
            <a:ext cx="117662" cy="11766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825">
              <a:solidFill>
                <a:srgbClr val="FFFFFF"/>
              </a:solidFill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8723732" y="4060457"/>
            <a:ext cx="117662" cy="1176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825">
              <a:solidFill>
                <a:srgbClr val="FFFFFF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337717" y="4229156"/>
            <a:ext cx="8549993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（注</a:t>
            </a: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6</a:t>
            </a: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月计划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完成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30</a:t>
            </a: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块电表，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块水表，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块油表，一阶段计划完成）</a:t>
            </a:r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96" name="组合 95"/>
          <p:cNvGrpSpPr/>
          <p:nvPr/>
        </p:nvGrpSpPr>
        <p:grpSpPr>
          <a:xfrm>
            <a:off x="7925975" y="1731641"/>
            <a:ext cx="189600" cy="2628000"/>
            <a:chOff x="4646366" y="2076971"/>
            <a:chExt cx="145558" cy="2558476"/>
          </a:xfrm>
        </p:grpSpPr>
        <p:sp>
          <p:nvSpPr>
            <p:cNvPr id="97" name="等腰三角形 55"/>
            <p:cNvSpPr>
              <a:spLocks noChangeAspect="1"/>
            </p:cNvSpPr>
            <p:nvPr/>
          </p:nvSpPr>
          <p:spPr>
            <a:xfrm flipV="1">
              <a:off x="4646366" y="2076971"/>
              <a:ext cx="144000" cy="152438"/>
            </a:xfrm>
            <a:prstGeom prst="triangle">
              <a:avLst/>
            </a:prstGeom>
            <a:solidFill>
              <a:schemeClr val="accent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/>
              <a:endParaRPr lang="zh-CN" altLang="en-US" sz="1800" kern="0" dirty="0">
                <a:solidFill>
                  <a:sysClr val="window" lastClr="FFFFFF"/>
                </a:solidFill>
                <a:latin typeface="Calibri"/>
                <a:ea typeface="等线"/>
              </a:endParaRPr>
            </a:p>
          </p:txBody>
        </p:sp>
        <p:sp>
          <p:nvSpPr>
            <p:cNvPr id="98" name="等腰三角形 55"/>
            <p:cNvSpPr>
              <a:spLocks noChangeAspect="1"/>
            </p:cNvSpPr>
            <p:nvPr/>
          </p:nvSpPr>
          <p:spPr>
            <a:xfrm rot="10800000" flipV="1">
              <a:off x="4647924" y="4483009"/>
              <a:ext cx="144000" cy="152438"/>
            </a:xfrm>
            <a:prstGeom prst="triangle">
              <a:avLst/>
            </a:prstGeom>
            <a:solidFill>
              <a:schemeClr val="accent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/>
              <a:endParaRPr lang="zh-CN" altLang="en-US" sz="1800" kern="0" dirty="0">
                <a:solidFill>
                  <a:sysClr val="window" lastClr="FFFFFF"/>
                </a:solidFill>
                <a:latin typeface="Calibri"/>
                <a:ea typeface="等线"/>
              </a:endParaRPr>
            </a:p>
          </p:txBody>
        </p:sp>
        <p:cxnSp>
          <p:nvCxnSpPr>
            <p:cNvPr id="99" name="直接连接符 98"/>
            <p:cNvCxnSpPr>
              <a:stCxn id="97" idx="0"/>
            </p:cNvCxnSpPr>
            <p:nvPr/>
          </p:nvCxnSpPr>
          <p:spPr>
            <a:xfrm>
              <a:off x="4718366" y="2229409"/>
              <a:ext cx="0" cy="2329819"/>
            </a:xfrm>
            <a:prstGeom prst="line">
              <a:avLst/>
            </a:prstGeom>
            <a:ln w="1270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矩形 100"/>
          <p:cNvSpPr/>
          <p:nvPr/>
        </p:nvSpPr>
        <p:spPr>
          <a:xfrm>
            <a:off x="7584617" y="4049088"/>
            <a:ext cx="432000" cy="140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latin typeface="华文中宋" pitchFamily="2" charset="-122"/>
                <a:ea typeface="华文中宋" pitchFamily="2" charset="-122"/>
              </a:rPr>
              <a:t>20</a:t>
            </a:r>
            <a:endParaRPr lang="zh-CN" altLang="en-US" sz="800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137059" y="447431"/>
            <a:ext cx="704039" cy="300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需更新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08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0420" y="61320"/>
            <a:ext cx="4141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4472C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二、四</a:t>
            </a:r>
            <a:r>
              <a:rPr lang="zh-CN" altLang="en-US" sz="2400" b="1" dirty="0" smtClean="0">
                <a:solidFill>
                  <a:srgbClr val="4472C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表</a:t>
            </a:r>
            <a:r>
              <a:rPr lang="zh-CN" altLang="en-US" sz="2400" b="1" dirty="0">
                <a:solidFill>
                  <a:srgbClr val="4472C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安装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718E6-D458-4B6A-8A06-5892728F6743}" type="slidenum">
              <a:rPr lang="zh-CN" altLang="en-US" smtClean="0">
                <a:solidFill>
                  <a:srgbClr val="4472C4"/>
                </a:solidFill>
              </a:rPr>
              <a:pPr/>
              <a:t>9</a:t>
            </a:fld>
            <a:endParaRPr lang="zh-CN" altLang="en-US" dirty="0">
              <a:solidFill>
                <a:srgbClr val="4472C4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8373" y="123395"/>
            <a:ext cx="432048" cy="419531"/>
            <a:chOff x="298460" y="987574"/>
            <a:chExt cx="288032" cy="279687"/>
          </a:xfrm>
        </p:grpSpPr>
        <p:sp>
          <p:nvSpPr>
            <p:cNvPr id="16" name="矩形 15"/>
            <p:cNvSpPr/>
            <p:nvPr/>
          </p:nvSpPr>
          <p:spPr>
            <a:xfrm>
              <a:off x="298460" y="987574"/>
              <a:ext cx="216024" cy="216024"/>
            </a:xfrm>
            <a:prstGeom prst="rect">
              <a:avLst/>
            </a:prstGeom>
            <a:noFill/>
            <a:ln w="127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06472" y="1087241"/>
              <a:ext cx="180020" cy="180020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0" name="TextBox 36"/>
          <p:cNvSpPr txBox="1">
            <a:spLocks noChangeArrowheads="1"/>
          </p:cNvSpPr>
          <p:nvPr/>
        </p:nvSpPr>
        <p:spPr bwMode="auto">
          <a:xfrm>
            <a:off x="0" y="524919"/>
            <a:ext cx="7995684" cy="50782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36" tIns="45718" rIns="91436" bIns="45718" anchor="ctr">
            <a:spAutoFit/>
          </a:bodyPr>
          <a:lstStyle/>
          <a:p>
            <a:pPr eaLnBrk="0" fontAlgn="base" hangingPunct="0">
              <a:lnSpc>
                <a:spcPct val="150000"/>
              </a:lnSpc>
            </a:pPr>
            <a:r>
              <a:rPr lang="en-US" altLang="zh-CN" sz="18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18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、本周进度：</a:t>
            </a:r>
            <a:endParaRPr lang="en-US" altLang="zh-CN" sz="1800" b="1" dirty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896386"/>
              </p:ext>
            </p:extLst>
          </p:nvPr>
        </p:nvGraphicFramePr>
        <p:xfrm>
          <a:off x="321323" y="1040231"/>
          <a:ext cx="8535571" cy="15751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4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524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228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3372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0224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22779">
                <a:tc gridSpan="5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计划期间</a:t>
                      </a:r>
                      <a:r>
                        <a:rPr lang="zh-CN" altLang="en-US" sz="1400" b="1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</a:t>
                      </a:r>
                      <a:r>
                        <a:rPr lang="en-US" altLang="zh-CN" sz="1400" b="1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2020.6.15-2020.6.21</a:t>
                      </a:r>
                      <a:endParaRPr lang="en-US" altLang="zh-CN" sz="1400" b="1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830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任务描述</a:t>
                      </a:r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业务负责人</a:t>
                      </a:r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完成情况</a:t>
                      </a:r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异常说明</a:t>
                      </a:r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70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</a:t>
                      </a:r>
                      <a:endParaRPr lang="zh-CN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35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块四表数据准确性监控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7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张洪涛</a:t>
                      </a: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杨杨眉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7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0" i="0" u="none" strike="noStrike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70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</a:t>
                      </a:r>
                      <a:endParaRPr lang="zh-CN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一阶段验收准备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张洪涛</a:t>
                      </a: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杨杨眉</a:t>
                      </a:r>
                      <a:endParaRPr lang="en-US" altLang="zh-CN" sz="1100" b="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ctr" fontAlgn="ctr"/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王慧</a:t>
                      </a:r>
                      <a:endParaRPr lang="zh-CN" altLang="en-US" sz="11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7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0" i="0" u="none" strike="noStrike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TextBox 36"/>
          <p:cNvSpPr txBox="1">
            <a:spLocks noChangeArrowheads="1"/>
          </p:cNvSpPr>
          <p:nvPr/>
        </p:nvSpPr>
        <p:spPr bwMode="auto">
          <a:xfrm>
            <a:off x="0" y="2607883"/>
            <a:ext cx="7995684" cy="50782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36" tIns="45718" rIns="91436" bIns="45718" anchor="ctr">
            <a:spAutoFit/>
          </a:bodyPr>
          <a:lstStyle/>
          <a:p>
            <a:pPr eaLnBrk="0" fontAlgn="base" hangingPunct="0">
              <a:lnSpc>
                <a:spcPct val="150000"/>
              </a:lnSpc>
            </a:pPr>
            <a:r>
              <a:rPr lang="en-US" altLang="zh-CN" sz="18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18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、下周计划：</a:t>
            </a:r>
            <a:endParaRPr lang="en-US" altLang="zh-CN" sz="1800" b="1" dirty="0" smtClean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492293"/>
              </p:ext>
            </p:extLst>
          </p:nvPr>
        </p:nvGraphicFramePr>
        <p:xfrm>
          <a:off x="321323" y="3261720"/>
          <a:ext cx="8536898" cy="15501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30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379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746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2710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609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5473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1636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6500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65001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36913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14604">
                <a:tc gridSpan="3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1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计划期间</a:t>
                      </a:r>
                      <a:r>
                        <a:rPr lang="zh-CN" altLang="en-US" sz="1100" b="1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</a:t>
                      </a:r>
                      <a:r>
                        <a:rPr lang="en-US" altLang="zh-CN" sz="1100" b="1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2020.6.22-2020.6.28</a:t>
                      </a:r>
                      <a:endParaRPr lang="en-US" altLang="zh-CN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altLang="zh-CN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1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第</a:t>
                      </a:r>
                      <a:r>
                        <a:rPr lang="en-US" altLang="zh-CN" sz="11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25</a:t>
                      </a:r>
                      <a:r>
                        <a:rPr lang="zh-CN" altLang="en-US" sz="11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计划</a:t>
                      </a:r>
                      <a:r>
                        <a:rPr lang="zh-CN" altLang="en-US" sz="11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周期</a:t>
                      </a:r>
                      <a:endParaRPr lang="zh-CN" altLang="en-US" sz="1100" b="1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606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任务描述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业务负责人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周一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</a:t>
                      </a:r>
                      <a:r>
                        <a:rPr lang="zh-CN" altLang="en-US" sz="900" b="1" u="none" strike="noStrike" baseline="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二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周三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周四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周五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周六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周日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60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6.22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6.23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6.24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6.25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6.26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6.27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6.28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17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</a:t>
                      </a:r>
                      <a:endParaRPr lang="zh-CN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35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块四表数据准确性监控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7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张洪涛</a:t>
                      </a: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杨杨眉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4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4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4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17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</a:t>
                      </a:r>
                      <a:endParaRPr lang="zh-CN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一阶段验收准备</a:t>
                      </a: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张洪涛</a:t>
                      </a: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杨杨眉</a:t>
                      </a:r>
                      <a:endParaRPr lang="en-US" altLang="zh-CN" sz="1100" b="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ctr" fontAlgn="ctr"/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王慧</a:t>
                      </a:r>
                      <a:endParaRPr lang="zh-CN" altLang="en-US" sz="11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4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4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4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137059" y="447431"/>
            <a:ext cx="704039" cy="300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需更新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7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b2707b64-6ce8-41f8-832d-2e98d3774bde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4276AA"/>
      </a:accent1>
      <a:accent2>
        <a:srgbClr val="1689A0"/>
      </a:accent2>
      <a:accent3>
        <a:srgbClr val="3FA692"/>
      </a:accent3>
      <a:accent4>
        <a:srgbClr val="5167A4"/>
      </a:accent4>
      <a:accent5>
        <a:srgbClr val="5E5CA2"/>
      </a:accent5>
      <a:accent6>
        <a:srgbClr val="768395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ysClr val="window" lastClr="FFFFFF"/>
        </a:solidFill>
        <a:ln w="12700" cap="flat" cmpd="sng" algn="ctr">
          <a:noFill/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52400" h="50800" prst="softRound"/>
        </a:sp3d>
      </a:spPr>
      <a:bodyPr rtlCol="0" anchor="ctr"/>
      <a:lstStyle>
        <a:defPPr marL="0" marR="0" indent="0" algn="ctr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i="0" u="none" strike="noStrike" kern="0" cap="none" spc="0" normalizeH="0" baseline="0" noProof="0" dirty="0">
            <a:ln>
              <a:noFill/>
            </a:ln>
            <a:solidFill>
              <a:sysClr val="window" lastClr="FFFFFF"/>
            </a:solidFill>
            <a:effectLst/>
            <a:uLnTx/>
            <a:uFillTx/>
            <a:latin typeface="Calibri"/>
            <a:ea typeface="等线"/>
            <a:cs typeface="+mn-cs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xmlns="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1_主题5">
  <a:themeElements>
    <a:clrScheme name="房利美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4276AA"/>
      </a:accent1>
      <a:accent2>
        <a:srgbClr val="1689A0"/>
      </a:accent2>
      <a:accent3>
        <a:srgbClr val="3FA692"/>
      </a:accent3>
      <a:accent4>
        <a:srgbClr val="5167A4"/>
      </a:accent4>
      <a:accent5>
        <a:srgbClr val="5E5CA2"/>
      </a:accent5>
      <a:accent6>
        <a:srgbClr val="768395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ysClr val="window" lastClr="FFFFFF"/>
        </a:solidFill>
        <a:ln w="12700" cap="flat" cmpd="sng" algn="ctr">
          <a:noFill/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52400" h="50800" prst="softRound"/>
        </a:sp3d>
      </a:spPr>
      <a:bodyPr rtlCol="0" anchor="ctr"/>
      <a:lstStyle>
        <a:defPPr marL="0" marR="0" indent="0" algn="ctr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i="0" u="none" strike="noStrike" kern="0" cap="none" spc="0" normalizeH="0" baseline="0" noProof="0" dirty="0">
            <a:ln>
              <a:noFill/>
            </a:ln>
            <a:solidFill>
              <a:sysClr val="window" lastClr="FFFFFF"/>
            </a:solidFill>
            <a:effectLst/>
            <a:uLnTx/>
            <a:uFillTx/>
            <a:latin typeface="Calibri"/>
            <a:ea typeface="等线"/>
            <a:cs typeface="+mn-cs"/>
          </a:defRPr>
        </a:defPPr>
      </a:lstStyle>
    </a:sp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47672</TotalTime>
  <Words>1699</Words>
  <Application>Microsoft Office PowerPoint</Application>
  <PresentationFormat>自定义</PresentationFormat>
  <Paragraphs>830</Paragraphs>
  <Slides>17</Slides>
  <Notes>17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19" baseType="lpstr">
      <vt:lpstr>主题5</vt:lpstr>
      <vt:lpstr>1_主题5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王慧</cp:lastModifiedBy>
  <cp:revision>2990</cp:revision>
  <cp:lastPrinted>2019-04-24T11:36:00Z</cp:lastPrinted>
  <dcterms:created xsi:type="dcterms:W3CDTF">2018-08-02T16:00:00Z</dcterms:created>
  <dcterms:modified xsi:type="dcterms:W3CDTF">2020-06-18T08:31:48Z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