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1326" r:id="rId3"/>
    <p:sldId id="1327" r:id="rId5"/>
    <p:sldId id="1328" r:id="rId6"/>
    <p:sldId id="1329" r:id="rId7"/>
    <p:sldId id="1340" r:id="rId8"/>
    <p:sldId id="1331" r:id="rId9"/>
    <p:sldId id="1332" r:id="rId10"/>
    <p:sldId id="1333" r:id="rId11"/>
    <p:sldId id="1335" r:id="rId12"/>
    <p:sldId id="1336" r:id="rId13"/>
    <p:sldId id="1337" r:id="rId14"/>
    <p:sldId id="1339" r:id="rId15"/>
  </p:sldIdLst>
  <p:sldSz cx="9144000" cy="5144770"/>
  <p:notesSz cx="9926320" cy="6797675"/>
  <p:custDataLst>
    <p:tags r:id="rId20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F69618"/>
    <a:srgbClr val="CFD8E0"/>
    <a:srgbClr val="4472C4"/>
    <a:srgbClr val="008000"/>
    <a:srgbClr val="6666FF"/>
    <a:srgbClr val="A6A6A6"/>
    <a:srgbClr val="00B5E2"/>
    <a:srgbClr val="3A6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6" autoAdjust="0"/>
    <p:restoredTop sz="98296" autoAdjust="0"/>
  </p:normalViewPr>
  <p:slideViewPr>
    <p:cSldViewPr snapToGrid="0">
      <p:cViewPr varScale="1">
        <p:scale>
          <a:sx n="85" d="100"/>
          <a:sy n="85" d="100"/>
        </p:scale>
        <p:origin x="-852" y="-64"/>
      </p:cViewPr>
      <p:guideLst>
        <p:guide orient="horz" pos="1637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180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6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FBFC0-4746-4C54-8F7A-D30C5A07E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74F3E-EF12-46EF-AFA4-CF4654F6C8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EE84B3-1373-40DA-A760-28467F434DB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E84B3-1373-40DA-A760-28467F434DB3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8" name="图片 4137" descr="图片包含 摆满, 行李, 室内, 框&#10;&#10;已生成高可信度的说明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2"/>
          <a:stretch>
            <a:fillRect/>
          </a:stretch>
        </p:blipFill>
        <p:spPr>
          <a:xfrm>
            <a:off x="-2" y="0"/>
            <a:ext cx="9149706" cy="5145088"/>
          </a:xfrm>
          <a:prstGeom prst="rect">
            <a:avLst/>
          </a:prstGeom>
        </p:spPr>
      </p:pic>
      <p:sp>
        <p:nvSpPr>
          <p:cNvPr id="4133" name="矩形 4132"/>
          <p:cNvSpPr/>
          <p:nvPr userDrawn="1"/>
        </p:nvSpPr>
        <p:spPr>
          <a:xfrm>
            <a:off x="1744" y="0"/>
            <a:ext cx="9149706" cy="51450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896084" y="638341"/>
            <a:ext cx="3351830" cy="3873136"/>
            <a:chOff x="3861446" y="850855"/>
            <a:chExt cx="4469106" cy="5162588"/>
          </a:xfrm>
        </p:grpSpPr>
        <p:sp>
          <p:nvSpPr>
            <p:cNvPr id="9804" name="Freeform 38"/>
            <p:cNvSpPr/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05" name="Freeform 39"/>
            <p:cNvSpPr/>
            <p:nvPr userDrawn="1"/>
          </p:nvSpPr>
          <p:spPr bwMode="auto">
            <a:xfrm>
              <a:off x="4666228" y="4272032"/>
              <a:ext cx="2864680" cy="1741411"/>
            </a:xfrm>
            <a:custGeom>
              <a:avLst/>
              <a:gdLst>
                <a:gd name="T0" fmla="*/ 1673 w 1673"/>
                <a:gd name="T1" fmla="*/ 0 h 1017"/>
                <a:gd name="T2" fmla="*/ 1668 w 1673"/>
                <a:gd name="T3" fmla="*/ 0 h 1017"/>
                <a:gd name="T4" fmla="*/ 1669 w 1673"/>
                <a:gd name="T5" fmla="*/ 3 h 1017"/>
                <a:gd name="T6" fmla="*/ 0 w 1673"/>
                <a:gd name="T7" fmla="*/ 0 h 1017"/>
                <a:gd name="T8" fmla="*/ 836 w 1673"/>
                <a:gd name="T9" fmla="*/ 1017 h 1017"/>
                <a:gd name="T10" fmla="*/ 1673 w 1673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3" h="1017">
                  <a:moveTo>
                    <a:pt x="1673" y="0"/>
                  </a:moveTo>
                  <a:lnTo>
                    <a:pt x="1668" y="0"/>
                  </a:lnTo>
                  <a:lnTo>
                    <a:pt x="1669" y="3"/>
                  </a:lnTo>
                  <a:lnTo>
                    <a:pt x="0" y="0"/>
                  </a:lnTo>
                  <a:lnTo>
                    <a:pt x="836" y="1017"/>
                  </a:lnTo>
                  <a:lnTo>
                    <a:pt x="16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07" name="Freeform 41"/>
            <p:cNvSpPr/>
            <p:nvPr userDrawn="1"/>
          </p:nvSpPr>
          <p:spPr bwMode="auto">
            <a:xfrm>
              <a:off x="4664515" y="1806319"/>
              <a:ext cx="2859543" cy="2470851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08" name="Freeform 42"/>
            <p:cNvSpPr/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09" name="Freeform 43"/>
            <p:cNvSpPr/>
            <p:nvPr userDrawn="1"/>
          </p:nvSpPr>
          <p:spPr bwMode="auto">
            <a:xfrm>
              <a:off x="3875144" y="1806319"/>
              <a:ext cx="2205444" cy="2465713"/>
            </a:xfrm>
            <a:custGeom>
              <a:avLst/>
              <a:gdLst>
                <a:gd name="T0" fmla="*/ 1288 w 1288"/>
                <a:gd name="T1" fmla="*/ 0 h 1440"/>
                <a:gd name="T2" fmla="*/ 0 w 1288"/>
                <a:gd name="T3" fmla="*/ 212 h 1440"/>
                <a:gd name="T4" fmla="*/ 458 w 1288"/>
                <a:gd name="T5" fmla="*/ 1440 h 1440"/>
                <a:gd name="T6" fmla="*/ 1288 w 1288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1440">
                  <a:moveTo>
                    <a:pt x="1288" y="0"/>
                  </a:moveTo>
                  <a:lnTo>
                    <a:pt x="0" y="212"/>
                  </a:lnTo>
                  <a:lnTo>
                    <a:pt x="458" y="1440"/>
                  </a:lnTo>
                  <a:lnTo>
                    <a:pt x="12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0" name="Freeform 44"/>
            <p:cNvSpPr/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1" name="Freeform 45"/>
            <p:cNvSpPr/>
            <p:nvPr userDrawn="1"/>
          </p:nvSpPr>
          <p:spPr bwMode="auto">
            <a:xfrm>
              <a:off x="6107985" y="1806319"/>
              <a:ext cx="2207157" cy="2465713"/>
            </a:xfrm>
            <a:custGeom>
              <a:avLst/>
              <a:gdLst>
                <a:gd name="T0" fmla="*/ 0 w 1289"/>
                <a:gd name="T1" fmla="*/ 0 h 1440"/>
                <a:gd name="T2" fmla="*/ 831 w 1289"/>
                <a:gd name="T3" fmla="*/ 1440 h 1440"/>
                <a:gd name="T4" fmla="*/ 1289 w 1289"/>
                <a:gd name="T5" fmla="*/ 212 h 1440"/>
                <a:gd name="T6" fmla="*/ 0 w 1289"/>
                <a:gd name="T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9" h="1440">
                  <a:moveTo>
                    <a:pt x="0" y="0"/>
                  </a:moveTo>
                  <a:lnTo>
                    <a:pt x="831" y="1440"/>
                  </a:lnTo>
                  <a:lnTo>
                    <a:pt x="1289" y="2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2" name="Freeform 46"/>
            <p:cNvSpPr/>
            <p:nvPr userDrawn="1"/>
          </p:nvSpPr>
          <p:spPr bwMode="auto">
            <a:xfrm>
              <a:off x="6095998" y="850855"/>
              <a:ext cx="2234554" cy="1313336"/>
            </a:xfrm>
            <a:custGeom>
              <a:avLst/>
              <a:gdLst>
                <a:gd name="T0" fmla="*/ 0 w 1305"/>
                <a:gd name="T1" fmla="*/ 0 h 767"/>
                <a:gd name="T2" fmla="*/ 0 w 1305"/>
                <a:gd name="T3" fmla="*/ 553 h 767"/>
                <a:gd name="T4" fmla="*/ 1305 w 1305"/>
                <a:gd name="T5" fmla="*/ 767 h 767"/>
                <a:gd name="T6" fmla="*/ 0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0" y="0"/>
                  </a:moveTo>
                  <a:lnTo>
                    <a:pt x="0" y="553"/>
                  </a:lnTo>
                  <a:lnTo>
                    <a:pt x="1305" y="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3" name="Freeform 47"/>
            <p:cNvSpPr/>
            <p:nvPr userDrawn="1"/>
          </p:nvSpPr>
          <p:spPr bwMode="auto">
            <a:xfrm>
              <a:off x="3861446" y="850855"/>
              <a:ext cx="2234554" cy="1313336"/>
            </a:xfrm>
            <a:custGeom>
              <a:avLst/>
              <a:gdLst>
                <a:gd name="T0" fmla="*/ 1305 w 1305"/>
                <a:gd name="T1" fmla="*/ 0 h 767"/>
                <a:gd name="T2" fmla="*/ 1305 w 1305"/>
                <a:gd name="T3" fmla="*/ 553 h 767"/>
                <a:gd name="T4" fmla="*/ 0 w 1305"/>
                <a:gd name="T5" fmla="*/ 767 h 767"/>
                <a:gd name="T6" fmla="*/ 1305 w 1305"/>
                <a:gd name="T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67">
                  <a:moveTo>
                    <a:pt x="1305" y="0"/>
                  </a:moveTo>
                  <a:lnTo>
                    <a:pt x="1305" y="553"/>
                  </a:lnTo>
                  <a:lnTo>
                    <a:pt x="0" y="767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4" name="Freeform 48"/>
            <p:cNvSpPr/>
            <p:nvPr userDrawn="1"/>
          </p:nvSpPr>
          <p:spPr bwMode="auto">
            <a:xfrm>
              <a:off x="3861446" y="2164191"/>
              <a:ext cx="794508" cy="2566740"/>
            </a:xfrm>
            <a:custGeom>
              <a:avLst/>
              <a:gdLst>
                <a:gd name="T0" fmla="*/ 0 w 464"/>
                <a:gd name="T1" fmla="*/ 0 h 1499"/>
                <a:gd name="T2" fmla="*/ 0 w 464"/>
                <a:gd name="T3" fmla="*/ 1499 h 1499"/>
                <a:gd name="T4" fmla="*/ 464 w 464"/>
                <a:gd name="T5" fmla="*/ 1231 h 1499"/>
                <a:gd name="T6" fmla="*/ 0 w 464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1499">
                  <a:moveTo>
                    <a:pt x="0" y="0"/>
                  </a:moveTo>
                  <a:lnTo>
                    <a:pt x="0" y="1499"/>
                  </a:lnTo>
                  <a:lnTo>
                    <a:pt x="464" y="1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5" name="Freeform 49"/>
            <p:cNvSpPr/>
            <p:nvPr userDrawn="1"/>
          </p:nvSpPr>
          <p:spPr bwMode="auto">
            <a:xfrm>
              <a:off x="3861446" y="4272032"/>
              <a:ext cx="2234554" cy="1741411"/>
            </a:xfrm>
            <a:custGeom>
              <a:avLst/>
              <a:gdLst>
                <a:gd name="T0" fmla="*/ 1305 w 1305"/>
                <a:gd name="T1" fmla="*/ 1017 h 1017"/>
                <a:gd name="T2" fmla="*/ 0 w 1305"/>
                <a:gd name="T3" fmla="*/ 268 h 1017"/>
                <a:gd name="T4" fmla="*/ 464 w 1305"/>
                <a:gd name="T5" fmla="*/ 0 h 1017"/>
                <a:gd name="T6" fmla="*/ 1305 w 1305"/>
                <a:gd name="T7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1305" y="1017"/>
                  </a:moveTo>
                  <a:lnTo>
                    <a:pt x="0" y="268"/>
                  </a:lnTo>
                  <a:lnTo>
                    <a:pt x="464" y="0"/>
                  </a:lnTo>
                  <a:lnTo>
                    <a:pt x="1305" y="10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6" name="Freeform 50"/>
            <p:cNvSpPr/>
            <p:nvPr userDrawn="1"/>
          </p:nvSpPr>
          <p:spPr bwMode="auto">
            <a:xfrm>
              <a:off x="6095998" y="4272032"/>
              <a:ext cx="2234554" cy="1741411"/>
            </a:xfrm>
            <a:custGeom>
              <a:avLst/>
              <a:gdLst>
                <a:gd name="T0" fmla="*/ 840 w 1305"/>
                <a:gd name="T1" fmla="*/ 0 h 1017"/>
                <a:gd name="T2" fmla="*/ 0 w 1305"/>
                <a:gd name="T3" fmla="*/ 1017 h 1017"/>
                <a:gd name="T4" fmla="*/ 1305 w 1305"/>
                <a:gd name="T5" fmla="*/ 268 h 1017"/>
                <a:gd name="T6" fmla="*/ 840 w 1305"/>
                <a:gd name="T7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017">
                  <a:moveTo>
                    <a:pt x="840" y="0"/>
                  </a:moveTo>
                  <a:lnTo>
                    <a:pt x="0" y="1017"/>
                  </a:lnTo>
                  <a:lnTo>
                    <a:pt x="1305" y="26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17" name="Freeform 51"/>
            <p:cNvSpPr/>
            <p:nvPr userDrawn="1"/>
          </p:nvSpPr>
          <p:spPr bwMode="auto">
            <a:xfrm>
              <a:off x="7534331" y="2164191"/>
              <a:ext cx="796221" cy="2566740"/>
            </a:xfrm>
            <a:custGeom>
              <a:avLst/>
              <a:gdLst>
                <a:gd name="T0" fmla="*/ 465 w 465"/>
                <a:gd name="T1" fmla="*/ 0 h 1499"/>
                <a:gd name="T2" fmla="*/ 0 w 465"/>
                <a:gd name="T3" fmla="*/ 1231 h 1499"/>
                <a:gd name="T4" fmla="*/ 465 w 465"/>
                <a:gd name="T5" fmla="*/ 1499 h 1499"/>
                <a:gd name="T6" fmla="*/ 465 w 465"/>
                <a:gd name="T7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1499">
                  <a:moveTo>
                    <a:pt x="465" y="0"/>
                  </a:moveTo>
                  <a:lnTo>
                    <a:pt x="0" y="1231"/>
                  </a:lnTo>
                  <a:lnTo>
                    <a:pt x="465" y="149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  <p:pic>
          <p:nvPicPr>
            <p:cNvPr id="4135" name="图片 4134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73" t="23485" r="36813" b="35171"/>
            <a:stretch>
              <a:fillRect/>
            </a:stretch>
          </p:blipFill>
          <p:spPr>
            <a:xfrm>
              <a:off x="4688150" y="1780493"/>
              <a:ext cx="2835294" cy="2496314"/>
            </a:xfrm>
            <a:prstGeom prst="rect">
              <a:avLst/>
            </a:prstGeom>
          </p:spPr>
        </p:pic>
        <p:sp>
          <p:nvSpPr>
            <p:cNvPr id="9806" name="Freeform 40"/>
            <p:cNvSpPr/>
            <p:nvPr userDrawn="1"/>
          </p:nvSpPr>
          <p:spPr bwMode="auto">
            <a:xfrm>
              <a:off x="4655954" y="1774194"/>
              <a:ext cx="2892351" cy="2499199"/>
            </a:xfrm>
            <a:custGeom>
              <a:avLst/>
              <a:gdLst>
                <a:gd name="T0" fmla="*/ 1670 w 1670"/>
                <a:gd name="T1" fmla="*/ 1443 h 1443"/>
                <a:gd name="T2" fmla="*/ 833 w 1670"/>
                <a:gd name="T3" fmla="*/ 0 h 1443"/>
                <a:gd name="T4" fmla="*/ 0 w 1670"/>
                <a:gd name="T5" fmla="*/ 1440 h 1443"/>
                <a:gd name="T6" fmla="*/ 1670 w 1670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1443">
                  <a:moveTo>
                    <a:pt x="1670" y="1443"/>
                  </a:moveTo>
                  <a:lnTo>
                    <a:pt x="833" y="0"/>
                  </a:lnTo>
                  <a:lnTo>
                    <a:pt x="0" y="1440"/>
                  </a:lnTo>
                  <a:lnTo>
                    <a:pt x="1670" y="1443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4136" name="矩形 4135"/>
          <p:cNvSpPr/>
          <p:nvPr userDrawn="1"/>
        </p:nvSpPr>
        <p:spPr>
          <a:xfrm>
            <a:off x="-1" y="1854417"/>
            <a:ext cx="9144001" cy="101481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4824" y="2493973"/>
            <a:ext cx="8134350" cy="3406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4824" y="1816820"/>
            <a:ext cx="8134350" cy="663968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4" y="4143331"/>
            <a:ext cx="8134350" cy="22227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4824" y="4365606"/>
            <a:ext cx="8134350" cy="22227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69E43D9-F64D-401F-B03B-F0E02141F8A0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endParaRPr lang="zh-CN" altLang="en-US" sz="900">
              <a:solidFill>
                <a:schemeClr val="tx1"/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zh-CN" sz="600"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600" dirty="0">
                <a:solidFill>
                  <a:srgbClr val="898989"/>
                </a:solidFill>
              </a:rPr>
            </a:fld>
            <a:endParaRPr lang="zh-CN" altLang="en-US" sz="600" dirty="0">
              <a:solidFill>
                <a:srgbClr val="898989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3" t="23485" r="36813" b="35171"/>
          <a:stretch>
            <a:fillRect/>
          </a:stretch>
        </p:blipFill>
        <p:spPr>
          <a:xfrm>
            <a:off x="5552445" y="949220"/>
            <a:ext cx="2814209" cy="2478514"/>
          </a:xfrm>
          <a:prstGeom prst="rect">
            <a:avLst/>
          </a:prstGeom>
        </p:spPr>
      </p:pic>
      <p:sp>
        <p:nvSpPr>
          <p:cNvPr id="5" name="Freeform 5"/>
          <p:cNvSpPr/>
          <p:nvPr userDrawn="1"/>
        </p:nvSpPr>
        <p:spPr bwMode="auto">
          <a:xfrm>
            <a:off x="5504090" y="3401647"/>
            <a:ext cx="2850356" cy="1735277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6" name="Freeform 6"/>
          <p:cNvSpPr/>
          <p:nvPr userDrawn="1"/>
        </p:nvSpPr>
        <p:spPr bwMode="auto">
          <a:xfrm>
            <a:off x="5504090" y="3401647"/>
            <a:ext cx="2850356" cy="1735277"/>
          </a:xfrm>
          <a:custGeom>
            <a:avLst/>
            <a:gdLst>
              <a:gd name="T0" fmla="*/ 1197 w 2394"/>
              <a:gd name="T1" fmla="*/ 1457 h 1457"/>
              <a:gd name="T2" fmla="*/ 2394 w 2394"/>
              <a:gd name="T3" fmla="*/ 0 h 1457"/>
              <a:gd name="T4" fmla="*/ 0 w 2394"/>
              <a:gd name="T5" fmla="*/ 0 h 1457"/>
              <a:gd name="T6" fmla="*/ 1197 w 2394"/>
              <a:gd name="T7" fmla="*/ 1457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4" h="1457">
                <a:moveTo>
                  <a:pt x="1197" y="1457"/>
                </a:moveTo>
                <a:lnTo>
                  <a:pt x="2394" y="0"/>
                </a:lnTo>
                <a:lnTo>
                  <a:pt x="0" y="0"/>
                </a:lnTo>
                <a:lnTo>
                  <a:pt x="1197" y="145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7" name="Freeform 7"/>
          <p:cNvSpPr/>
          <p:nvPr userDrawn="1"/>
        </p:nvSpPr>
        <p:spPr bwMode="auto">
          <a:xfrm>
            <a:off x="5525371" y="957557"/>
            <a:ext cx="2840831" cy="2454636"/>
          </a:xfrm>
          <a:custGeom>
            <a:avLst/>
            <a:gdLst>
              <a:gd name="T0" fmla="*/ 0 w 2386"/>
              <a:gd name="T1" fmla="*/ 2057 h 2061"/>
              <a:gd name="T2" fmla="*/ 1190 w 2386"/>
              <a:gd name="T3" fmla="*/ 0 h 2061"/>
              <a:gd name="T4" fmla="*/ 2386 w 2386"/>
              <a:gd name="T5" fmla="*/ 2061 h 2061"/>
              <a:gd name="T6" fmla="*/ 0 w 2386"/>
              <a:gd name="T7" fmla="*/ 2057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6" h="2061">
                <a:moveTo>
                  <a:pt x="0" y="2057"/>
                </a:moveTo>
                <a:lnTo>
                  <a:pt x="1190" y="0"/>
                </a:lnTo>
                <a:lnTo>
                  <a:pt x="2386" y="2061"/>
                </a:lnTo>
                <a:lnTo>
                  <a:pt x="0" y="2057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8" name="Freeform 8"/>
          <p:cNvSpPr>
            <a:spLocks noEditPoints="1"/>
          </p:cNvSpPr>
          <p:nvPr userDrawn="1"/>
        </p:nvSpPr>
        <p:spPr bwMode="auto">
          <a:xfrm>
            <a:off x="5526208" y="952794"/>
            <a:ext cx="2847975" cy="2461782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close/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9" name="Freeform 9"/>
          <p:cNvSpPr>
            <a:spLocks noEditPoints="1"/>
          </p:cNvSpPr>
          <p:nvPr userDrawn="1"/>
        </p:nvSpPr>
        <p:spPr bwMode="auto">
          <a:xfrm>
            <a:off x="5526208" y="952794"/>
            <a:ext cx="2847975" cy="2461782"/>
          </a:xfrm>
          <a:custGeom>
            <a:avLst/>
            <a:gdLst>
              <a:gd name="T0" fmla="*/ 1193 w 2392"/>
              <a:gd name="T1" fmla="*/ 8 h 2067"/>
              <a:gd name="T2" fmla="*/ 2385 w 2392"/>
              <a:gd name="T3" fmla="*/ 2063 h 2067"/>
              <a:gd name="T4" fmla="*/ 7 w 2392"/>
              <a:gd name="T5" fmla="*/ 2059 h 2067"/>
              <a:gd name="T6" fmla="*/ 1193 w 2392"/>
              <a:gd name="T7" fmla="*/ 8 h 2067"/>
              <a:gd name="T8" fmla="*/ 1193 w 2392"/>
              <a:gd name="T9" fmla="*/ 0 h 2067"/>
              <a:gd name="T10" fmla="*/ 0 w 2392"/>
              <a:gd name="T11" fmla="*/ 2063 h 2067"/>
              <a:gd name="T12" fmla="*/ 2392 w 2392"/>
              <a:gd name="T13" fmla="*/ 2067 h 2067"/>
              <a:gd name="T14" fmla="*/ 1193 w 2392"/>
              <a:gd name="T15" fmla="*/ 0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2" h="2067">
                <a:moveTo>
                  <a:pt x="1193" y="8"/>
                </a:moveTo>
                <a:lnTo>
                  <a:pt x="2385" y="2063"/>
                </a:lnTo>
                <a:lnTo>
                  <a:pt x="7" y="2059"/>
                </a:lnTo>
                <a:lnTo>
                  <a:pt x="1193" y="8"/>
                </a:lnTo>
                <a:moveTo>
                  <a:pt x="1193" y="0"/>
                </a:moveTo>
                <a:lnTo>
                  <a:pt x="0" y="2063"/>
                </a:lnTo>
                <a:lnTo>
                  <a:pt x="2392" y="2067"/>
                </a:lnTo>
                <a:lnTo>
                  <a:pt x="11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6946957" y="960961"/>
            <a:ext cx="2197894" cy="2457018"/>
          </a:xfrm>
          <a:custGeom>
            <a:avLst/>
            <a:gdLst>
              <a:gd name="T0" fmla="*/ 1846 w 1846"/>
              <a:gd name="T1" fmla="*/ 304 h 2063"/>
              <a:gd name="T2" fmla="*/ 1190 w 1846"/>
              <a:gd name="T3" fmla="*/ 2063 h 2063"/>
              <a:gd name="T4" fmla="*/ 0 w 1846"/>
              <a:gd name="T5" fmla="*/ 0 h 2063"/>
              <a:gd name="T6" fmla="*/ 1846 w 1846"/>
              <a:gd name="T7" fmla="*/ 304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6" h="2063">
                <a:moveTo>
                  <a:pt x="1846" y="304"/>
                </a:moveTo>
                <a:lnTo>
                  <a:pt x="1190" y="2063"/>
                </a:lnTo>
                <a:lnTo>
                  <a:pt x="0" y="0"/>
                </a:lnTo>
                <a:lnTo>
                  <a:pt x="1846" y="30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6942024" y="24675"/>
            <a:ext cx="2225279" cy="1308901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2" name="Freeform 12"/>
          <p:cNvSpPr/>
          <p:nvPr userDrawn="1"/>
        </p:nvSpPr>
        <p:spPr bwMode="auto">
          <a:xfrm>
            <a:off x="6926891" y="-8164"/>
            <a:ext cx="2225279" cy="1308901"/>
          </a:xfrm>
          <a:custGeom>
            <a:avLst/>
            <a:gdLst>
              <a:gd name="T0" fmla="*/ 0 w 1869"/>
              <a:gd name="T1" fmla="*/ 0 h 1099"/>
              <a:gd name="T2" fmla="*/ 0 w 1869"/>
              <a:gd name="T3" fmla="*/ 792 h 1099"/>
              <a:gd name="T4" fmla="*/ 1869 w 1869"/>
              <a:gd name="T5" fmla="*/ 1099 h 1099"/>
              <a:gd name="T6" fmla="*/ 0 w 1869"/>
              <a:gd name="T7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099">
                <a:moveTo>
                  <a:pt x="0" y="0"/>
                </a:moveTo>
                <a:lnTo>
                  <a:pt x="0" y="792"/>
                </a:lnTo>
                <a:lnTo>
                  <a:pt x="1869" y="10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3" name="Freeform 13"/>
          <p:cNvSpPr/>
          <p:nvPr userDrawn="1"/>
        </p:nvSpPr>
        <p:spPr bwMode="auto">
          <a:xfrm>
            <a:off x="4709779" y="3401647"/>
            <a:ext cx="2225279" cy="1735277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4" name="Freeform 14"/>
          <p:cNvSpPr/>
          <p:nvPr userDrawn="1"/>
        </p:nvSpPr>
        <p:spPr bwMode="auto">
          <a:xfrm>
            <a:off x="4701614" y="3401647"/>
            <a:ext cx="2225279" cy="1735277"/>
          </a:xfrm>
          <a:custGeom>
            <a:avLst/>
            <a:gdLst>
              <a:gd name="T0" fmla="*/ 665 w 1869"/>
              <a:gd name="T1" fmla="*/ 0 h 1457"/>
              <a:gd name="T2" fmla="*/ 0 w 1869"/>
              <a:gd name="T3" fmla="*/ 383 h 1457"/>
              <a:gd name="T4" fmla="*/ 1869 w 1869"/>
              <a:gd name="T5" fmla="*/ 1457 h 1457"/>
              <a:gd name="T6" fmla="*/ 665 w 1869"/>
              <a:gd name="T7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1457">
                <a:moveTo>
                  <a:pt x="665" y="0"/>
                </a:moveTo>
                <a:lnTo>
                  <a:pt x="0" y="383"/>
                </a:lnTo>
                <a:lnTo>
                  <a:pt x="1869" y="1457"/>
                </a:lnTo>
                <a:lnTo>
                  <a:pt x="6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5" name="Freeform 15"/>
          <p:cNvSpPr/>
          <p:nvPr userDrawn="1"/>
        </p:nvSpPr>
        <p:spPr bwMode="auto">
          <a:xfrm>
            <a:off x="6928253" y="3405220"/>
            <a:ext cx="2210991" cy="1723367"/>
          </a:xfrm>
          <a:custGeom>
            <a:avLst/>
            <a:gdLst>
              <a:gd name="T0" fmla="*/ 1195 w 1857"/>
              <a:gd name="T1" fmla="*/ 0 h 1447"/>
              <a:gd name="T2" fmla="*/ 1857 w 1857"/>
              <a:gd name="T3" fmla="*/ 380 h 1447"/>
              <a:gd name="T4" fmla="*/ 0 w 1857"/>
              <a:gd name="T5" fmla="*/ 1447 h 1447"/>
              <a:gd name="T6" fmla="*/ 1195 w 1857"/>
              <a:gd name="T7" fmla="*/ 0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57" h="1447">
                <a:moveTo>
                  <a:pt x="1195" y="0"/>
                </a:moveTo>
                <a:lnTo>
                  <a:pt x="1857" y="380"/>
                </a:lnTo>
                <a:lnTo>
                  <a:pt x="0" y="1447"/>
                </a:lnTo>
                <a:lnTo>
                  <a:pt x="119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6" name="Freeform 16"/>
          <p:cNvSpPr>
            <a:spLocks noEditPoints="1"/>
          </p:cNvSpPr>
          <p:nvPr userDrawn="1"/>
        </p:nvSpPr>
        <p:spPr bwMode="auto">
          <a:xfrm>
            <a:off x="6926891" y="3401647"/>
            <a:ext cx="2225279" cy="1735277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close/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7" name="Freeform 17"/>
          <p:cNvSpPr>
            <a:spLocks noEditPoints="1"/>
          </p:cNvSpPr>
          <p:nvPr userDrawn="1"/>
        </p:nvSpPr>
        <p:spPr bwMode="auto">
          <a:xfrm>
            <a:off x="6926891" y="3401647"/>
            <a:ext cx="2225279" cy="1735277"/>
          </a:xfrm>
          <a:custGeom>
            <a:avLst/>
            <a:gdLst>
              <a:gd name="T0" fmla="*/ 1204 w 1869"/>
              <a:gd name="T1" fmla="*/ 5 h 1457"/>
              <a:gd name="T2" fmla="*/ 1861 w 1869"/>
              <a:gd name="T3" fmla="*/ 383 h 1457"/>
              <a:gd name="T4" fmla="*/ 17 w 1869"/>
              <a:gd name="T5" fmla="*/ 1443 h 1457"/>
              <a:gd name="T6" fmla="*/ 1204 w 1869"/>
              <a:gd name="T7" fmla="*/ 5 h 1457"/>
              <a:gd name="T8" fmla="*/ 1203 w 1869"/>
              <a:gd name="T9" fmla="*/ 0 h 1457"/>
              <a:gd name="T10" fmla="*/ 0 w 1869"/>
              <a:gd name="T11" fmla="*/ 1457 h 1457"/>
              <a:gd name="T12" fmla="*/ 1869 w 1869"/>
              <a:gd name="T13" fmla="*/ 383 h 1457"/>
              <a:gd name="T14" fmla="*/ 1203 w 1869"/>
              <a:gd name="T15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9" h="1457">
                <a:moveTo>
                  <a:pt x="1204" y="5"/>
                </a:moveTo>
                <a:lnTo>
                  <a:pt x="1861" y="383"/>
                </a:lnTo>
                <a:lnTo>
                  <a:pt x="17" y="1443"/>
                </a:lnTo>
                <a:lnTo>
                  <a:pt x="1204" y="5"/>
                </a:lnTo>
                <a:moveTo>
                  <a:pt x="1203" y="0"/>
                </a:moveTo>
                <a:lnTo>
                  <a:pt x="0" y="1457"/>
                </a:lnTo>
                <a:lnTo>
                  <a:pt x="1869" y="383"/>
                </a:lnTo>
                <a:lnTo>
                  <a:pt x="120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8" name="Freeform 18"/>
          <p:cNvSpPr/>
          <p:nvPr userDrawn="1"/>
        </p:nvSpPr>
        <p:spPr bwMode="auto">
          <a:xfrm>
            <a:off x="8353425" y="1322001"/>
            <a:ext cx="788194" cy="2540388"/>
          </a:xfrm>
          <a:custGeom>
            <a:avLst/>
            <a:gdLst>
              <a:gd name="T0" fmla="*/ 0 w 662"/>
              <a:gd name="T1" fmla="*/ 1752 h 2133"/>
              <a:gd name="T2" fmla="*/ 662 w 662"/>
              <a:gd name="T3" fmla="*/ 0 h 2133"/>
              <a:gd name="T4" fmla="*/ 662 w 662"/>
              <a:gd name="T5" fmla="*/ 2133 h 2133"/>
              <a:gd name="T6" fmla="*/ 0 w 662"/>
              <a:gd name="T7" fmla="*/ 175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2" h="2133">
                <a:moveTo>
                  <a:pt x="0" y="1752"/>
                </a:moveTo>
                <a:lnTo>
                  <a:pt x="662" y="0"/>
                </a:lnTo>
                <a:lnTo>
                  <a:pt x="662" y="2133"/>
                </a:lnTo>
                <a:lnTo>
                  <a:pt x="0" y="17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19" name="Freeform 19"/>
          <p:cNvSpPr>
            <a:spLocks noEditPoints="1"/>
          </p:cNvSpPr>
          <p:nvPr userDrawn="1"/>
        </p:nvSpPr>
        <p:spPr bwMode="auto">
          <a:xfrm>
            <a:off x="8359209" y="1300737"/>
            <a:ext cx="792956" cy="2557061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close/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2" name="Freeform 20"/>
          <p:cNvSpPr>
            <a:spLocks noEditPoints="1"/>
          </p:cNvSpPr>
          <p:nvPr userDrawn="1"/>
        </p:nvSpPr>
        <p:spPr bwMode="auto">
          <a:xfrm>
            <a:off x="8359209" y="1300737"/>
            <a:ext cx="792956" cy="2557061"/>
          </a:xfrm>
          <a:custGeom>
            <a:avLst/>
            <a:gdLst>
              <a:gd name="T0" fmla="*/ 662 w 666"/>
              <a:gd name="T1" fmla="*/ 22 h 2147"/>
              <a:gd name="T2" fmla="*/ 662 w 666"/>
              <a:gd name="T3" fmla="*/ 2140 h 2147"/>
              <a:gd name="T4" fmla="*/ 5 w 666"/>
              <a:gd name="T5" fmla="*/ 1762 h 2147"/>
              <a:gd name="T6" fmla="*/ 662 w 666"/>
              <a:gd name="T7" fmla="*/ 22 h 2147"/>
              <a:gd name="T8" fmla="*/ 666 w 666"/>
              <a:gd name="T9" fmla="*/ 0 h 2147"/>
              <a:gd name="T10" fmla="*/ 0 w 666"/>
              <a:gd name="T11" fmla="*/ 1764 h 2147"/>
              <a:gd name="T12" fmla="*/ 666 w 666"/>
              <a:gd name="T13" fmla="*/ 2147 h 2147"/>
              <a:gd name="T14" fmla="*/ 666 w 666"/>
              <a:gd name="T15" fmla="*/ 0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2147">
                <a:moveTo>
                  <a:pt x="662" y="22"/>
                </a:moveTo>
                <a:lnTo>
                  <a:pt x="662" y="2140"/>
                </a:lnTo>
                <a:lnTo>
                  <a:pt x="5" y="1762"/>
                </a:lnTo>
                <a:lnTo>
                  <a:pt x="662" y="22"/>
                </a:lnTo>
                <a:moveTo>
                  <a:pt x="666" y="0"/>
                </a:moveTo>
                <a:lnTo>
                  <a:pt x="0" y="1764"/>
                </a:lnTo>
                <a:lnTo>
                  <a:pt x="666" y="2147"/>
                </a:lnTo>
                <a:lnTo>
                  <a:pt x="6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9" name="Freeform 45"/>
          <p:cNvSpPr/>
          <p:nvPr userDrawn="1"/>
        </p:nvSpPr>
        <p:spPr bwMode="auto">
          <a:xfrm>
            <a:off x="2565327" y="684310"/>
            <a:ext cx="1655368" cy="1849856"/>
          </a:xfrm>
          <a:custGeom>
            <a:avLst/>
            <a:gdLst>
              <a:gd name="T0" fmla="*/ 0 w 1289"/>
              <a:gd name="T1" fmla="*/ 0 h 1440"/>
              <a:gd name="T2" fmla="*/ 831 w 1289"/>
              <a:gd name="T3" fmla="*/ 1440 h 1440"/>
              <a:gd name="T4" fmla="*/ 1289 w 1289"/>
              <a:gd name="T5" fmla="*/ 212 h 1440"/>
              <a:gd name="T6" fmla="*/ 0 w 1289"/>
              <a:gd name="T7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9" h="1440">
                <a:moveTo>
                  <a:pt x="0" y="0"/>
                </a:moveTo>
                <a:lnTo>
                  <a:pt x="831" y="1440"/>
                </a:lnTo>
                <a:lnTo>
                  <a:pt x="1289" y="2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" name="Freeform 5"/>
          <p:cNvSpPr/>
          <p:nvPr userDrawn="1"/>
        </p:nvSpPr>
        <p:spPr bwMode="auto">
          <a:xfrm>
            <a:off x="189" y="3862370"/>
            <a:ext cx="6954064" cy="1282718"/>
          </a:xfrm>
          <a:custGeom>
            <a:avLst/>
            <a:gdLst>
              <a:gd name="T0" fmla="*/ 5212 w 7679"/>
              <a:gd name="T1" fmla="*/ 0 h 1416"/>
              <a:gd name="T2" fmla="*/ 0 w 7679"/>
              <a:gd name="T3" fmla="*/ 1416 h 1416"/>
              <a:gd name="T4" fmla="*/ 7679 w 7679"/>
              <a:gd name="T5" fmla="*/ 1416 h 1416"/>
              <a:gd name="T6" fmla="*/ 5212 w 7679"/>
              <a:gd name="T7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79" h="1416">
                <a:moveTo>
                  <a:pt x="5212" y="0"/>
                </a:moveTo>
                <a:lnTo>
                  <a:pt x="0" y="1416"/>
                </a:lnTo>
                <a:lnTo>
                  <a:pt x="7679" y="1416"/>
                </a:lnTo>
                <a:lnTo>
                  <a:pt x="521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609460" y="2145573"/>
            <a:ext cx="4064389" cy="67172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610297" y="2817290"/>
            <a:ext cx="4064389" cy="76195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9" y="4681792"/>
            <a:ext cx="3105151" cy="15483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847989"/>
            <a:ext cx="8137922" cy="37563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4" y="1"/>
            <a:ext cx="8137922" cy="60761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2023" y="4817400"/>
            <a:ext cx="2182416" cy="154834"/>
          </a:xfrm>
        </p:spPr>
        <p:txBody>
          <a:bodyPr/>
          <a:lstStyle>
            <a:lvl1pPr>
              <a:defRPr sz="1100"/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1_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4" y="1"/>
            <a:ext cx="8137922" cy="60761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9" y="4681792"/>
            <a:ext cx="3105151" cy="15483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zh-CN" altLang="en-US" sz="75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41BE9E6-4F15-4D99-9719-72991508D50E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摆满, 行李, 室内, 框&#10;&#10;已生成高可信度的说明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2"/>
          <a:stretch>
            <a:fillRect/>
          </a:stretch>
        </p:blipFill>
        <p:spPr>
          <a:xfrm>
            <a:off x="-2" y="0"/>
            <a:ext cx="9149706" cy="5145088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872" y="0"/>
            <a:ext cx="9149706" cy="51450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 userDrawn="1"/>
        </p:nvSpPr>
        <p:spPr>
          <a:xfrm>
            <a:off x="4161" y="1495877"/>
            <a:ext cx="9145980" cy="215333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239152" y="1495880"/>
            <a:ext cx="4675998" cy="121650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239152" y="3226091"/>
            <a:ext cx="4675998" cy="2332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239152" y="3003816"/>
            <a:ext cx="4675998" cy="222272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>
            <a:lvl1pPr>
              <a:defRPr sz="1100" b="0">
                <a:latin typeface="+mn-lt"/>
                <a:cs typeface="Arial" panose="020B0604020202020204" pitchFamily="34" charset="0"/>
              </a:defRPr>
            </a:lvl1pPr>
          </a:lstStyle>
          <a:p>
            <a:fld id="{995718E6-D458-4B6A-8A06-5892728F6743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597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843226"/>
            <a:ext cx="8137922" cy="376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4681792"/>
            <a:ext cx="1041402" cy="154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4681792"/>
            <a:ext cx="2182416" cy="154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图片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5978"/>
            <a:ext cx="9144000" cy="2646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115821" y="1443543"/>
            <a:ext cx="705414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三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现、四表、</a:t>
            </a:r>
            <a:r>
              <a:rPr lang="zh-CN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互联周例会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00337" y="3498250"/>
            <a:ext cx="3743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5000"/>
              </a:lnSpc>
              <a:defRPr sz="200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z="2400" dirty="0" smtClean="0"/>
              <a:t>重卡事业部</a:t>
            </a:r>
            <a:endParaRPr lang="en-US" altLang="zh-CN" sz="2400" dirty="0" smtClean="0"/>
          </a:p>
          <a:p>
            <a:r>
              <a:rPr lang="zh-CN" altLang="en-US" sz="2400" dirty="0"/>
              <a:t>汇报</a:t>
            </a:r>
            <a:r>
              <a:rPr lang="zh-CN" altLang="en-US" sz="2400" dirty="0" smtClean="0"/>
              <a:t>人：王慧</a:t>
            </a:r>
            <a:endParaRPr lang="en-US" altLang="zh-CN" sz="2400" dirty="0" smtClean="0"/>
          </a:p>
          <a:p>
            <a:r>
              <a:rPr lang="en-US" altLang="zh-CN" sz="2400" dirty="0" smtClean="0"/>
              <a:t>2020</a:t>
            </a:r>
            <a:r>
              <a:rPr lang="zh-CN" altLang="en-US" sz="2400" dirty="0" smtClean="0"/>
              <a:t>年</a:t>
            </a:r>
            <a:r>
              <a:rPr lang="en-US" altLang="zh-CN" sz="2400" dirty="0"/>
              <a:t>6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  <p:sp>
        <p:nvSpPr>
          <p:cNvPr id="8" name="TextBox 1"/>
          <p:cNvSpPr txBox="1"/>
          <p:nvPr/>
        </p:nvSpPr>
        <p:spPr>
          <a:xfrm>
            <a:off x="7704348" y="175797"/>
            <a:ext cx="1240552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64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公司机密</a:t>
            </a:r>
            <a:endParaRPr lang="zh-CN" altLang="en-US" sz="140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9" name="图片 9" descr="未标题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55" y="142479"/>
            <a:ext cx="1512094" cy="35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 1"/>
          <p:cNvSpPr txBox="1"/>
          <p:nvPr/>
        </p:nvSpPr>
        <p:spPr>
          <a:xfrm>
            <a:off x="500420" y="61320"/>
            <a:ext cx="42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互联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0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00016" y="4761217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44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0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0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10" name="TextBox 36"/>
          <p:cNvSpPr txBox="1">
            <a:spLocks noChangeArrowheads="1"/>
          </p:cNvSpPr>
          <p:nvPr/>
        </p:nvSpPr>
        <p:spPr bwMode="auto">
          <a:xfrm>
            <a:off x="81515" y="423500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、设备互联计划甘特图：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41313" y="910555"/>
          <a:ext cx="8560643" cy="33554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7698"/>
                <a:gridCol w="483260"/>
                <a:gridCol w="1669439"/>
                <a:gridCol w="429563"/>
                <a:gridCol w="585768"/>
                <a:gridCol w="649633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38935"/>
                <a:gridCol w="193949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</a:tblGrid>
              <a:tr h="386164">
                <a:tc gridSpan="6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重卡设备互联实施计划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状态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08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主体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子项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周期（天）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开始时间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结束时间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0291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调研设计阶段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项目组搭建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设备调研及采集信息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设计方案完成评审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PLC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类设备源程序准备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商务阶段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招标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合同签订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7051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采购阶段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服务器采购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64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实施阶段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硬件安装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网络建设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设备授权导入、</a:t>
                      </a: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配置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设备联网、数据采集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2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系统与总院对接、上线运行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五边形 10"/>
          <p:cNvSpPr/>
          <p:nvPr/>
        </p:nvSpPr>
        <p:spPr>
          <a:xfrm>
            <a:off x="4854776" y="2350959"/>
            <a:ext cx="2826432" cy="139676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90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1" name="五边形 10"/>
          <p:cNvSpPr/>
          <p:nvPr/>
        </p:nvSpPr>
        <p:spPr>
          <a:xfrm>
            <a:off x="5428034" y="2581865"/>
            <a:ext cx="386850" cy="11021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2" name="五边形 10"/>
          <p:cNvSpPr/>
          <p:nvPr/>
        </p:nvSpPr>
        <p:spPr>
          <a:xfrm>
            <a:off x="5650250" y="2771445"/>
            <a:ext cx="156201" cy="123046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4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3" name="五边形 10"/>
          <p:cNvSpPr/>
          <p:nvPr/>
        </p:nvSpPr>
        <p:spPr>
          <a:xfrm>
            <a:off x="5568943" y="3013340"/>
            <a:ext cx="639032" cy="124326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6" name="五边形 10"/>
          <p:cNvSpPr/>
          <p:nvPr/>
        </p:nvSpPr>
        <p:spPr>
          <a:xfrm>
            <a:off x="5666709" y="3467097"/>
            <a:ext cx="3060000" cy="13439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102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7" name="五边形 10"/>
          <p:cNvSpPr/>
          <p:nvPr/>
        </p:nvSpPr>
        <p:spPr>
          <a:xfrm>
            <a:off x="6424798" y="3673190"/>
            <a:ext cx="2268000" cy="128518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76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6" name="五边形 10"/>
          <p:cNvSpPr/>
          <p:nvPr/>
        </p:nvSpPr>
        <p:spPr>
          <a:xfrm>
            <a:off x="4442748" y="1761973"/>
            <a:ext cx="168166" cy="104618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7" name="五边形 10"/>
          <p:cNvSpPr/>
          <p:nvPr/>
        </p:nvSpPr>
        <p:spPr>
          <a:xfrm>
            <a:off x="4419743" y="1947959"/>
            <a:ext cx="349402" cy="113684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5" name="五边形 10"/>
          <p:cNvSpPr/>
          <p:nvPr/>
        </p:nvSpPr>
        <p:spPr>
          <a:xfrm>
            <a:off x="4803747" y="2113251"/>
            <a:ext cx="649377" cy="160462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8" name="五边形 10"/>
          <p:cNvSpPr/>
          <p:nvPr/>
        </p:nvSpPr>
        <p:spPr>
          <a:xfrm>
            <a:off x="6145356" y="3248906"/>
            <a:ext cx="2556000" cy="126000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76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962858" y="1689841"/>
            <a:ext cx="155562" cy="2916000"/>
            <a:chOff x="4882137" y="1632537"/>
            <a:chExt cx="155562" cy="3177086"/>
          </a:xfrm>
        </p:grpSpPr>
        <p:sp>
          <p:nvSpPr>
            <p:cNvPr id="40" name="等腰三角形 55"/>
            <p:cNvSpPr>
              <a:spLocks noChangeAspect="1"/>
            </p:cNvSpPr>
            <p:nvPr/>
          </p:nvSpPr>
          <p:spPr>
            <a:xfrm flipV="1">
              <a:off x="4882137" y="1632537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sp>
          <p:nvSpPr>
            <p:cNvPr id="41" name="等腰三角形 55"/>
            <p:cNvSpPr>
              <a:spLocks noChangeAspect="1"/>
            </p:cNvSpPr>
            <p:nvPr/>
          </p:nvSpPr>
          <p:spPr>
            <a:xfrm rot="10800000" flipV="1">
              <a:off x="4893699" y="4657185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cxnSp>
          <p:nvCxnSpPr>
            <p:cNvPr id="3" name="直接连接符 2"/>
            <p:cNvCxnSpPr>
              <a:stCxn id="40" idx="0"/>
            </p:cNvCxnSpPr>
            <p:nvPr/>
          </p:nvCxnSpPr>
          <p:spPr>
            <a:xfrm>
              <a:off x="4954137" y="1784975"/>
              <a:ext cx="11562" cy="2951617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321384" y="4791730"/>
            <a:ext cx="2105362" cy="232852"/>
            <a:chOff x="365406" y="4618782"/>
            <a:chExt cx="2105362" cy="232852"/>
          </a:xfrm>
        </p:grpSpPr>
        <p:sp>
          <p:nvSpPr>
            <p:cNvPr id="24" name="文本框 1205"/>
            <p:cNvSpPr txBox="1"/>
            <p:nvPr/>
          </p:nvSpPr>
          <p:spPr>
            <a:xfrm>
              <a:off x="440852" y="462080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正常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9" name="文本框 1206"/>
            <p:cNvSpPr txBox="1"/>
            <p:nvPr/>
          </p:nvSpPr>
          <p:spPr>
            <a:xfrm>
              <a:off x="917185" y="4619196"/>
              <a:ext cx="456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警示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5" name="文本框 1207"/>
            <p:cNvSpPr txBox="1"/>
            <p:nvPr/>
          </p:nvSpPr>
          <p:spPr>
            <a:xfrm>
              <a:off x="1444654" y="4619196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延期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65406" y="4665845"/>
              <a:ext cx="117662" cy="1176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39561" y="4666402"/>
              <a:ext cx="117662" cy="1176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345328" y="4666015"/>
              <a:ext cx="117662" cy="117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3" name="文本框 1207"/>
            <p:cNvSpPr txBox="1"/>
            <p:nvPr/>
          </p:nvSpPr>
          <p:spPr>
            <a:xfrm>
              <a:off x="1957711" y="461878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完成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858385" y="4665601"/>
              <a:ext cx="117662" cy="11766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8733838" y="175545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732130" y="1945970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737675" y="3244277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737675" y="3456384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737680" y="3671041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737675" y="3885698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2" name="五边形 10"/>
          <p:cNvSpPr/>
          <p:nvPr/>
        </p:nvSpPr>
        <p:spPr>
          <a:xfrm>
            <a:off x="6424798" y="3873411"/>
            <a:ext cx="2268000" cy="132661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76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63" name="五边形 10"/>
          <p:cNvSpPr/>
          <p:nvPr/>
        </p:nvSpPr>
        <p:spPr>
          <a:xfrm>
            <a:off x="8077199" y="4092457"/>
            <a:ext cx="648000" cy="14516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2</a:t>
            </a:r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8741095" y="4119955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8731747" y="213465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737675" y="2575913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730423" y="277413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730423" y="2361966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737675" y="302785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45356" y="3239661"/>
            <a:ext cx="1872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50250" y="3467097"/>
            <a:ext cx="2376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24798" y="3674341"/>
            <a:ext cx="1620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19744" y="3862960"/>
            <a:ext cx="1620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7717" y="4229156"/>
            <a:ext cx="854999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（注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90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实施阶段按请示报告调整为随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22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号工厂设备到货一台、安装调试及互联一台）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6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Box 36"/>
          <p:cNvSpPr txBox="1">
            <a:spLocks noChangeArrowheads="1"/>
          </p:cNvSpPr>
          <p:nvPr/>
        </p:nvSpPr>
        <p:spPr bwMode="auto">
          <a:xfrm>
            <a:off x="0" y="49252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、本周进度：</a:t>
            </a:r>
            <a:endParaRPr lang="en-US" altLang="zh-CN" sz="18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06333" y="1040230"/>
          <a:ext cx="8535571" cy="1496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300"/>
                <a:gridCol w="4252429"/>
                <a:gridCol w="1222872"/>
                <a:gridCol w="733724"/>
                <a:gridCol w="1902246"/>
              </a:tblGrid>
              <a:tr h="316381"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2020.6.8-2020.6.14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5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任务描述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业务负责人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完成情况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异常说明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11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完成检测线、整车气密性设备布线</a:t>
                      </a:r>
                      <a:endParaRPr lang="zh-CN" altLang="en-US" sz="1100" b="0" kern="12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黄建军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已完成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VIN</a:t>
                      </a:r>
                      <a:r>
                        <a:rPr lang="zh-CN" altLang="en-US" sz="1100" b="0" kern="1200" dirty="0" smtClean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码打刻机生产指令下发方案，接口开发</a:t>
                      </a:r>
                      <a:endParaRPr lang="zh-CN" altLang="en-US" sz="1100" b="0" kern="1200" dirty="0" smtClean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黄建军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已完成</a:t>
                      </a:r>
                      <a:endParaRPr lang="zh-CN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8818" y="3051860"/>
          <a:ext cx="8536898" cy="1772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088"/>
                <a:gridCol w="2737980"/>
                <a:gridCol w="1374616"/>
                <a:gridCol w="527107"/>
                <a:gridCol w="606093"/>
                <a:gridCol w="554730"/>
                <a:gridCol w="616367"/>
                <a:gridCol w="565003"/>
                <a:gridCol w="565001"/>
                <a:gridCol w="636913"/>
              </a:tblGrid>
              <a:tr h="359645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2020.6.15-2020.6.21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第</a:t>
                      </a:r>
                      <a:r>
                        <a:rPr lang="en-US" altLang="zh-CN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计划周期</a:t>
                      </a:r>
                      <a:endParaRPr lang="zh-CN" altLang="en-US" sz="11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55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周一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r>
                        <a:rPr lang="zh-CN" altLang="en-US" sz="900" u="none" strike="noStrike" baseline="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二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周四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周五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周六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周日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2672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6.15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6.16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6.17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6.18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6.19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6.20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6.21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OBD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检测、尾气检测、加注机接口开发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黄建军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VIN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码打刻机联调试测试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黄建军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0" y="2577903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、下周计划：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794"/>
            <a:ext cx="9144000" cy="29262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22470" y="714897"/>
            <a:ext cx="2165261" cy="1726813"/>
            <a:chOff x="2923186" y="67278"/>
            <a:chExt cx="3108681" cy="2791649"/>
          </a:xfrm>
        </p:grpSpPr>
        <p:sp>
          <p:nvSpPr>
            <p:cNvPr id="54" name="任意多边形 53"/>
            <p:cNvSpPr/>
            <p:nvPr/>
          </p:nvSpPr>
          <p:spPr>
            <a:xfrm>
              <a:off x="2923186" y="67278"/>
              <a:ext cx="3108681" cy="2791649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alpha val="22000"/>
                </a:schemeClr>
              </a:soli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148154" y="269304"/>
              <a:ext cx="2658750" cy="2387602"/>
              <a:chOff x="3053055" y="626065"/>
              <a:chExt cx="2658750" cy="2387602"/>
            </a:xfrm>
          </p:grpSpPr>
          <p:sp>
            <p:nvSpPr>
              <p:cNvPr id="47" name="任意多边形 46"/>
              <p:cNvSpPr/>
              <p:nvPr/>
            </p:nvSpPr>
            <p:spPr>
              <a:xfrm>
                <a:off x="3053055" y="626065"/>
                <a:ext cx="2658750" cy="238760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19975" y="865764"/>
                <a:ext cx="2124907" cy="190820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3351154" y="3256380"/>
            <a:ext cx="2441694" cy="76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汇报完毕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1673162" y="1476799"/>
            <a:ext cx="5564805" cy="256223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77" tIns="34289" rIns="68577" bIns="34289">
            <a:spAutoFit/>
          </a:bodyPr>
          <a:lstStyle/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一、三现数据</a:t>
            </a:r>
            <a:endParaRPr lang="en-US" altLang="zh-CN" sz="3600" b="1" dirty="0" smtClean="0">
              <a:solidFill>
                <a:srgbClr val="33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二、四表安装</a:t>
            </a:r>
            <a:endParaRPr lang="en-US" altLang="zh-CN" sz="3600" b="1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0614" y="343612"/>
            <a:ext cx="300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   录</a:t>
            </a:r>
            <a:endParaRPr lang="zh-SG" altLang="en-US" sz="48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472C4"/>
                </a:solidFill>
              </a:rPr>
              <a:t>2</a:t>
            </a:r>
            <a:endParaRPr lang="zh-CN" altLang="en-US" dirty="0">
              <a:solidFill>
                <a:srgbClr val="4472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 1"/>
          <p:cNvSpPr txBox="1"/>
          <p:nvPr/>
        </p:nvSpPr>
        <p:spPr>
          <a:xfrm>
            <a:off x="500420" y="61320"/>
            <a:ext cx="42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0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44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0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0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10" name="TextBox 36"/>
          <p:cNvSpPr txBox="1">
            <a:spLocks noChangeArrowheads="1"/>
          </p:cNvSpPr>
          <p:nvPr/>
        </p:nvSpPr>
        <p:spPr bwMode="auto">
          <a:xfrm>
            <a:off x="0" y="551980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、三现整体计划甘特图：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6343" y="1130697"/>
          <a:ext cx="8560643" cy="32380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7698"/>
                <a:gridCol w="483260"/>
                <a:gridCol w="1669439"/>
                <a:gridCol w="429563"/>
                <a:gridCol w="585768"/>
                <a:gridCol w="649633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08280"/>
                <a:gridCol w="224604"/>
                <a:gridCol w="216442"/>
                <a:gridCol w="216442"/>
              </a:tblGrid>
              <a:tr h="377849">
                <a:tc gridSpan="6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重卡三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现数据实施计划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状态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019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主体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子项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周期</a:t>
                      </a:r>
                      <a:r>
                        <a:rPr lang="zh-CN" altLang="en-US" sz="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（天）</a:t>
                      </a:r>
                      <a:endParaRPr lang="zh-CN" altLang="en-US" sz="6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开始时间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结束时间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76409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调研阶段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团队组建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标准研读与反馈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点位分析设计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网络设计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电路设计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技术方案提交与评定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商务采购</a:t>
                      </a:r>
                      <a:endParaRPr lang="zh-CN" alt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合同签订</a:t>
                      </a:r>
                      <a:endParaRPr lang="zh-CN" alt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1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设备采购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入场布线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实施阶段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</a:tr>
              <a:tr h="205994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设备调试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09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总院验收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8E0"/>
                    </a:solidFill>
                  </a:tcPr>
                </a:tc>
              </a:tr>
            </a:tbl>
          </a:graphicData>
        </a:graphic>
      </p:graphicFrame>
      <p:sp>
        <p:nvSpPr>
          <p:cNvPr id="25" name="五边形 10"/>
          <p:cNvSpPr/>
          <p:nvPr/>
        </p:nvSpPr>
        <p:spPr>
          <a:xfrm>
            <a:off x="4319217" y="1936454"/>
            <a:ext cx="120837" cy="104618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2" name="五边形 10"/>
          <p:cNvSpPr/>
          <p:nvPr/>
        </p:nvSpPr>
        <p:spPr>
          <a:xfrm>
            <a:off x="4718221" y="2956679"/>
            <a:ext cx="534395" cy="104618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15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3" name="五边形 10"/>
          <p:cNvSpPr/>
          <p:nvPr/>
        </p:nvSpPr>
        <p:spPr>
          <a:xfrm>
            <a:off x="5014692" y="3167710"/>
            <a:ext cx="384421" cy="11284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4" name="五边形 10"/>
          <p:cNvSpPr/>
          <p:nvPr/>
        </p:nvSpPr>
        <p:spPr>
          <a:xfrm>
            <a:off x="5169515" y="3386968"/>
            <a:ext cx="486326" cy="117761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15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5" name="五边形 10"/>
          <p:cNvSpPr/>
          <p:nvPr/>
        </p:nvSpPr>
        <p:spPr>
          <a:xfrm>
            <a:off x="5169515" y="3635411"/>
            <a:ext cx="945819" cy="9912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6" name="五边形 10"/>
          <p:cNvSpPr/>
          <p:nvPr/>
        </p:nvSpPr>
        <p:spPr>
          <a:xfrm>
            <a:off x="5943080" y="3820499"/>
            <a:ext cx="1563370" cy="11285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40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7" name="五边形 10"/>
          <p:cNvSpPr/>
          <p:nvPr/>
        </p:nvSpPr>
        <p:spPr>
          <a:xfrm>
            <a:off x="7562330" y="4028849"/>
            <a:ext cx="540000" cy="12600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8" name="五边形 10"/>
          <p:cNvSpPr/>
          <p:nvPr/>
        </p:nvSpPr>
        <p:spPr>
          <a:xfrm>
            <a:off x="7741059" y="4227461"/>
            <a:ext cx="396000" cy="12600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685453" y="1923410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685453" y="2136605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685453" y="2342795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685453" y="2534502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685453" y="2740692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85453" y="338706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685453" y="3616874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685453" y="4021924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8685453" y="4225082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0956" y="4860082"/>
            <a:ext cx="2105362" cy="232852"/>
            <a:chOff x="365406" y="4618782"/>
            <a:chExt cx="2105362" cy="232852"/>
          </a:xfrm>
        </p:grpSpPr>
        <p:sp>
          <p:nvSpPr>
            <p:cNvPr id="41" name="文本框 1205"/>
            <p:cNvSpPr txBox="1"/>
            <p:nvPr/>
          </p:nvSpPr>
          <p:spPr>
            <a:xfrm>
              <a:off x="440852" y="462080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正常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42" name="文本框 1206"/>
            <p:cNvSpPr txBox="1"/>
            <p:nvPr/>
          </p:nvSpPr>
          <p:spPr>
            <a:xfrm>
              <a:off x="917185" y="4619196"/>
              <a:ext cx="456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警示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43" name="文本框 1207"/>
            <p:cNvSpPr txBox="1"/>
            <p:nvPr/>
          </p:nvSpPr>
          <p:spPr>
            <a:xfrm>
              <a:off x="1444654" y="4619196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延期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5406" y="4665845"/>
              <a:ext cx="117662" cy="1176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839561" y="4666402"/>
              <a:ext cx="117662" cy="1176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345328" y="4666015"/>
              <a:ext cx="117662" cy="117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64" name="文本框 1207"/>
            <p:cNvSpPr txBox="1"/>
            <p:nvPr/>
          </p:nvSpPr>
          <p:spPr>
            <a:xfrm>
              <a:off x="1957711" y="461878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完成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858385" y="4665601"/>
              <a:ext cx="117662" cy="11766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</p:grpSp>
      <p:sp>
        <p:nvSpPr>
          <p:cNvPr id="69" name="五边形 10"/>
          <p:cNvSpPr/>
          <p:nvPr/>
        </p:nvSpPr>
        <p:spPr>
          <a:xfrm>
            <a:off x="4402064" y="2146130"/>
            <a:ext cx="123715" cy="107754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0" name="五边形 10"/>
          <p:cNvSpPr/>
          <p:nvPr/>
        </p:nvSpPr>
        <p:spPr>
          <a:xfrm>
            <a:off x="4402064" y="2336629"/>
            <a:ext cx="208827" cy="108137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7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1" name="五边形 10"/>
          <p:cNvSpPr/>
          <p:nvPr/>
        </p:nvSpPr>
        <p:spPr>
          <a:xfrm>
            <a:off x="4402064" y="2546179"/>
            <a:ext cx="123715" cy="105985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2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2" name="五边形 10"/>
          <p:cNvSpPr/>
          <p:nvPr/>
        </p:nvSpPr>
        <p:spPr>
          <a:xfrm>
            <a:off x="4525779" y="2759742"/>
            <a:ext cx="143161" cy="111343"/>
          </a:xfrm>
          <a:prstGeom prst="homePlat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2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8685453" y="295015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685453" y="316530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685453" y="382268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737" y="4379056"/>
            <a:ext cx="854999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月完成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258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（含新增油库、废料区）。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）受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22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号厂房建设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影响的人脸识别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73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台、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一体机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台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日完成，标准图册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120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台在厂房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启用后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月完成）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569619" y="4034098"/>
            <a:ext cx="396000" cy="10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17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59494" y="4231468"/>
            <a:ext cx="216000" cy="10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00" kern="0" dirty="0">
              <a:solidFill>
                <a:schemeClr val="bg1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912014" y="1892888"/>
            <a:ext cx="147885" cy="2592000"/>
            <a:chOff x="4870600" y="1818811"/>
            <a:chExt cx="147885" cy="2702415"/>
          </a:xfrm>
        </p:grpSpPr>
        <p:sp>
          <p:nvSpPr>
            <p:cNvPr id="26" name="等腰三角形 55"/>
            <p:cNvSpPr>
              <a:spLocks noChangeAspect="1"/>
            </p:cNvSpPr>
            <p:nvPr/>
          </p:nvSpPr>
          <p:spPr>
            <a:xfrm flipV="1">
              <a:off x="4874485" y="1818811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sp>
          <p:nvSpPr>
            <p:cNvPr id="27" name="等腰三角形 55"/>
            <p:cNvSpPr>
              <a:spLocks noChangeAspect="1"/>
            </p:cNvSpPr>
            <p:nvPr/>
          </p:nvSpPr>
          <p:spPr>
            <a:xfrm rot="10800000" flipV="1">
              <a:off x="4870600" y="4368788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cxnSp>
          <p:nvCxnSpPr>
            <p:cNvPr id="39" name="直接连接符 38"/>
            <p:cNvCxnSpPr>
              <a:stCxn id="26" idx="0"/>
              <a:endCxn id="27" idx="3"/>
            </p:cNvCxnSpPr>
            <p:nvPr/>
          </p:nvCxnSpPr>
          <p:spPr>
            <a:xfrm flipH="1">
              <a:off x="4942600" y="1971249"/>
              <a:ext cx="3885" cy="2549977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7712208" y="418884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10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文本框 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863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59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3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3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40" name="TextBox 36"/>
          <p:cNvSpPr txBox="1">
            <a:spLocks noChangeArrowheads="1"/>
          </p:cNvSpPr>
          <p:nvPr/>
        </p:nvSpPr>
        <p:spPr bwMode="auto">
          <a:xfrm>
            <a:off x="0" y="542926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、本周进度：</a:t>
            </a:r>
            <a:endParaRPr lang="en-US" altLang="zh-CN" sz="18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5711" y="1056511"/>
          <a:ext cx="8535571" cy="1393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300"/>
                <a:gridCol w="3434750"/>
                <a:gridCol w="936885"/>
                <a:gridCol w="891915"/>
                <a:gridCol w="2847721"/>
              </a:tblGrid>
              <a:tr h="274320"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计划期间</a:t>
                      </a:r>
                      <a:r>
                        <a:rPr lang="zh-CN" altLang="en-US" sz="14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：</a:t>
                      </a:r>
                      <a:r>
                        <a:rPr lang="en-US" altLang="zh-CN" sz="14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2020.6.8-2020.6.14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9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完成情况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异常说明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13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角度与位置调试，共检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258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个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杨辉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进行中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已调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130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个，还需调整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34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个，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月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12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日完成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3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交换机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批次光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模块问题更换处理（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13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台）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钟鸣远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已完成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0" y="2450487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、下周计划：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99803" y="2976585"/>
          <a:ext cx="8536898" cy="1772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088"/>
                <a:gridCol w="2737980"/>
                <a:gridCol w="1374616"/>
                <a:gridCol w="527107"/>
                <a:gridCol w="606093"/>
                <a:gridCol w="554730"/>
                <a:gridCol w="616367"/>
                <a:gridCol w="565003"/>
                <a:gridCol w="565001"/>
                <a:gridCol w="636913"/>
              </a:tblGrid>
              <a:tr h="359645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2020.6.15-2020.6.21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第</a:t>
                      </a:r>
                      <a:r>
                        <a:rPr lang="en-US" altLang="zh-CN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计划周期</a:t>
                      </a:r>
                      <a:endParaRPr lang="zh-CN" altLang="en-US" sz="11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55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周一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r>
                        <a:rPr lang="zh-CN" altLang="en-US" sz="900" b="1" u="none" strike="noStrike" baseline="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二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周四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周五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周六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周日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2672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6.15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6.16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6.17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6.18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6.19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6.20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6.21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交换机批次光模块问题更换处理（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28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台）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钟鸣远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2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一期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验收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6000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杨辉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钟鸣远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95718E6-D458-4B6A-8A06-5892728F6743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</a:rPr>
            </a:fld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6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请示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446" y="981075"/>
            <a:ext cx="85118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、因</a:t>
            </a:r>
            <a:r>
              <a:rPr lang="en-US" altLang="zh-CN" dirty="0" smtClean="0"/>
              <a:t>41</a:t>
            </a:r>
            <a:r>
              <a:rPr lang="zh-CN" altLang="en-US" dirty="0" smtClean="0"/>
              <a:t>个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交换机</a:t>
            </a:r>
            <a:r>
              <a:rPr lang="zh-CN" altLang="en-US" sz="1400" dirty="0"/>
              <a:t>出现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批次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光模块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问题，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28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个待厂商光模到货更换，申请“</a:t>
            </a:r>
            <a:r>
              <a:rPr lang="zh-CN" altLang="en-US" sz="1400" dirty="0" smtClean="0">
                <a:latin typeface="+mn-ea"/>
              </a:rPr>
              <a:t>设备调试”计划调整到</a:t>
            </a:r>
            <a:r>
              <a:rPr lang="en-US" altLang="zh-CN" sz="1400" dirty="0" smtClean="0">
                <a:latin typeface="+mn-ea"/>
              </a:rPr>
              <a:t>6</a:t>
            </a:r>
            <a:r>
              <a:rPr lang="zh-CN" altLang="en-US" sz="1400" dirty="0" smtClean="0">
                <a:latin typeface="+mn-ea"/>
              </a:rPr>
              <a:t>月</a:t>
            </a:r>
            <a:r>
              <a:rPr lang="en-US" altLang="zh-CN" sz="1400" dirty="0" smtClean="0">
                <a:latin typeface="+mn-ea"/>
              </a:rPr>
              <a:t>17</a:t>
            </a:r>
            <a:r>
              <a:rPr lang="zh-CN" altLang="en-US" sz="1400" dirty="0" smtClean="0">
                <a:latin typeface="+mn-ea"/>
              </a:rPr>
              <a:t>日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1620335" y="1243973"/>
            <a:ext cx="5564805" cy="256223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77" tIns="34289" rIns="68577" bIns="34289">
            <a:spAutoFit/>
          </a:bodyPr>
          <a:lstStyle/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</a:t>
            </a: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en-US" altLang="zh-CN" sz="3600" b="1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</a:t>
            </a:r>
            <a:r>
              <a:rPr lang="zh-CN" altLang="en-US" sz="3600" b="1" dirty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en-US" sz="3600" b="1" dirty="0" smtClean="0">
                <a:solidFill>
                  <a:srgbClr val="3366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endParaRPr lang="en-US" altLang="zh-CN" sz="3600" b="1" dirty="0" smtClean="0">
              <a:solidFill>
                <a:srgbClr val="3366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en-US" altLang="zh-CN" sz="3600" b="1" dirty="0" smtClean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97787" y="412976"/>
            <a:ext cx="300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   录</a:t>
            </a:r>
            <a:endParaRPr lang="zh-SG" altLang="en-US" sz="48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 1"/>
          <p:cNvSpPr txBox="1"/>
          <p:nvPr/>
        </p:nvSpPr>
        <p:spPr>
          <a:xfrm>
            <a:off x="500420" y="61320"/>
            <a:ext cx="426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4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048608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609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8610" name="TextBox 36"/>
          <p:cNvSpPr txBox="1">
            <a:spLocks noChangeArrowheads="1"/>
          </p:cNvSpPr>
          <p:nvPr/>
        </p:nvSpPr>
        <p:spPr bwMode="auto">
          <a:xfrm>
            <a:off x="0" y="551980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1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四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表安装整体计划甘特图：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65406" y="4742607"/>
            <a:ext cx="2105362" cy="232852"/>
            <a:chOff x="365406" y="4618782"/>
            <a:chExt cx="2105362" cy="232852"/>
          </a:xfrm>
        </p:grpSpPr>
        <p:sp>
          <p:nvSpPr>
            <p:cNvPr id="45" name="文本框 1205"/>
            <p:cNvSpPr txBox="1"/>
            <p:nvPr/>
          </p:nvSpPr>
          <p:spPr>
            <a:xfrm>
              <a:off x="440852" y="462080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正常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46" name="文本框 1206"/>
            <p:cNvSpPr txBox="1"/>
            <p:nvPr/>
          </p:nvSpPr>
          <p:spPr>
            <a:xfrm>
              <a:off x="917185" y="4619196"/>
              <a:ext cx="456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警示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47" name="文本框 1207"/>
            <p:cNvSpPr txBox="1"/>
            <p:nvPr/>
          </p:nvSpPr>
          <p:spPr>
            <a:xfrm>
              <a:off x="1444654" y="4619196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延期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5406" y="4665845"/>
              <a:ext cx="117662" cy="1176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39561" y="4666402"/>
              <a:ext cx="117662" cy="1176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345328" y="4666015"/>
              <a:ext cx="117662" cy="1176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  <p:sp>
          <p:nvSpPr>
            <p:cNvPr id="51" name="文本框 1207"/>
            <p:cNvSpPr txBox="1"/>
            <p:nvPr/>
          </p:nvSpPr>
          <p:spPr>
            <a:xfrm>
              <a:off x="1957711" y="4618782"/>
              <a:ext cx="513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000000"/>
                  </a:solidFill>
                  <a:latin typeface="微软雅黑" panose="020B0503020204020204" charset="-122"/>
                </a:rPr>
                <a:t>完成</a:t>
              </a:r>
              <a:endParaRPr lang="zh-CN" altLang="en-US" sz="900" dirty="0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858385" y="4665601"/>
              <a:ext cx="117662" cy="11766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825">
                <a:solidFill>
                  <a:srgbClr val="FFFFFF"/>
                </a:solidFill>
              </a:endParaRPr>
            </a:p>
          </p:txBody>
        </p:sp>
      </p:grpSp>
      <p:sp>
        <p:nvSpPr>
          <p:cNvPr id="6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27931" y="1065398"/>
          <a:ext cx="8560643" cy="3152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1636"/>
                <a:gridCol w="644577"/>
                <a:gridCol w="1236689"/>
                <a:gridCol w="567058"/>
                <a:gridCol w="585768"/>
                <a:gridCol w="649633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  <a:gridCol w="216442"/>
              </a:tblGrid>
              <a:tr h="283097">
                <a:tc gridSpan="6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重卡四表应用实施计划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状态</a:t>
                      </a:r>
                      <a:endParaRPr lang="zh-CN" altLang="en-US" sz="12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008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项目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主体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子项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周期</a:t>
                      </a:r>
                      <a:r>
                        <a:rPr lang="zh-CN" altLang="en-US" sz="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（工作日）</a:t>
                      </a:r>
                      <a:endParaRPr lang="zh-CN" altLang="en-US" sz="6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开始时间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计划</a:t>
                      </a:r>
                      <a:b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结束时间</a:t>
                      </a:r>
                      <a:endParaRPr lang="zh-CN" alt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</a:t>
                      </a:r>
                      <a:endParaRPr lang="en-US" altLang="zh-CN" sz="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en-US" altLang="zh-CN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组织和调研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组织搭建及标准调研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2020-2-14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2020-2-28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产业园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拓扑图设计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电力系统管网图设计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水管网图设计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2020-2-29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2020-3-15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柴油管网图设计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商务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合同签订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2020-3-20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2020-3-30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设备到货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2020-3-30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生产用电仪表安装</a:t>
                      </a:r>
                      <a:endParaRPr lang="zh-CN" altLang="en-US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号厂房安装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号厂房安装</a:t>
                      </a:r>
                      <a:endParaRPr lang="zh-CN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生活用电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仪表安装</a:t>
                      </a:r>
                      <a:endParaRPr lang="zh-CN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水表安装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仪表安装</a:t>
                      </a:r>
                      <a:endParaRPr lang="zh-CN" altLang="en-US" sz="800" b="0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油表安装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仪表安装</a:t>
                      </a:r>
                      <a:endParaRPr lang="zh-CN" altLang="en-US" sz="800" b="0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2020-4-30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调试验收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调试验收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2020-5-31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2020-6-20</a:t>
                      </a:r>
                      <a:endParaRPr lang="en-US" altLang="zh-CN" sz="8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五边形 10"/>
          <p:cNvSpPr/>
          <p:nvPr/>
        </p:nvSpPr>
        <p:spPr>
          <a:xfrm>
            <a:off x="4794880" y="2415341"/>
            <a:ext cx="582402" cy="111155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      18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67" name="五边形 10"/>
          <p:cNvSpPr/>
          <p:nvPr/>
        </p:nvSpPr>
        <p:spPr>
          <a:xfrm>
            <a:off x="5329081" y="2624063"/>
            <a:ext cx="508880" cy="106973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0" name="五边形 10"/>
          <p:cNvSpPr/>
          <p:nvPr/>
        </p:nvSpPr>
        <p:spPr>
          <a:xfrm>
            <a:off x="5641722" y="2823162"/>
            <a:ext cx="1148184" cy="115334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35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3" name="五边形 10"/>
          <p:cNvSpPr/>
          <p:nvPr/>
        </p:nvSpPr>
        <p:spPr>
          <a:xfrm>
            <a:off x="6274340" y="3018248"/>
            <a:ext cx="856034" cy="135005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6" name="五边形 10"/>
          <p:cNvSpPr/>
          <p:nvPr/>
        </p:nvSpPr>
        <p:spPr>
          <a:xfrm>
            <a:off x="6789906" y="3231717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7" name="五边形 10"/>
          <p:cNvSpPr/>
          <p:nvPr/>
        </p:nvSpPr>
        <p:spPr>
          <a:xfrm>
            <a:off x="4392888" y="1790205"/>
            <a:ext cx="363114" cy="101579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15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8" name="五边形 10"/>
          <p:cNvSpPr/>
          <p:nvPr/>
        </p:nvSpPr>
        <p:spPr>
          <a:xfrm>
            <a:off x="4769146" y="2012918"/>
            <a:ext cx="666572" cy="101572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20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9" name="五边形 10"/>
          <p:cNvSpPr/>
          <p:nvPr/>
        </p:nvSpPr>
        <p:spPr>
          <a:xfrm>
            <a:off x="4794947" y="2213464"/>
            <a:ext cx="534135" cy="10973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      15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8723732" y="1782163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8723732" y="2821998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23732" y="3026919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8723732" y="3240899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8723732" y="3446572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723732" y="3643834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8723732" y="386244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87" name="五边形 10"/>
          <p:cNvSpPr/>
          <p:nvPr/>
        </p:nvSpPr>
        <p:spPr>
          <a:xfrm>
            <a:off x="6789906" y="3437390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88" name="五边形 10"/>
          <p:cNvSpPr/>
          <p:nvPr/>
        </p:nvSpPr>
        <p:spPr>
          <a:xfrm>
            <a:off x="6789906" y="3634652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89" name="五边形 10"/>
          <p:cNvSpPr/>
          <p:nvPr/>
        </p:nvSpPr>
        <p:spPr>
          <a:xfrm>
            <a:off x="6775314" y="3845770"/>
            <a:ext cx="943583" cy="136026"/>
          </a:xfrm>
          <a:prstGeom prst="homePlate">
            <a:avLst/>
          </a:prstGeom>
          <a:solidFill>
            <a:srgbClr val="0000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800" kern="0" dirty="0" smtClean="0">
                <a:solidFill>
                  <a:srgbClr val="FFFFFF"/>
                </a:solidFill>
                <a:latin typeface="Calibri" panose="020F0502020204030204"/>
                <a:ea typeface="等线" panose="02010600030101010101" charset="-122"/>
              </a:rPr>
              <a:t>30</a:t>
            </a:r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90" name="五边形 10"/>
          <p:cNvSpPr/>
          <p:nvPr/>
        </p:nvSpPr>
        <p:spPr>
          <a:xfrm>
            <a:off x="7579620" y="4048689"/>
            <a:ext cx="648000" cy="141199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/>
            <a:endParaRPr lang="zh-CN" altLang="en-US" sz="800" kern="0" dirty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8723732" y="2004873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723732" y="2209501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723732" y="2412087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8723732" y="2618718"/>
            <a:ext cx="117662" cy="11766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8723732" y="4060457"/>
            <a:ext cx="117662" cy="1176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25">
              <a:solidFill>
                <a:srgbClr val="FFFFFF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37717" y="4229156"/>
            <a:ext cx="854999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（注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月计划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完成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30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块电表，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块水表，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块油表，一阶段计划完成）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925975" y="1731641"/>
            <a:ext cx="189600" cy="2628000"/>
            <a:chOff x="4646366" y="2076971"/>
            <a:chExt cx="145558" cy="2558476"/>
          </a:xfrm>
        </p:grpSpPr>
        <p:sp>
          <p:nvSpPr>
            <p:cNvPr id="97" name="等腰三角形 55"/>
            <p:cNvSpPr>
              <a:spLocks noChangeAspect="1"/>
            </p:cNvSpPr>
            <p:nvPr/>
          </p:nvSpPr>
          <p:spPr>
            <a:xfrm flipV="1">
              <a:off x="4646366" y="2076971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sp>
          <p:nvSpPr>
            <p:cNvPr id="98" name="等腰三角形 55"/>
            <p:cNvSpPr>
              <a:spLocks noChangeAspect="1"/>
            </p:cNvSpPr>
            <p:nvPr/>
          </p:nvSpPr>
          <p:spPr>
            <a:xfrm rot="10800000" flipV="1">
              <a:off x="4647924" y="4483009"/>
              <a:ext cx="144000" cy="152438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sz="1800" kern="0" dirty="0">
                <a:solidFill>
                  <a:sysClr val="window" lastClr="FFFFFF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cxnSp>
          <p:nvCxnSpPr>
            <p:cNvPr id="99" name="直接连接符 98"/>
            <p:cNvCxnSpPr>
              <a:stCxn id="97" idx="0"/>
            </p:cNvCxnSpPr>
            <p:nvPr/>
          </p:nvCxnSpPr>
          <p:spPr>
            <a:xfrm>
              <a:off x="4718366" y="2229409"/>
              <a:ext cx="0" cy="2329819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 100"/>
          <p:cNvSpPr/>
          <p:nvPr/>
        </p:nvSpPr>
        <p:spPr>
          <a:xfrm>
            <a:off x="7584617" y="4049088"/>
            <a:ext cx="432000" cy="140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endParaRPr lang="zh-CN" altLang="en-US" sz="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0420" y="61320"/>
            <a:ext cx="414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</a:t>
            </a:r>
            <a:r>
              <a:rPr lang="zh-CN" altLang="en-US" sz="2400" b="1" dirty="0" smtClean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en-US" sz="2400" b="1" dirty="0">
                <a:solidFill>
                  <a:srgbClr val="4472C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安装</a:t>
            </a:r>
            <a:endParaRPr lang="zh-CN" altLang="en-US" sz="2400" b="1" dirty="0">
              <a:solidFill>
                <a:srgbClr val="4472C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73" y="123395"/>
            <a:ext cx="432048" cy="419531"/>
            <a:chOff x="298460" y="987574"/>
            <a:chExt cx="288032" cy="279687"/>
          </a:xfrm>
        </p:grpSpPr>
        <p:sp>
          <p:nvSpPr>
            <p:cNvPr id="16" name="矩形 15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0" y="524919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、本周进度：</a:t>
            </a:r>
            <a:endParaRPr lang="en-US" altLang="zh-CN" sz="18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21323" y="1040231"/>
          <a:ext cx="8535571" cy="1575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300"/>
                <a:gridCol w="4252429"/>
                <a:gridCol w="1222872"/>
                <a:gridCol w="733724"/>
                <a:gridCol w="1902246"/>
              </a:tblGrid>
              <a:tr h="322779"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计划期间</a:t>
                      </a:r>
                      <a:r>
                        <a:rPr lang="zh-CN" altLang="en-US" sz="14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：</a:t>
                      </a:r>
                      <a:r>
                        <a:rPr lang="en-US" altLang="zh-CN" sz="14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2020.6.8-2020.6.14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3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任务描述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业务负责人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完成情况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异常说明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370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完成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35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块四表数据采集、验证，总院确认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杨杨眉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已完成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70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完成一阶段竣工材料提交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杨杨眉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王慧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进行中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本周提交</a:t>
                      </a:r>
                      <a:endParaRPr lang="zh-CN" alt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0" y="2607883"/>
            <a:ext cx="7995684" cy="5078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8" rIns="91436" bIns="45718" anchor="ctr">
            <a:spAutoFit/>
          </a:bodyPr>
          <a:lstStyle/>
          <a:p>
            <a:pPr eaLnBrk="0" fontAlgn="base" hangingPunct="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、下周计划：</a:t>
            </a:r>
            <a:endParaRPr lang="en-US" altLang="zh-CN" sz="1800" b="1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21323" y="3261720"/>
          <a:ext cx="8536898" cy="1550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088"/>
                <a:gridCol w="2737980"/>
                <a:gridCol w="1374616"/>
                <a:gridCol w="527107"/>
                <a:gridCol w="606093"/>
                <a:gridCol w="554730"/>
                <a:gridCol w="616367"/>
                <a:gridCol w="565003"/>
                <a:gridCol w="565001"/>
                <a:gridCol w="636913"/>
              </a:tblGrid>
              <a:tr h="314604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计划期间</a:t>
                      </a:r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：</a:t>
                      </a:r>
                      <a:r>
                        <a:rPr lang="en-US" altLang="zh-CN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2020.6.15-2020.6.21</a:t>
                      </a: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第</a:t>
                      </a:r>
                      <a:r>
                        <a:rPr lang="en-US" altLang="zh-CN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</a:t>
                      </a:r>
                      <a:r>
                        <a:rPr lang="zh-CN" altLang="en-U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计划周期</a:t>
                      </a:r>
                      <a:endParaRPr lang="zh-CN" altLang="en-US" sz="11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060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任务描述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业务负责人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周一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</a:t>
                      </a:r>
                      <a:r>
                        <a:rPr lang="zh-CN" altLang="en-US" sz="900" b="1" u="none" strike="noStrike" baseline="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二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周三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周四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周五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周六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周日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86037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6.15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6.16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6.17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6.18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6.19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6.20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6.21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217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35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块四表数据准确性监控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杨杨眉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一阶段验收准备</a:t>
                      </a:r>
                      <a:endParaRPr lang="zh-CN" altLang="en-US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张洪涛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/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杨杨眉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王慧</a:t>
                      </a:r>
                      <a:endParaRPr lang="zh-CN" altLang="en-US" sz="1100" b="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√</a:t>
                      </a:r>
                      <a:endParaRPr lang="zh-CN" alt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1740255" y="1243973"/>
            <a:ext cx="5564805" cy="256223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77" tIns="34289" rIns="68577" bIns="34289">
            <a:spAutoFit/>
          </a:bodyPr>
          <a:lstStyle/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一、三现数据</a:t>
            </a:r>
            <a:endParaRPr lang="en-US" altLang="zh-CN" sz="36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二、四表安装</a:t>
            </a:r>
            <a:endParaRPr lang="en-US" altLang="zh-CN" sz="36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0" fontAlgn="base" hangingPunct="0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三、设备互联</a:t>
            </a:r>
            <a:endParaRPr lang="en-US" altLang="zh-CN" sz="3600" b="1" dirty="0" smtClean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7707" y="412976"/>
            <a:ext cx="300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    录</a:t>
            </a:r>
            <a:endParaRPr lang="zh-SG" altLang="en-US" sz="48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84757" y="4762853"/>
            <a:ext cx="2133600" cy="273928"/>
          </a:xfrm>
        </p:spPr>
        <p:txBody>
          <a:bodyPr/>
          <a:lstStyle/>
          <a:p>
            <a:fld id="{995718E6-D458-4B6A-8A06-5892728F6743}" type="slidenum">
              <a:rPr lang="zh-CN" altLang="en-US" smtClean="0">
                <a:solidFill>
                  <a:srgbClr val="4472C4"/>
                </a:solidFill>
              </a:rPr>
            </a:fld>
            <a:endParaRPr lang="zh-CN" altLang="en-US" dirty="0">
              <a:solidFill>
                <a:srgbClr val="4472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{71d6b7be-5e1a-48bc-97b5-9adf797be949}"/>
</p:tagLst>
</file>

<file path=ppt/tags/tag2.xml><?xml version="1.0" encoding="utf-8"?>
<p:tagLst xmlns:p="http://schemas.openxmlformats.org/presentationml/2006/main">
  <p:tag name="KSO_WM_UNIT_TABLE_BEAUTIFY" val="{c6efdb58-b68a-42f6-b766-9ba22de3bc9e}"/>
</p:tagLst>
</file>

<file path=ppt/tags/tag3.xml><?xml version="1.0" encoding="utf-8"?>
<p:tagLst xmlns:p="http://schemas.openxmlformats.org/presentationml/2006/main">
  <p:tag name="KSO_WM_UNIT_TABLE_BEAUTIFY" val="{7b640fad-c6b9-4dfd-beed-b1fb059c8790}"/>
</p:tagLst>
</file>

<file path=ppt/tags/tag4.xml><?xml version="1.0" encoding="utf-8"?>
<p:tagLst xmlns:p="http://schemas.openxmlformats.org/presentationml/2006/main">
  <p:tag name="KSO_WM_UNIT_TABLE_BEAUTIFY" val="{2ba171fb-4b47-404e-8153-b014b093f701}"/>
</p:tagLst>
</file>

<file path=ppt/tags/tag5.xml><?xml version="1.0" encoding="utf-8"?>
<p:tagLst xmlns:p="http://schemas.openxmlformats.org/presentationml/2006/main">
  <p:tag name="KSO_WM_UNIT_TABLE_BEAUTIFY" val="{3c3f38c5-fa43-4093-987b-9bb21093fba8}"/>
</p:tagLst>
</file>

<file path=ppt/tags/tag6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b2707b64-6ce8-41f8-832d-2e98d3774bde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scene3d>
          <a:camera prst="orthographicFront"/>
          <a:lightRig rig="threePt" dir="t"/>
        </a:scene3d>
        <a:sp3d>
          <a:bevelT w="152400" h="50800" prst="softRound"/>
        </a:sp3d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i="0" u="none" strike="noStrike" kern="0" cap="none" spc="0" normalizeH="0" baseline="0" noProof="0" dirty="0">
            <a:ln>
              <a:noFill/>
            </a:ln>
            <a:solidFill>
              <a:sysClr val="window" lastClr="FFFFFF"/>
            </a:solidFill>
            <a:effectLst/>
            <a:uLnTx/>
            <a:uFillTx/>
            <a:latin typeface="Calibri" panose="020F0502020204030204"/>
            <a:ea typeface="等线" panose="02010600030101010101" charset="-122"/>
            <a:cs typeface="+mn-cs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3590</Words>
  <Application>WPS 演示</Application>
  <PresentationFormat>自定义</PresentationFormat>
  <Paragraphs>1550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等线</vt:lpstr>
      <vt:lpstr>Arial</vt:lpstr>
      <vt:lpstr>微软雅黑</vt:lpstr>
      <vt:lpstr>华文行楷</vt:lpstr>
      <vt:lpstr>黑体</vt:lpstr>
      <vt:lpstr>华文中宋</vt:lpstr>
      <vt:lpstr>Calibri</vt:lpstr>
      <vt:lpstr>Arial Unicode MS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西弗内斯</cp:lastModifiedBy>
  <cp:revision>3015</cp:revision>
  <cp:lastPrinted>2019-04-24T11:36:00Z</cp:lastPrinted>
  <dcterms:created xsi:type="dcterms:W3CDTF">2018-08-02T16:00:00Z</dcterms:created>
  <dcterms:modified xsi:type="dcterms:W3CDTF">2020-06-18T13:01:01Z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2052-11.1.0.9584</vt:lpwstr>
  </property>
</Properties>
</file>