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2"/>
  </p:handoutMasterIdLst>
  <p:sldIdLst>
    <p:sldId id="770" r:id="rId4"/>
    <p:sldId id="729" r:id="rId6"/>
    <p:sldId id="1213" r:id="rId7"/>
    <p:sldId id="1369" r:id="rId8"/>
    <p:sldId id="1362" r:id="rId9"/>
    <p:sldId id="1363" r:id="rId10"/>
    <p:sldId id="867" r:id="rId11"/>
    <p:sldId id="1370" r:id="rId12"/>
    <p:sldId id="1371" r:id="rId13"/>
    <p:sldId id="1374" r:id="rId14"/>
    <p:sldId id="1375" r:id="rId15"/>
    <p:sldId id="868" r:id="rId16"/>
    <p:sldId id="1372" r:id="rId17"/>
    <p:sldId id="1373" r:id="rId18"/>
    <p:sldId id="1376" r:id="rId19"/>
    <p:sldId id="1377" r:id="rId20"/>
    <p:sldId id="684" r:id="rId21"/>
  </p:sldIdLst>
  <p:sldSz cx="9144000" cy="5144770"/>
  <p:notesSz cx="9926320" cy="6797675"/>
  <p:custDataLst>
    <p:tags r:id="rId2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69618"/>
    <a:srgbClr val="CFD8E0"/>
    <a:srgbClr val="4472C4"/>
    <a:srgbClr val="008000"/>
    <a:srgbClr val="6666FF"/>
    <a:srgbClr val="A6A6A6"/>
    <a:srgbClr val="00B5E2"/>
    <a:srgbClr val="3A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98296" autoAdjust="0"/>
  </p:normalViewPr>
  <p:slideViewPr>
    <p:cSldViewPr snapToGrid="0">
      <p:cViewPr varScale="1">
        <p:scale>
          <a:sx n="85" d="100"/>
          <a:sy n="85" d="100"/>
        </p:scale>
        <p:origin x="-532" y="-64"/>
      </p:cViewPr>
      <p:guideLst>
        <p:guide orient="horz" pos="1703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5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BFC0-4746-4C54-8F7A-D30C5A07E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74F3E-EF12-46EF-AFA4-CF4654F6C8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图片 4137" descr="图片包含 摆满, 行李, 室内, 框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4133" name="矩形 4132"/>
          <p:cNvSpPr/>
          <p:nvPr userDrawn="1"/>
        </p:nvSpPr>
        <p:spPr>
          <a:xfrm>
            <a:off x="1744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896084" y="638341"/>
            <a:ext cx="3351830" cy="3873136"/>
            <a:chOff x="3861446" y="850855"/>
            <a:chExt cx="4469106" cy="5162588"/>
          </a:xfrm>
        </p:grpSpPr>
        <p:sp>
          <p:nvSpPr>
            <p:cNvPr id="9804" name="Freeform 38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5" name="Freeform 39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7" name="Freeform 41"/>
            <p:cNvSpPr/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8" name="Freeform 42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9" name="Freeform 43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0" name="Freeform 44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1" name="Freeform 45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2" name="Freeform 46"/>
            <p:cNvSpPr/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3" name="Freeform 47"/>
            <p:cNvSpPr/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4" name="Freeform 48"/>
            <p:cNvSpPr/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5" name="Freeform 49"/>
            <p:cNvSpPr/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6" name="Freeform 50"/>
            <p:cNvSpPr/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7" name="Freeform 51"/>
            <p:cNvSpPr/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pic>
          <p:nvPicPr>
            <p:cNvPr id="4135" name="图片 413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3" t="23485" r="36813" b="35171"/>
            <a:stretch>
              <a:fillRect/>
            </a:stretch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9806" name="Freeform 40"/>
            <p:cNvSpPr/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136" name="矩形 4135"/>
          <p:cNvSpPr/>
          <p:nvPr userDrawn="1"/>
        </p:nvSpPr>
        <p:spPr>
          <a:xfrm>
            <a:off x="-1" y="1854417"/>
            <a:ext cx="9144001" cy="10148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4824" y="2493973"/>
            <a:ext cx="8134350" cy="3406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4824" y="1816820"/>
            <a:ext cx="8134350" cy="663968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4143331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4365606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zh-CN" altLang="en-US" sz="90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600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600" dirty="0">
                <a:solidFill>
                  <a:srgbClr val="898989"/>
                </a:solidFill>
              </a:rPr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4137" descr="图片包含 摆满, 行李, 室内, 框  已生成高可信度的说明"/>
          <p:cNvPicPr>
            <a:picLocks noChangeAspect="1"/>
          </p:cNvPicPr>
          <p:nvPr userDrawn="1"/>
        </p:nvPicPr>
        <p:blipFill rotWithShape="1">
          <a:blip r:embed="rId2"/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1048710" name="矩形 4132"/>
          <p:cNvSpPr/>
          <p:nvPr userDrawn="1"/>
        </p:nvSpPr>
        <p:spPr>
          <a:xfrm>
            <a:off x="1744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grpSp>
        <p:nvGrpSpPr>
          <p:cNvPr id="96" name="组合 1"/>
          <p:cNvGrpSpPr/>
          <p:nvPr userDrawn="1"/>
        </p:nvGrpSpPr>
        <p:grpSpPr>
          <a:xfrm>
            <a:off x="2896084" y="638341"/>
            <a:ext cx="3351830" cy="3873136"/>
            <a:chOff x="3861446" y="850855"/>
            <a:chExt cx="4469106" cy="5162588"/>
          </a:xfrm>
        </p:grpSpPr>
        <p:sp>
          <p:nvSpPr>
            <p:cNvPr id="1048711" name="Freeform 38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2" name="Freeform 39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3" name="Freeform 41"/>
            <p:cNvSpPr/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4" name="Freeform 42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5" name="Freeform 43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6" name="Freeform 44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7" name="Freeform 45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8" name="Freeform 46"/>
            <p:cNvSpPr/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19" name="Freeform 47"/>
            <p:cNvSpPr/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20" name="Freeform 48"/>
            <p:cNvSpPr/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21" name="Freeform 49"/>
            <p:cNvSpPr/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22" name="Freeform 50"/>
            <p:cNvSpPr/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sp>
          <p:nvSpPr>
            <p:cNvPr id="1048723" name="Freeform 51"/>
            <p:cNvSpPr/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  <p:pic>
          <p:nvPicPr>
            <p:cNvPr id="2097158" name="图片 4134"/>
            <p:cNvPicPr>
              <a:picLocks noChangeAspect="1"/>
            </p:cNvPicPr>
            <p:nvPr userDrawn="1"/>
          </p:nvPicPr>
          <p:blipFill rotWithShape="1">
            <a:blip r:embed="rId3"/>
            <a:srcRect l="36773" t="23485" r="36813" b="35171"/>
            <a:stretch>
              <a:fillRect/>
            </a:stretch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1048724" name="Freeform 40"/>
            <p:cNvSpPr/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</p:grpSp>
      <p:sp>
        <p:nvSpPr>
          <p:cNvPr id="1048725" name="矩形 4135"/>
          <p:cNvSpPr/>
          <p:nvPr userDrawn="1"/>
        </p:nvSpPr>
        <p:spPr>
          <a:xfrm>
            <a:off x="-1" y="1854417"/>
            <a:ext cx="9144001" cy="10148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1048726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4824" y="2493973"/>
            <a:ext cx="8134350" cy="3406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48727" name="标题 1"/>
          <p:cNvSpPr>
            <a:spLocks noGrp="1"/>
          </p:cNvSpPr>
          <p:nvPr userDrawn="1">
            <p:ph type="ctrTitle"/>
          </p:nvPr>
        </p:nvSpPr>
        <p:spPr>
          <a:xfrm>
            <a:off x="504824" y="1816820"/>
            <a:ext cx="8134350" cy="663968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48728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4143331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</a:lvl2pPr>
            <a:lvl3pPr marL="685800" indent="0">
              <a:buNone/>
            </a:lvl3pPr>
            <a:lvl4pPr marL="1028700" indent="0">
              <a:buNone/>
            </a:lvl4pPr>
            <a:lvl5pPr marL="1371600" indent="0">
              <a:buNone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48729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4365606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</a:lvl2pPr>
            <a:lvl3pPr marL="685800" indent="0">
              <a:buNone/>
            </a:lvl3pPr>
            <a:lvl4pPr marL="1028700" indent="0">
              <a:buNone/>
            </a:lvl4pPr>
            <a:lvl5pPr marL="1371600" indent="0">
              <a:buNone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097159" name="图片 24"/>
          <p:cNvPicPr>
            <a:picLocks noChangeAspect="1"/>
          </p:cNvPicPr>
          <p:nvPr userDrawn="1"/>
        </p:nvPicPr>
        <p:blipFill rotWithShape="1">
          <a:blip r:embed="rId4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37"/>
          <p:cNvPicPr>
            <a:picLocks noChangeAspect="1"/>
          </p:cNvPicPr>
          <p:nvPr userDrawn="1"/>
        </p:nvPicPr>
        <p:blipFill rotWithShape="1">
          <a:blip r:embed="rId2"/>
          <a:srcRect l="36773" t="23485" r="36813" b="35171"/>
          <a:stretch>
            <a:fillRect/>
          </a:stretch>
        </p:blipFill>
        <p:spPr>
          <a:xfrm>
            <a:off x="5552445" y="949220"/>
            <a:ext cx="2814209" cy="2478514"/>
          </a:xfrm>
          <a:prstGeom prst="rect">
            <a:avLst/>
          </a:prstGeom>
        </p:spPr>
      </p:pic>
      <p:sp>
        <p:nvSpPr>
          <p:cNvPr id="1048730" name="Freeform 5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1" name="Freeform 6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2" name="Freeform 7"/>
          <p:cNvSpPr/>
          <p:nvPr userDrawn="1"/>
        </p:nvSpPr>
        <p:spPr bwMode="auto">
          <a:xfrm>
            <a:off x="5525371" y="957557"/>
            <a:ext cx="2840831" cy="2454636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3" name="Freeform 8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4" name="Freeform 9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5" name="Freeform 10"/>
          <p:cNvSpPr/>
          <p:nvPr userDrawn="1"/>
        </p:nvSpPr>
        <p:spPr bwMode="auto">
          <a:xfrm>
            <a:off x="6946957" y="960961"/>
            <a:ext cx="2197894" cy="2457018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6" name="Freeform 11"/>
          <p:cNvSpPr/>
          <p:nvPr userDrawn="1"/>
        </p:nvSpPr>
        <p:spPr bwMode="auto">
          <a:xfrm>
            <a:off x="6942024" y="24675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7" name="Freeform 12"/>
          <p:cNvSpPr/>
          <p:nvPr userDrawn="1"/>
        </p:nvSpPr>
        <p:spPr bwMode="auto">
          <a:xfrm>
            <a:off x="6926891" y="-8164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8" name="Freeform 13"/>
          <p:cNvSpPr/>
          <p:nvPr userDrawn="1"/>
        </p:nvSpPr>
        <p:spPr bwMode="auto">
          <a:xfrm>
            <a:off x="4709779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39" name="Freeform 14"/>
          <p:cNvSpPr/>
          <p:nvPr userDrawn="1"/>
        </p:nvSpPr>
        <p:spPr bwMode="auto">
          <a:xfrm>
            <a:off x="4701614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0" name="Freeform 15"/>
          <p:cNvSpPr/>
          <p:nvPr userDrawn="1"/>
        </p:nvSpPr>
        <p:spPr bwMode="auto">
          <a:xfrm>
            <a:off x="6928253" y="3405220"/>
            <a:ext cx="2210991" cy="1723367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1" name="Freeform 16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2" name="Freeform 17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3" name="Freeform 18"/>
          <p:cNvSpPr/>
          <p:nvPr userDrawn="1"/>
        </p:nvSpPr>
        <p:spPr bwMode="auto">
          <a:xfrm>
            <a:off x="8353425" y="1322001"/>
            <a:ext cx="788194" cy="2540388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4" name="Freeform 19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5" name="Freeform 20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6" name="Freeform 45"/>
          <p:cNvSpPr/>
          <p:nvPr userDrawn="1"/>
        </p:nvSpPr>
        <p:spPr bwMode="auto">
          <a:xfrm>
            <a:off x="2565327" y="684310"/>
            <a:ext cx="1655368" cy="1849856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7" name="Freeform 5"/>
          <p:cNvSpPr/>
          <p:nvPr userDrawn="1"/>
        </p:nvSpPr>
        <p:spPr bwMode="auto">
          <a:xfrm>
            <a:off x="189" y="3862370"/>
            <a:ext cx="6954064" cy="1282718"/>
          </a:xfrm>
          <a:custGeom>
            <a:avLst/>
            <a:gdLst>
              <a:gd name="T0" fmla="*/ 5212 w 7679"/>
              <a:gd name="T1" fmla="*/ 0 h 1416"/>
              <a:gd name="T2" fmla="*/ 0 w 7679"/>
              <a:gd name="T3" fmla="*/ 1416 h 1416"/>
              <a:gd name="T4" fmla="*/ 7679 w 7679"/>
              <a:gd name="T5" fmla="*/ 1416 h 1416"/>
              <a:gd name="T6" fmla="*/ 5212 w 7679"/>
              <a:gd name="T7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1416">
                <a:moveTo>
                  <a:pt x="5212" y="0"/>
                </a:moveTo>
                <a:lnTo>
                  <a:pt x="0" y="1416"/>
                </a:lnTo>
                <a:lnTo>
                  <a:pt x="7679" y="1416"/>
                </a:lnTo>
                <a:lnTo>
                  <a:pt x="521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1048748" name="标题 1"/>
          <p:cNvSpPr>
            <a:spLocks noGrp="1"/>
          </p:cNvSpPr>
          <p:nvPr userDrawn="1">
            <p:ph type="title"/>
          </p:nvPr>
        </p:nvSpPr>
        <p:spPr>
          <a:xfrm>
            <a:off x="1609460" y="2145573"/>
            <a:ext cx="4064389" cy="67172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48749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610297" y="2817290"/>
            <a:ext cx="4064389" cy="76195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2097162" name="图片 22"/>
          <p:cNvPicPr>
            <a:picLocks noChangeAspect="1"/>
          </p:cNvPicPr>
          <p:nvPr userDrawn="1"/>
        </p:nvPicPr>
        <p:blipFill rotWithShape="1">
          <a:blip r:embed="rId3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5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7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53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48754" name="内容占位符 7"/>
          <p:cNvSpPr>
            <a:spLocks noGrp="1"/>
          </p:cNvSpPr>
          <p:nvPr>
            <p:ph sz="quarter" idx="13"/>
          </p:nvPr>
        </p:nvSpPr>
        <p:spPr>
          <a:xfrm>
            <a:off x="502444" y="847989"/>
            <a:ext cx="8137922" cy="3756391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2097163" name="图片 8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60761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487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5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2023" y="4817400"/>
            <a:ext cx="2182416" cy="154834"/>
          </a:xfrm>
        </p:spPr>
        <p:txBody>
          <a:bodyPr/>
          <a:lstStyle>
            <a:lvl1pPr>
              <a:defRPr sz="1100"/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</a:fld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097164" name="图片 9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60761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487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6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7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097165" name="图片 5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4" descr="图片包含 摆满, 行李, 室内, 框  已生成高可信度的说明"/>
          <p:cNvPicPr>
            <a:picLocks noChangeAspect="1"/>
          </p:cNvPicPr>
          <p:nvPr userDrawn="1"/>
        </p:nvPicPr>
        <p:blipFill rotWithShape="1">
          <a:blip r:embed="rId2"/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1048762" name="矩形 6"/>
          <p:cNvSpPr/>
          <p:nvPr userDrawn="1"/>
        </p:nvSpPr>
        <p:spPr>
          <a:xfrm>
            <a:off x="872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1048763" name="矩形 7"/>
          <p:cNvSpPr/>
          <p:nvPr userDrawn="1"/>
        </p:nvSpPr>
        <p:spPr>
          <a:xfrm>
            <a:off x="4161" y="1495877"/>
            <a:ext cx="9145980" cy="215333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1048764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39152" y="1495880"/>
            <a:ext cx="4675998" cy="121650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04876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39152" y="3226091"/>
            <a:ext cx="4675998" cy="2332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04876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39152" y="3003816"/>
            <a:ext cx="4675998" cy="22227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</a:lvl2pPr>
            <a:lvl3pPr marL="685800" indent="0">
              <a:buNone/>
            </a:lvl3pPr>
            <a:lvl4pPr marL="1028700" indent="0">
              <a:buNone/>
            </a:lvl4pPr>
            <a:lvl5pPr marL="1371600" indent="0">
              <a:buNone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1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3" t="23485" r="36813" b="35171"/>
          <a:stretch>
            <a:fillRect/>
          </a:stretch>
        </p:blipFill>
        <p:spPr>
          <a:xfrm>
            <a:off x="5552445" y="949220"/>
            <a:ext cx="2814209" cy="2478514"/>
          </a:xfrm>
          <a:prstGeom prst="rect">
            <a:avLst/>
          </a:prstGeom>
        </p:spPr>
      </p:pic>
      <p:sp>
        <p:nvSpPr>
          <p:cNvPr id="5" name="Freeform 5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" name="Freeform 6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5525371" y="957557"/>
            <a:ext cx="2840831" cy="2454636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6946957" y="960961"/>
            <a:ext cx="2197894" cy="2457018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6942024" y="24675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2" name="Freeform 12"/>
          <p:cNvSpPr/>
          <p:nvPr userDrawn="1"/>
        </p:nvSpPr>
        <p:spPr bwMode="auto">
          <a:xfrm>
            <a:off x="6926891" y="-8164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3" name="Freeform 13"/>
          <p:cNvSpPr/>
          <p:nvPr userDrawn="1"/>
        </p:nvSpPr>
        <p:spPr bwMode="auto">
          <a:xfrm>
            <a:off x="4709779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4" name="Freeform 14"/>
          <p:cNvSpPr/>
          <p:nvPr userDrawn="1"/>
        </p:nvSpPr>
        <p:spPr bwMode="auto">
          <a:xfrm>
            <a:off x="4701614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5" name="Freeform 15"/>
          <p:cNvSpPr/>
          <p:nvPr userDrawn="1"/>
        </p:nvSpPr>
        <p:spPr bwMode="auto">
          <a:xfrm>
            <a:off x="6928253" y="3405220"/>
            <a:ext cx="2210991" cy="1723367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6" name="Freeform 16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8" name="Freeform 18"/>
          <p:cNvSpPr/>
          <p:nvPr userDrawn="1"/>
        </p:nvSpPr>
        <p:spPr bwMode="auto">
          <a:xfrm>
            <a:off x="8353425" y="1322001"/>
            <a:ext cx="788194" cy="2540388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9" name="Freeform 19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2" name="Freeform 20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" name="Freeform 45"/>
          <p:cNvSpPr/>
          <p:nvPr userDrawn="1"/>
        </p:nvSpPr>
        <p:spPr bwMode="auto">
          <a:xfrm>
            <a:off x="2565327" y="684310"/>
            <a:ext cx="1655368" cy="1849856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" name="Freeform 5"/>
          <p:cNvSpPr/>
          <p:nvPr userDrawn="1"/>
        </p:nvSpPr>
        <p:spPr bwMode="auto">
          <a:xfrm>
            <a:off x="189" y="3862370"/>
            <a:ext cx="6954064" cy="1282718"/>
          </a:xfrm>
          <a:custGeom>
            <a:avLst/>
            <a:gdLst>
              <a:gd name="T0" fmla="*/ 5212 w 7679"/>
              <a:gd name="T1" fmla="*/ 0 h 1416"/>
              <a:gd name="T2" fmla="*/ 0 w 7679"/>
              <a:gd name="T3" fmla="*/ 1416 h 1416"/>
              <a:gd name="T4" fmla="*/ 7679 w 7679"/>
              <a:gd name="T5" fmla="*/ 1416 h 1416"/>
              <a:gd name="T6" fmla="*/ 5212 w 7679"/>
              <a:gd name="T7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1416">
                <a:moveTo>
                  <a:pt x="5212" y="0"/>
                </a:moveTo>
                <a:lnTo>
                  <a:pt x="0" y="1416"/>
                </a:lnTo>
                <a:lnTo>
                  <a:pt x="7679" y="1416"/>
                </a:lnTo>
                <a:lnTo>
                  <a:pt x="521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609460" y="2145573"/>
            <a:ext cx="4064389" cy="67172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610297" y="2817290"/>
            <a:ext cx="4064389" cy="76195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>
            <a:lvl1pPr>
              <a:defRPr sz="1100" b="0">
                <a:latin typeface="+mn-lt"/>
                <a:cs typeface="Arial" panose="020B0604020202020204" pitchFamily="34" charset="0"/>
              </a:defRPr>
            </a:lvl1pPr>
          </a:lstStyle>
          <a:p>
            <a:fld id="{995718E6-D458-4B6A-8A06-5892728F6743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097155" name="图片 2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9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</a:endParaRPr>
          </a:p>
        </p:txBody>
      </p:sp>
      <p:sp>
        <p:nvSpPr>
          <p:cNvPr id="104870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 sz="600">
              <a:solidFill>
                <a:srgbClr val="000000"/>
              </a:solidFill>
            </a:endParaRPr>
          </a:p>
        </p:txBody>
      </p:sp>
      <p:sp>
        <p:nvSpPr>
          <p:cNvPr id="104870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z="600" smtClean="0">
                <a:solidFill>
                  <a:srgbClr val="898989"/>
                </a:solidFill>
              </a:rPr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2097156" name="图片 5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</a:endParaRPr>
          </a:p>
        </p:txBody>
      </p:sp>
      <p:sp>
        <p:nvSpPr>
          <p:cNvPr id="10485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 sz="600">
              <a:solidFill>
                <a:srgbClr val="000000"/>
              </a:solidFill>
            </a:endParaRPr>
          </a:p>
        </p:txBody>
      </p:sp>
      <p:sp>
        <p:nvSpPr>
          <p:cNvPr id="10485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z="600" dirty="0">
                <a:solidFill>
                  <a:srgbClr val="898989"/>
                </a:solidFill>
              </a:rPr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2097152" name="图片 6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847989"/>
            <a:ext cx="8137922" cy="37563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2023" y="4817400"/>
            <a:ext cx="2182416" cy="154834"/>
          </a:xfrm>
        </p:spPr>
        <p:txBody>
          <a:bodyPr/>
          <a:lstStyle>
            <a:lvl1pPr>
              <a:defRPr sz="1100"/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摆满, 行李, 室内, 框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872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/>
        </p:nvSpPr>
        <p:spPr>
          <a:xfrm>
            <a:off x="4161" y="1495877"/>
            <a:ext cx="9145980" cy="215333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39152" y="1495880"/>
            <a:ext cx="4675998" cy="121650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39152" y="3226091"/>
            <a:ext cx="4675998" cy="2332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39152" y="3003816"/>
            <a:ext cx="4675998" cy="22227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>
            <a:lvl1pPr>
              <a:defRPr sz="1100" b="0">
                <a:latin typeface="+mn-lt"/>
                <a:cs typeface="Arial" panose="020B0604020202020204" pitchFamily="34" charset="0"/>
              </a:defRPr>
            </a:lvl1pPr>
          </a:lstStyle>
          <a:p>
            <a:fld id="{995718E6-D458-4B6A-8A06-5892728F6743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59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3226"/>
            <a:ext cx="8137922" cy="37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81792"/>
            <a:ext cx="1041402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81792"/>
            <a:ext cx="2182416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59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502444" y="843226"/>
            <a:ext cx="8137922" cy="37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81792"/>
            <a:ext cx="1041402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57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81792"/>
            <a:ext cx="2182416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5978"/>
            <a:ext cx="9144000" cy="2646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115821" y="1443543"/>
            <a:ext cx="705414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现、四表、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互联周例会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0337" y="3498250"/>
            <a:ext cx="3743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200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z="2400" dirty="0" smtClean="0"/>
              <a:t>重卡事业</a:t>
            </a:r>
            <a:r>
              <a:rPr lang="zh-CN" altLang="en-US" sz="2400" dirty="0" smtClean="0"/>
              <a:t>部</a:t>
            </a:r>
            <a:endParaRPr lang="en-US" altLang="zh-CN" sz="2400" dirty="0" smtClean="0"/>
          </a:p>
          <a:p>
            <a:r>
              <a:rPr lang="zh-CN" altLang="en-US" sz="2400" dirty="0"/>
              <a:t>汇报</a:t>
            </a:r>
            <a:r>
              <a:rPr lang="zh-CN" altLang="en-US" sz="2400" dirty="0" smtClean="0"/>
              <a:t>人</a:t>
            </a:r>
            <a:r>
              <a:rPr lang="zh-CN" altLang="en-US" sz="2400" dirty="0" smtClean="0"/>
              <a:t>：王慧</a:t>
            </a:r>
            <a:endParaRPr lang="en-US" altLang="zh-CN" sz="2400" dirty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  <p:sp>
        <p:nvSpPr>
          <p:cNvPr id="8" name="TextBox 1"/>
          <p:cNvSpPr txBox="1"/>
          <p:nvPr/>
        </p:nvSpPr>
        <p:spPr>
          <a:xfrm>
            <a:off x="7704348" y="175797"/>
            <a:ext cx="1240552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公司机密</a:t>
            </a:r>
            <a:endParaRPr lang="zh-CN" altLang="en-US" sz="140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" name="图片 9" descr="未标题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5" y="142479"/>
            <a:ext cx="1512094" cy="35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自查的在线率、覆盖率和合格率情况：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、四表数据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9620" y="1205210"/>
          <a:ext cx="8405066" cy="286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603"/>
                <a:gridCol w="1148826"/>
                <a:gridCol w="1044388"/>
                <a:gridCol w="1566579"/>
                <a:gridCol w="1253266"/>
                <a:gridCol w="1357702"/>
                <a:gridCol w="1357702"/>
              </a:tblGrid>
              <a:tr h="286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子公司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责任人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综合评价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三现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8629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在线率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覆盖率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合规率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昆山小挖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姜云清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南口桩机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牟军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95.9%    </a:t>
                      </a:r>
                      <a:r>
                        <a:rPr lang="en-US" altLang="zh-CN" sz="1100" u="none" strike="noStrike" dirty="0" smtClean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30.5%   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昆山大挖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刘开翼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    </a:t>
                      </a:r>
                      <a:r>
                        <a:rPr lang="en-US" altLang="zh-CN" sz="1100" u="none" strike="noStrike" dirty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临港中挖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田文胜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54.9%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5146" y="4762853"/>
            <a:ext cx="79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、比值等于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99%-100%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绿灯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90%-99%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，比值小于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</a:t>
            </a:r>
            <a:r>
              <a:rPr lang="zh-CN" altLang="en-US" sz="9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9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2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、排名规则：先按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排序，再按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排序，两者一致则根据</a:t>
            </a:r>
            <a:r>
              <a:rPr lang="en-US" altLang="zh-CN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个指标的平均值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排序。</a:t>
            </a:r>
            <a:endParaRPr lang="en-US" altLang="zh-CN" sz="9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根据验收标准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自查后，目前存在的问题及整改计划：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1972" y="149868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</a:t>
            </a: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</a:t>
            </a:r>
            <a:endParaRPr lang="en-US" altLang="zh-CN" sz="3600" b="1" dirty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9425" y="554063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0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00016" y="4761217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81515" y="42350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、设备互联计划甘特图：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1313" y="910555"/>
          <a:ext cx="8560643" cy="33554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/>
                <a:gridCol w="483260"/>
                <a:gridCol w="1669439"/>
                <a:gridCol w="429563"/>
                <a:gridCol w="585768"/>
                <a:gridCol w="649633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38935"/>
                <a:gridCol w="193949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</a:tblGrid>
              <a:tr h="386164">
                <a:tc gridSpan="6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重卡设备互联实施计划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08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周期（天）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0291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调研设计阶段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项目组搭建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设备调研及采集信息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设计方案完成评审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类设备源程序准备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招标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7051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采购阶段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服务器采购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64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硬件安装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网络建设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设备授权导入、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配置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设备联网、数据采集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系统与总院对接、上线运行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五边形 10"/>
          <p:cNvSpPr/>
          <p:nvPr/>
        </p:nvSpPr>
        <p:spPr>
          <a:xfrm>
            <a:off x="4854776" y="2350959"/>
            <a:ext cx="2826432" cy="13967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90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1" name="五边形 10"/>
          <p:cNvSpPr/>
          <p:nvPr/>
        </p:nvSpPr>
        <p:spPr>
          <a:xfrm>
            <a:off x="5428034" y="2581865"/>
            <a:ext cx="386850" cy="11021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2" name="五边形 10"/>
          <p:cNvSpPr/>
          <p:nvPr/>
        </p:nvSpPr>
        <p:spPr>
          <a:xfrm>
            <a:off x="5650250" y="2771445"/>
            <a:ext cx="156201" cy="12304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4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3" name="五边形 10"/>
          <p:cNvSpPr/>
          <p:nvPr/>
        </p:nvSpPr>
        <p:spPr>
          <a:xfrm>
            <a:off x="5568943" y="3013340"/>
            <a:ext cx="639032" cy="12432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6" name="五边形 10"/>
          <p:cNvSpPr/>
          <p:nvPr/>
        </p:nvSpPr>
        <p:spPr>
          <a:xfrm>
            <a:off x="5666709" y="3467097"/>
            <a:ext cx="3060000" cy="13439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102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7" name="五边形 10"/>
          <p:cNvSpPr/>
          <p:nvPr/>
        </p:nvSpPr>
        <p:spPr>
          <a:xfrm>
            <a:off x="6424798" y="3673190"/>
            <a:ext cx="2268000" cy="128518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6" name="五边形 10"/>
          <p:cNvSpPr/>
          <p:nvPr/>
        </p:nvSpPr>
        <p:spPr>
          <a:xfrm>
            <a:off x="4442748" y="1761973"/>
            <a:ext cx="168166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7" name="五边形 10"/>
          <p:cNvSpPr/>
          <p:nvPr/>
        </p:nvSpPr>
        <p:spPr>
          <a:xfrm>
            <a:off x="4419743" y="1947959"/>
            <a:ext cx="349402" cy="11368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5" name="五边形 10"/>
          <p:cNvSpPr/>
          <p:nvPr/>
        </p:nvSpPr>
        <p:spPr>
          <a:xfrm>
            <a:off x="4803747" y="2113251"/>
            <a:ext cx="649377" cy="160462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8" name="五边形 10"/>
          <p:cNvSpPr/>
          <p:nvPr/>
        </p:nvSpPr>
        <p:spPr>
          <a:xfrm>
            <a:off x="6145356" y="3248906"/>
            <a:ext cx="2556000" cy="1260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62858" y="1689841"/>
            <a:ext cx="155562" cy="2916000"/>
            <a:chOff x="4882137" y="1632537"/>
            <a:chExt cx="155562" cy="3177086"/>
          </a:xfrm>
        </p:grpSpPr>
        <p:sp>
          <p:nvSpPr>
            <p:cNvPr id="40" name="等腰三角形 55"/>
            <p:cNvSpPr>
              <a:spLocks noChangeAspect="1"/>
            </p:cNvSpPr>
            <p:nvPr/>
          </p:nvSpPr>
          <p:spPr>
            <a:xfrm flipV="1">
              <a:off x="4882137" y="1632537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41" name="等腰三角形 55"/>
            <p:cNvSpPr>
              <a:spLocks noChangeAspect="1"/>
            </p:cNvSpPr>
            <p:nvPr/>
          </p:nvSpPr>
          <p:spPr>
            <a:xfrm rot="10800000" flipV="1">
              <a:off x="4893699" y="4657185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3" name="直接连接符 2"/>
            <p:cNvCxnSpPr>
              <a:stCxn id="40" idx="0"/>
            </p:cNvCxnSpPr>
            <p:nvPr/>
          </p:nvCxnSpPr>
          <p:spPr>
            <a:xfrm>
              <a:off x="4954137" y="1784975"/>
              <a:ext cx="11562" cy="295161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21384" y="4791730"/>
            <a:ext cx="2105362" cy="232852"/>
            <a:chOff x="365406" y="4618782"/>
            <a:chExt cx="2105362" cy="232852"/>
          </a:xfrm>
        </p:grpSpPr>
        <p:sp>
          <p:nvSpPr>
            <p:cNvPr id="24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正常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9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警示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5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延期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3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完成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8733838" y="17554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732130" y="194597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737675" y="324427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737675" y="345638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737680" y="3671041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737675" y="3885698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2" name="五边形 10"/>
          <p:cNvSpPr/>
          <p:nvPr/>
        </p:nvSpPr>
        <p:spPr>
          <a:xfrm>
            <a:off x="6424798" y="3873411"/>
            <a:ext cx="2268000" cy="132661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3" name="五边形 10"/>
          <p:cNvSpPr/>
          <p:nvPr/>
        </p:nvSpPr>
        <p:spPr>
          <a:xfrm>
            <a:off x="8077199" y="4092457"/>
            <a:ext cx="648000" cy="14516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</a:t>
            </a:r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741095" y="4119955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731747" y="21346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737675" y="257591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730423" y="277413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730423" y="2361966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737675" y="30278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5356" y="3239661"/>
            <a:ext cx="187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250" y="3467097"/>
            <a:ext cx="2376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24798" y="3674341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9744" y="3862960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90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实施阶段按请示报告调整为随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号工厂设备到货一台、安装调试及互联一台）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0" y="49252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06333" y="1040230"/>
          <a:ext cx="8535571" cy="1496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/>
                <a:gridCol w="4252429"/>
                <a:gridCol w="1222872"/>
                <a:gridCol w="733724"/>
                <a:gridCol w="1902246"/>
              </a:tblGrid>
              <a:tr h="316381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5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OBD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检测、尾气检测、加注机接口开发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VIN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码打刻机联调试测试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8818" y="3051860"/>
          <a:ext cx="8536898" cy="1772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/>
                <a:gridCol w="2737980"/>
                <a:gridCol w="1374616"/>
                <a:gridCol w="527107"/>
                <a:gridCol w="606093"/>
                <a:gridCol w="554730"/>
                <a:gridCol w="616367"/>
                <a:gridCol w="565003"/>
                <a:gridCol w="565001"/>
                <a:gridCol w="636913"/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2020.6.22-2020.6.28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25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计划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r>
                        <a:rPr lang="zh-CN" altLang="en-US" sz="900" u="none" strike="noStrike" baseline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267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6.23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6.24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XXXX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XXXX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57790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自查的在线率、覆盖率和合格率情况：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9620" y="1205210"/>
          <a:ext cx="8405066" cy="286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603"/>
                <a:gridCol w="1148826"/>
                <a:gridCol w="1044388"/>
                <a:gridCol w="1566579"/>
                <a:gridCol w="1253266"/>
                <a:gridCol w="1357702"/>
                <a:gridCol w="1357702"/>
              </a:tblGrid>
              <a:tr h="286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子公司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责任人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综合评价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设备互联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8629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在线率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覆盖率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合规率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昆山小挖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姜云清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南口桩机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牟军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95.9%    </a:t>
                      </a:r>
                      <a:r>
                        <a:rPr lang="en-US" altLang="zh-CN" sz="1100" u="none" strike="noStrike" dirty="0" smtClean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30.5%   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昆山大挖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刘开翼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    </a:t>
                      </a:r>
                      <a:r>
                        <a:rPr lang="en-US" altLang="zh-CN" sz="1100" u="none" strike="noStrike" dirty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临港中挖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田文胜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54.9%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5146" y="4762853"/>
            <a:ext cx="79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、比值等于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99%-100%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绿灯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90%-99%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，比值小于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</a:t>
            </a:r>
            <a:r>
              <a:rPr lang="zh-CN" altLang="en-US" sz="9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9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2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、排名规则：先按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排序，再按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排序，两者一致则根据</a:t>
            </a:r>
            <a:r>
              <a:rPr lang="en-US" altLang="zh-CN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个指标的平均值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排序。</a:t>
            </a:r>
            <a:endParaRPr lang="en-US" altLang="zh-CN" sz="9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根据验收标准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自查后，目前存在的问题及整改计划：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94"/>
            <a:ext cx="9144000" cy="2926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22470" y="714897"/>
            <a:ext cx="2165261" cy="1726813"/>
            <a:chOff x="2923186" y="67278"/>
            <a:chExt cx="3108681" cy="2791649"/>
          </a:xfrm>
        </p:grpSpPr>
        <p:sp>
          <p:nvSpPr>
            <p:cNvPr id="54" name="任意多边形 53"/>
            <p:cNvSpPr/>
            <p:nvPr/>
          </p:nvSpPr>
          <p:spPr>
            <a:xfrm>
              <a:off x="2923186" y="67278"/>
              <a:ext cx="3108681" cy="279164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alpha val="22000"/>
                </a:schemeClr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48154" y="269304"/>
              <a:ext cx="2658750" cy="2387602"/>
              <a:chOff x="3053055" y="626065"/>
              <a:chExt cx="2658750" cy="2387602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053055" y="626065"/>
                <a:ext cx="2658750" cy="23876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19975" y="865764"/>
                <a:ext cx="2124907" cy="19082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351154" y="3256380"/>
            <a:ext cx="2441694" cy="76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汇报完毕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1972" y="149868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 smtClean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9425" y="554063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、三现整体计划甘特图：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6343" y="1130697"/>
          <a:ext cx="8560643" cy="3238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/>
                <a:gridCol w="483260"/>
                <a:gridCol w="1669439"/>
                <a:gridCol w="429563"/>
                <a:gridCol w="585768"/>
                <a:gridCol w="649633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535"/>
                <a:gridCol w="216442"/>
                <a:gridCol w="216349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</a:tblGrid>
              <a:tr h="377849">
                <a:tc gridSpan="6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重卡三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现数据实施计划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19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（天）</a:t>
                      </a:r>
                      <a:endParaRPr lang="zh-CN" altLang="en-US" sz="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76409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团队组建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标准研读与反馈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点位分析设计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电路设计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技术方案提交与评定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商务采购</a:t>
                      </a:r>
                      <a:endParaRPr lang="zh-CN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1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入场布线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设备调试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09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总院验收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</a:tbl>
          </a:graphicData>
        </a:graphic>
      </p:graphicFrame>
      <p:sp>
        <p:nvSpPr>
          <p:cNvPr id="66" name="五边形 10"/>
          <p:cNvSpPr/>
          <p:nvPr/>
        </p:nvSpPr>
        <p:spPr>
          <a:xfrm>
            <a:off x="4319217" y="1936454"/>
            <a:ext cx="120837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5" name="五边形 10"/>
          <p:cNvSpPr/>
          <p:nvPr/>
        </p:nvSpPr>
        <p:spPr>
          <a:xfrm>
            <a:off x="4718221" y="2956679"/>
            <a:ext cx="534395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6" name="五边形 10"/>
          <p:cNvSpPr/>
          <p:nvPr/>
        </p:nvSpPr>
        <p:spPr>
          <a:xfrm>
            <a:off x="5014692" y="3167710"/>
            <a:ext cx="384421" cy="11284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7" name="五边形 10"/>
          <p:cNvSpPr/>
          <p:nvPr/>
        </p:nvSpPr>
        <p:spPr>
          <a:xfrm>
            <a:off x="5169515" y="3386968"/>
            <a:ext cx="486326" cy="117761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8" name="五边形 10"/>
          <p:cNvSpPr/>
          <p:nvPr/>
        </p:nvSpPr>
        <p:spPr>
          <a:xfrm>
            <a:off x="5169515" y="3635411"/>
            <a:ext cx="945819" cy="9912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9" name="五边形 10"/>
          <p:cNvSpPr/>
          <p:nvPr/>
        </p:nvSpPr>
        <p:spPr>
          <a:xfrm>
            <a:off x="5943080" y="3820499"/>
            <a:ext cx="1563370" cy="11285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40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0" name="五边形 10"/>
          <p:cNvSpPr/>
          <p:nvPr/>
        </p:nvSpPr>
        <p:spPr>
          <a:xfrm>
            <a:off x="7562330" y="4028849"/>
            <a:ext cx="540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1" name="五边形 10"/>
          <p:cNvSpPr/>
          <p:nvPr/>
        </p:nvSpPr>
        <p:spPr>
          <a:xfrm>
            <a:off x="7741059" y="4227461"/>
            <a:ext cx="396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685453" y="192341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685453" y="213660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685453" y="234279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685453" y="253450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685453" y="274069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685453" y="338706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685453" y="361687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685453" y="402192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685453" y="4225082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20956" y="4860082"/>
            <a:ext cx="2105362" cy="232852"/>
            <a:chOff x="365406" y="4618782"/>
            <a:chExt cx="2105362" cy="232852"/>
          </a:xfrm>
        </p:grpSpPr>
        <p:sp>
          <p:nvSpPr>
            <p:cNvPr id="92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正常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93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警示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94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延期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98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完成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100" name="五边形 10"/>
          <p:cNvSpPr/>
          <p:nvPr/>
        </p:nvSpPr>
        <p:spPr>
          <a:xfrm>
            <a:off x="4402064" y="2146130"/>
            <a:ext cx="123715" cy="10775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1" name="五边形 10"/>
          <p:cNvSpPr/>
          <p:nvPr/>
        </p:nvSpPr>
        <p:spPr>
          <a:xfrm>
            <a:off x="4402064" y="2336629"/>
            <a:ext cx="208827" cy="10813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2" name="五边形 10"/>
          <p:cNvSpPr/>
          <p:nvPr/>
        </p:nvSpPr>
        <p:spPr>
          <a:xfrm>
            <a:off x="4402064" y="2546179"/>
            <a:ext cx="123715" cy="10598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3" name="五边形 10"/>
          <p:cNvSpPr/>
          <p:nvPr/>
        </p:nvSpPr>
        <p:spPr>
          <a:xfrm>
            <a:off x="4525779" y="2759742"/>
            <a:ext cx="143161" cy="111343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8685453" y="295015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8685453" y="31653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8685453" y="382268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7737" y="43790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（含新增油库、废料区）。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）受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号厂房建设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影响的人脸识别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台、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一体机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日完成，标准图册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台在厂房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启用后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569619" y="4034098"/>
            <a:ext cx="39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17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759494" y="4231468"/>
            <a:ext cx="21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00" kern="0" dirty="0">
              <a:solidFill>
                <a:schemeClr val="bg1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7912014" y="1892888"/>
            <a:ext cx="147885" cy="2592000"/>
            <a:chOff x="4870600" y="1818811"/>
            <a:chExt cx="147885" cy="2702415"/>
          </a:xfrm>
        </p:grpSpPr>
        <p:sp>
          <p:nvSpPr>
            <p:cNvPr id="111" name="等腰三角形 55"/>
            <p:cNvSpPr>
              <a:spLocks noChangeAspect="1"/>
            </p:cNvSpPr>
            <p:nvPr/>
          </p:nvSpPr>
          <p:spPr>
            <a:xfrm flipV="1">
              <a:off x="4874485" y="181881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112" name="等腰三角形 55"/>
            <p:cNvSpPr>
              <a:spLocks noChangeAspect="1"/>
            </p:cNvSpPr>
            <p:nvPr/>
          </p:nvSpPr>
          <p:spPr>
            <a:xfrm rot="10800000" flipV="1">
              <a:off x="4870600" y="4368788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113" name="直接连接符 112"/>
            <p:cNvCxnSpPr>
              <a:stCxn id="111" idx="0"/>
              <a:endCxn id="112" idx="3"/>
            </p:cNvCxnSpPr>
            <p:nvPr/>
          </p:nvCxnSpPr>
          <p:spPr>
            <a:xfrm flipH="1">
              <a:off x="4942600" y="1971249"/>
              <a:ext cx="3885" cy="254997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7712208" y="41888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10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59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3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3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0" name="TextBox 36"/>
          <p:cNvSpPr txBox="1">
            <a:spLocks noChangeArrowheads="1"/>
          </p:cNvSpPr>
          <p:nvPr/>
        </p:nvSpPr>
        <p:spPr bwMode="auto">
          <a:xfrm>
            <a:off x="0" y="542926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5711" y="1056511"/>
          <a:ext cx="8610600" cy="1353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990"/>
                <a:gridCol w="2924810"/>
                <a:gridCol w="1157605"/>
                <a:gridCol w="887730"/>
                <a:gridCol w="3212465"/>
              </a:tblGrid>
              <a:tr h="220345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2020.6.15-2020.6.21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完成情况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异常说明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交换机批次光模块问题更换处理（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台）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已完成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周界道路点位安装及调试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杨辉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已完成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5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</a:t>
                      </a: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对重卡厂区所有摄像头进行角度与位置调试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杨辉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钟鸣远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已完成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2451671"/>
            <a:ext cx="7995684" cy="50546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9803" y="2976585"/>
          <a:ext cx="853694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/>
                <a:gridCol w="2737980"/>
                <a:gridCol w="1374616"/>
                <a:gridCol w="527107"/>
                <a:gridCol w="606093"/>
                <a:gridCol w="554730"/>
                <a:gridCol w="616367"/>
                <a:gridCol w="565003"/>
                <a:gridCol w="565001"/>
                <a:gridCol w="636913"/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2020.6.22-2020.6.28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25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计划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267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6.23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6.24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人脸设备和一体机的采购安装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杨辉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钟鸣远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 font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钟鸣远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自查的在线率、覆盖率和合格率情况：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9620" y="1205210"/>
          <a:ext cx="8404860" cy="283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603"/>
                <a:gridCol w="1148826"/>
                <a:gridCol w="1044388"/>
                <a:gridCol w="1566579"/>
                <a:gridCol w="1253490"/>
                <a:gridCol w="1357630"/>
                <a:gridCol w="1357550"/>
              </a:tblGrid>
              <a:tr h="286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子公司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责任人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综合评价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三现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8629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在线率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覆盖率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合规率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昆山小挖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姜云清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南口桩机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牟军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95.9%    </a:t>
                      </a:r>
                      <a:r>
                        <a:rPr lang="en-US" altLang="zh-CN" sz="1100" u="none" strike="noStrike" dirty="0" smtClean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30.5%   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昆山大挖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刘开翼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    </a:t>
                      </a:r>
                      <a:r>
                        <a:rPr lang="en-US" altLang="zh-CN" sz="1100" u="none" strike="noStrike" dirty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临港中挖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田文胜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54.9%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三一重卡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钟鸣远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99.2%  </a:t>
                      </a:r>
                      <a:r>
                        <a:rPr lang="en-US" altLang="zh-CN" sz="1100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100" dirty="0" smtClean="0">
                          <a:solidFill>
                            <a:srgbClr val="00B05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●</a:t>
                      </a:r>
                      <a:endParaRPr lang="en-US" altLang="zh-CN" sz="1100" b="0" i="0" u="none" strike="noStrike" dirty="0" smtClean="0">
                        <a:solidFill>
                          <a:srgbClr val="00B05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sym typeface="+mn-ea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100%  </a:t>
                      </a:r>
                      <a:r>
                        <a:rPr lang="en-US" altLang="zh-CN" sz="1100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●</a:t>
                      </a:r>
                      <a:endParaRPr lang="en-US" altLang="zh-CN" sz="1100" b="0" i="0" u="none" strike="noStrike" dirty="0"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100%  </a:t>
                      </a:r>
                      <a:r>
                        <a:rPr lang="en-US" altLang="zh-CN" sz="1100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  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sym typeface="+mn-ea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5146" y="4762853"/>
            <a:ext cx="79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、比值等于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99%-100%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绿灯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90%-99%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，比值小于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</a:t>
            </a:r>
            <a:r>
              <a:rPr lang="zh-CN" altLang="en-US" sz="9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9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2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、排名规则：先按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排序，再按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排序，两者一致则根据</a:t>
            </a:r>
            <a:r>
              <a:rPr lang="en-US" altLang="zh-CN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个指标的平均值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排序。</a:t>
            </a:r>
            <a:endParaRPr lang="en-US" altLang="zh-CN" sz="9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40970" y="54319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根据验收标准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自查后，目前存在的问题及整改计划：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1972" y="149868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9425" y="554063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表安装整体计划甘特图：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5406" y="4742607"/>
            <a:ext cx="2105362" cy="232852"/>
            <a:chOff x="365406" y="4618782"/>
            <a:chExt cx="2105362" cy="232852"/>
          </a:xfrm>
        </p:grpSpPr>
        <p:sp>
          <p:nvSpPr>
            <p:cNvPr id="45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正常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6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警示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7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延期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1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完成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6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27931" y="1065398"/>
          <a:ext cx="8560643" cy="3152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636"/>
                <a:gridCol w="644577"/>
                <a:gridCol w="1236689"/>
                <a:gridCol w="567058"/>
                <a:gridCol w="585768"/>
                <a:gridCol w="649633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</a:tblGrid>
              <a:tr h="283097">
                <a:tc gridSpan="6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重卡四表应用实施计划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0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（工作日）</a:t>
                      </a:r>
                      <a:endParaRPr lang="zh-CN" altLang="en-US" sz="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组织和调研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组织搭建及标准调研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产业园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拓扑图设计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电力系统管网图设计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柴油管网图设计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设备到货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生产用电仪表安装</a:t>
                      </a:r>
                      <a:endParaRPr lang="zh-CN" alt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生活用电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油表安装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五边形 10"/>
          <p:cNvSpPr/>
          <p:nvPr/>
        </p:nvSpPr>
        <p:spPr>
          <a:xfrm>
            <a:off x="4794880" y="2415341"/>
            <a:ext cx="582402" cy="11115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      18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7" name="五边形 10"/>
          <p:cNvSpPr/>
          <p:nvPr/>
        </p:nvSpPr>
        <p:spPr>
          <a:xfrm>
            <a:off x="5329081" y="2624063"/>
            <a:ext cx="508880" cy="106973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0" name="五边形 10"/>
          <p:cNvSpPr/>
          <p:nvPr/>
        </p:nvSpPr>
        <p:spPr>
          <a:xfrm>
            <a:off x="5641722" y="2823162"/>
            <a:ext cx="1148184" cy="115334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3" name="五边形 10"/>
          <p:cNvSpPr/>
          <p:nvPr/>
        </p:nvSpPr>
        <p:spPr>
          <a:xfrm>
            <a:off x="6274340" y="3018248"/>
            <a:ext cx="856034" cy="13500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6" name="五边形 10"/>
          <p:cNvSpPr/>
          <p:nvPr/>
        </p:nvSpPr>
        <p:spPr>
          <a:xfrm>
            <a:off x="6789906" y="3231717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7" name="五边形 10"/>
          <p:cNvSpPr/>
          <p:nvPr/>
        </p:nvSpPr>
        <p:spPr>
          <a:xfrm>
            <a:off x="4392888" y="1790205"/>
            <a:ext cx="363114" cy="101579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8" name="五边形 10"/>
          <p:cNvSpPr/>
          <p:nvPr/>
        </p:nvSpPr>
        <p:spPr>
          <a:xfrm>
            <a:off x="4769146" y="2012918"/>
            <a:ext cx="666572" cy="101572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9" name="五边形 10"/>
          <p:cNvSpPr/>
          <p:nvPr/>
        </p:nvSpPr>
        <p:spPr>
          <a:xfrm>
            <a:off x="4794947" y="2213464"/>
            <a:ext cx="534135" cy="10973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      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723732" y="178216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723732" y="282199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23732" y="302691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723732" y="324089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723732" y="344657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723732" y="364383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723732" y="386244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7" name="五边形 10"/>
          <p:cNvSpPr/>
          <p:nvPr/>
        </p:nvSpPr>
        <p:spPr>
          <a:xfrm>
            <a:off x="6789906" y="343739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8" name="五边形 10"/>
          <p:cNvSpPr/>
          <p:nvPr/>
        </p:nvSpPr>
        <p:spPr>
          <a:xfrm>
            <a:off x="6789906" y="3634652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9" name="五边形 10"/>
          <p:cNvSpPr/>
          <p:nvPr/>
        </p:nvSpPr>
        <p:spPr>
          <a:xfrm>
            <a:off x="6775314" y="384577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90" name="五边形 10"/>
          <p:cNvSpPr/>
          <p:nvPr/>
        </p:nvSpPr>
        <p:spPr>
          <a:xfrm>
            <a:off x="7579620" y="4048689"/>
            <a:ext cx="648000" cy="14119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723732" y="200487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723732" y="22095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723732" y="241208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723732" y="261871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723732" y="406045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月计划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完成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块电表，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块水表，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块油表，一阶段计划完成）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925975" y="1731641"/>
            <a:ext cx="189600" cy="2628000"/>
            <a:chOff x="4646366" y="2076971"/>
            <a:chExt cx="145558" cy="2558476"/>
          </a:xfrm>
        </p:grpSpPr>
        <p:sp>
          <p:nvSpPr>
            <p:cNvPr id="97" name="等腰三角形 55"/>
            <p:cNvSpPr>
              <a:spLocks noChangeAspect="1"/>
            </p:cNvSpPr>
            <p:nvPr/>
          </p:nvSpPr>
          <p:spPr>
            <a:xfrm flipV="1">
              <a:off x="4646366" y="207697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98" name="等腰三角形 55"/>
            <p:cNvSpPr>
              <a:spLocks noChangeAspect="1"/>
            </p:cNvSpPr>
            <p:nvPr/>
          </p:nvSpPr>
          <p:spPr>
            <a:xfrm rot="10800000" flipV="1">
              <a:off x="4647924" y="4483009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99" name="直接连接符 98"/>
            <p:cNvCxnSpPr>
              <a:stCxn id="97" idx="0"/>
            </p:cNvCxnSpPr>
            <p:nvPr/>
          </p:nvCxnSpPr>
          <p:spPr>
            <a:xfrm>
              <a:off x="4718366" y="2229409"/>
              <a:ext cx="0" cy="2329819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7584617" y="4049088"/>
            <a:ext cx="43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endParaRPr lang="zh-CN" altLang="en-US" sz="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524919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1323" y="1040231"/>
          <a:ext cx="8535571" cy="1575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/>
                <a:gridCol w="4252429"/>
                <a:gridCol w="1222872"/>
                <a:gridCol w="733724"/>
                <a:gridCol w="1902246"/>
              </a:tblGrid>
              <a:tr h="322779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2020.6.15-2020.6.21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3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块四表数据准确性监控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一阶段验收准备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60788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1323" y="3261720"/>
          <a:ext cx="8536898" cy="1550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/>
                <a:gridCol w="2737980"/>
                <a:gridCol w="1374616"/>
                <a:gridCol w="527107"/>
                <a:gridCol w="606093"/>
                <a:gridCol w="554730"/>
                <a:gridCol w="616367"/>
                <a:gridCol w="565003"/>
                <a:gridCol w="565001"/>
                <a:gridCol w="636913"/>
              </a:tblGrid>
              <a:tr h="314604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2020.6.22-2020.6.28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25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计划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060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03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6.23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6.24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块四表数据准确性监控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一阶段验收准备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{98e031a3-c382-4098-8077-522c71ed0063}"/>
</p:tagLst>
</file>

<file path=ppt/tags/tag2.xml><?xml version="1.0" encoding="utf-8"?>
<p:tagLst xmlns:p="http://schemas.openxmlformats.org/presentationml/2006/main">
  <p:tag name="KSO_WM_UNIT_TABLE_BEAUTIFY" val="{f83e2208-6ad4-4802-bb45-197179e3c75f}"/>
</p:tagLst>
</file>

<file path=ppt/tags/tag3.xml><?xml version="1.0" encoding="utf-8"?>
<p:tagLst xmlns:p="http://schemas.openxmlformats.org/presentationml/2006/main">
  <p:tag name="KSO_WM_UNIT_TABLE_BEAUTIFY" val="{b2b95ad2-9f02-40e6-87f1-b206ae2bcba3}"/>
</p:tagLst>
</file>

<file path=ppt/tags/tag4.xml><?xml version="1.0" encoding="utf-8"?>
<p:tagLst xmlns:p="http://schemas.openxmlformats.org/presentationml/2006/main">
  <p:tag name="KSO_WM_UNIT_TABLE_BEAUTIFY" val="{7cbad8f9-eee0-4ec8-8802-da9b1aae0f73}"/>
</p:tagLst>
</file>

<file path=ppt/tags/tag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2707b64-6ce8-41f8-832d-2e98d3774bd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scene3d>
          <a:camera prst="orthographicFront"/>
          <a:lightRig rig="threePt" dir="t"/>
        </a:scene3d>
        <a:sp3d>
          <a:bevelT w="152400" h="50800" prst="softRound"/>
        </a:sp3d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i="0" u="none" strike="noStrike" kern="0" cap="none" spc="0" normalizeH="0" baseline="0" noProof="0" dirty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Calibri" panose="020F0502020204030204"/>
            <a:ea typeface="等线" panose="02010600030101010101" charset="-122"/>
            <a:cs typeface="+mn-cs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scene3d>
          <a:camera prst="orthographicFront"/>
          <a:lightRig rig="threePt" dir="t"/>
        </a:scene3d>
        <a:sp3d>
          <a:bevelT w="152400" h="50800" prst="softRound"/>
        </a:sp3d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i="0" u="none" strike="noStrike" kern="0" cap="none" spc="0" normalizeH="0" baseline="0" noProof="0" dirty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Calibri" panose="020F0502020204030204"/>
            <a:ea typeface="等线" panose="02010600030101010101" charset="-122"/>
            <a:cs typeface="+mn-cs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4626</Words>
  <Application>WPS 演示</Application>
  <PresentationFormat>自定义</PresentationFormat>
  <Paragraphs>1862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等线</vt:lpstr>
      <vt:lpstr>Arial</vt:lpstr>
      <vt:lpstr>微软雅黑</vt:lpstr>
      <vt:lpstr>华文行楷</vt:lpstr>
      <vt:lpstr>黑体</vt:lpstr>
      <vt:lpstr>华文中宋</vt:lpstr>
      <vt:lpstr>Calibri</vt:lpstr>
      <vt:lpstr>Arial Unicode MS</vt:lpstr>
      <vt:lpstr>主题5</vt:lpstr>
      <vt:lpstr>1_主题5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西弗内斯</cp:lastModifiedBy>
  <cp:revision>3008</cp:revision>
  <cp:lastPrinted>2019-04-24T11:36:00Z</cp:lastPrinted>
  <dcterms:created xsi:type="dcterms:W3CDTF">2018-08-02T16:00:00Z</dcterms:created>
  <dcterms:modified xsi:type="dcterms:W3CDTF">2020-06-18T13:52:36Z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