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Sheet1!$I$1:$I$30</c:f>
              <c:numCache>
                <c:formatCode>General</c:formatCode>
                <c:ptCount val="30"/>
                <c:pt idx="0">
                  <c:v>0.15110000000000001</c:v>
                </c:pt>
                <c:pt idx="1">
                  <c:v>0.2848</c:v>
                </c:pt>
                <c:pt idx="2">
                  <c:v>0.35189999999999999</c:v>
                </c:pt>
                <c:pt idx="3">
                  <c:v>0.4027</c:v>
                </c:pt>
                <c:pt idx="4">
                  <c:v>0.46750000000000003</c:v>
                </c:pt>
                <c:pt idx="5">
                  <c:v>0.49459999999999998</c:v>
                </c:pt>
                <c:pt idx="6">
                  <c:v>0.5423</c:v>
                </c:pt>
                <c:pt idx="7">
                  <c:v>0.57020000000000004</c:v>
                </c:pt>
                <c:pt idx="8">
                  <c:v>0.62080000000000002</c:v>
                </c:pt>
                <c:pt idx="9">
                  <c:v>0.65739999999999998</c:v>
                </c:pt>
                <c:pt idx="10">
                  <c:v>0.70930000000000004</c:v>
                </c:pt>
                <c:pt idx="11">
                  <c:v>0.76380000000000003</c:v>
                </c:pt>
                <c:pt idx="12">
                  <c:v>0.79610000000000003</c:v>
                </c:pt>
                <c:pt idx="13">
                  <c:v>0.82440000000000002</c:v>
                </c:pt>
                <c:pt idx="14">
                  <c:v>0.85370000000000001</c:v>
                </c:pt>
                <c:pt idx="15">
                  <c:v>0.87429999999999997</c:v>
                </c:pt>
                <c:pt idx="16">
                  <c:v>0.90280000000000005</c:v>
                </c:pt>
                <c:pt idx="17">
                  <c:v>0.91479999999999995</c:v>
                </c:pt>
                <c:pt idx="18">
                  <c:v>0.91820000000000002</c:v>
                </c:pt>
                <c:pt idx="19">
                  <c:v>0.92800000000000005</c:v>
                </c:pt>
                <c:pt idx="20">
                  <c:v>0.94550000000000001</c:v>
                </c:pt>
                <c:pt idx="21">
                  <c:v>0.94079999999999997</c:v>
                </c:pt>
                <c:pt idx="22">
                  <c:v>0.95140000000000002</c:v>
                </c:pt>
                <c:pt idx="23">
                  <c:v>0.94750000000000001</c:v>
                </c:pt>
                <c:pt idx="24">
                  <c:v>0.95030000000000003</c:v>
                </c:pt>
                <c:pt idx="25">
                  <c:v>0.95279999999999998</c:v>
                </c:pt>
                <c:pt idx="26">
                  <c:v>0.95640000000000003</c:v>
                </c:pt>
                <c:pt idx="27">
                  <c:v>0.95</c:v>
                </c:pt>
                <c:pt idx="28">
                  <c:v>0.95979999999999999</c:v>
                </c:pt>
                <c:pt idx="29">
                  <c:v>0.96199999999999997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8C-491A-8E70-E660D2977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614440"/>
        <c:axId val="594620672"/>
      </c:lineChart>
      <c:lineChart>
        <c:grouping val="stacked"/>
        <c:varyColors val="0"/>
        <c:ser>
          <c:idx val="1"/>
          <c:order val="1"/>
          <c:tx>
            <c:v>Val_accuracy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Sheet1!$O$1:$O$30</c:f>
              <c:numCache>
                <c:formatCode>General</c:formatCode>
                <c:ptCount val="30"/>
                <c:pt idx="0">
                  <c:v>0.15670000000000001</c:v>
                </c:pt>
                <c:pt idx="1">
                  <c:v>0.4274</c:v>
                </c:pt>
                <c:pt idx="2">
                  <c:v>0.51</c:v>
                </c:pt>
                <c:pt idx="3">
                  <c:v>0.65810000000000002</c:v>
                </c:pt>
                <c:pt idx="4">
                  <c:v>0.52710000000000001</c:v>
                </c:pt>
                <c:pt idx="5">
                  <c:v>0.47860000000000003</c:v>
                </c:pt>
                <c:pt idx="6">
                  <c:v>0.71789999999999998</c:v>
                </c:pt>
                <c:pt idx="7">
                  <c:v>0.70660000000000001</c:v>
                </c:pt>
                <c:pt idx="8">
                  <c:v>0.85470000000000002</c:v>
                </c:pt>
                <c:pt idx="9">
                  <c:v>0.84330000000000005</c:v>
                </c:pt>
                <c:pt idx="10">
                  <c:v>0.93730000000000002</c:v>
                </c:pt>
                <c:pt idx="11">
                  <c:v>0.92879999999999996</c:v>
                </c:pt>
                <c:pt idx="12">
                  <c:v>0.87460000000000004</c:v>
                </c:pt>
                <c:pt idx="13">
                  <c:v>0.9516</c:v>
                </c:pt>
                <c:pt idx="14">
                  <c:v>0.97440000000000004</c:v>
                </c:pt>
                <c:pt idx="15">
                  <c:v>0.98580000000000001</c:v>
                </c:pt>
                <c:pt idx="16">
                  <c:v>0.98009999999999997</c:v>
                </c:pt>
                <c:pt idx="17">
                  <c:v>0.97150000000000003</c:v>
                </c:pt>
                <c:pt idx="18">
                  <c:v>0.97440000000000004</c:v>
                </c:pt>
                <c:pt idx="19">
                  <c:v>0.96009999999999995</c:v>
                </c:pt>
                <c:pt idx="20">
                  <c:v>0.9516</c:v>
                </c:pt>
                <c:pt idx="21">
                  <c:v>0.98580000000000001</c:v>
                </c:pt>
                <c:pt idx="22">
                  <c:v>0.98580000000000001</c:v>
                </c:pt>
                <c:pt idx="23">
                  <c:v>0.96299999999999997</c:v>
                </c:pt>
                <c:pt idx="24">
                  <c:v>0.98860000000000003</c:v>
                </c:pt>
                <c:pt idx="25">
                  <c:v>0.97440000000000004</c:v>
                </c:pt>
                <c:pt idx="26">
                  <c:v>0.97440000000000004</c:v>
                </c:pt>
                <c:pt idx="27">
                  <c:v>0.97150000000000003</c:v>
                </c:pt>
                <c:pt idx="28">
                  <c:v>0.96870000000000001</c:v>
                </c:pt>
                <c:pt idx="29">
                  <c:v>0.98009999999999997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8C-491A-8E70-E660D2977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602304"/>
        <c:axId val="594600336"/>
      </c:lineChart>
      <c:catAx>
        <c:axId val="59461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20672"/>
        <c:crosses val="autoZero"/>
        <c:auto val="1"/>
        <c:lblAlgn val="ctr"/>
        <c:lblOffset val="100"/>
        <c:noMultiLvlLbl val="0"/>
      </c:catAx>
      <c:valAx>
        <c:axId val="5946206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14440"/>
        <c:crosses val="autoZero"/>
        <c:crossBetween val="between"/>
      </c:valAx>
      <c:valAx>
        <c:axId val="594600336"/>
        <c:scaling>
          <c:orientation val="minMax"/>
          <c:max val="1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602304"/>
        <c:crosses val="max"/>
        <c:crossBetween val="between"/>
      </c:valAx>
      <c:catAx>
        <c:axId val="594602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46003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v>Loss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Sheet1!$F$1:$F$30</c:f>
              <c:numCache>
                <c:formatCode>General</c:formatCode>
                <c:ptCount val="30"/>
                <c:pt idx="0">
                  <c:v>3.1059999999999999</c:v>
                </c:pt>
                <c:pt idx="1">
                  <c:v>2.4314</c:v>
                </c:pt>
                <c:pt idx="2">
                  <c:v>2.1949999999999998</c:v>
                </c:pt>
                <c:pt idx="3">
                  <c:v>2.0232000000000001</c:v>
                </c:pt>
                <c:pt idx="4">
                  <c:v>1.8109999999999999</c:v>
                </c:pt>
                <c:pt idx="5">
                  <c:v>1.6877</c:v>
                </c:pt>
                <c:pt idx="6">
                  <c:v>1.5434000000000001</c:v>
                </c:pt>
                <c:pt idx="7">
                  <c:v>1.3963000000000001</c:v>
                </c:pt>
                <c:pt idx="8">
                  <c:v>1.2493000000000001</c:v>
                </c:pt>
                <c:pt idx="9">
                  <c:v>1.1291</c:v>
                </c:pt>
                <c:pt idx="10">
                  <c:v>0.95760000000000001</c:v>
                </c:pt>
                <c:pt idx="11">
                  <c:v>0.78380000000000005</c:v>
                </c:pt>
                <c:pt idx="12">
                  <c:v>0.69189999999999996</c:v>
                </c:pt>
                <c:pt idx="13">
                  <c:v>0.5786</c:v>
                </c:pt>
                <c:pt idx="14">
                  <c:v>0.50929999999999997</c:v>
                </c:pt>
                <c:pt idx="15">
                  <c:v>0.41249999999999998</c:v>
                </c:pt>
                <c:pt idx="16">
                  <c:v>0.3175</c:v>
                </c:pt>
                <c:pt idx="17">
                  <c:v>0.28399999999999997</c:v>
                </c:pt>
                <c:pt idx="18">
                  <c:v>0.25080000000000002</c:v>
                </c:pt>
                <c:pt idx="19">
                  <c:v>0.2356</c:v>
                </c:pt>
                <c:pt idx="20">
                  <c:v>0.19059999999999999</c:v>
                </c:pt>
                <c:pt idx="21">
                  <c:v>0.1918</c:v>
                </c:pt>
                <c:pt idx="22">
                  <c:v>0.16900000000000001</c:v>
                </c:pt>
                <c:pt idx="23">
                  <c:v>0.16569999999999999</c:v>
                </c:pt>
                <c:pt idx="24">
                  <c:v>0.15959999999999999</c:v>
                </c:pt>
                <c:pt idx="25">
                  <c:v>0.14249999999999999</c:v>
                </c:pt>
                <c:pt idx="26">
                  <c:v>0.1396</c:v>
                </c:pt>
                <c:pt idx="27">
                  <c:v>0.1439</c:v>
                </c:pt>
                <c:pt idx="28">
                  <c:v>0.12989999999999999</c:v>
                </c:pt>
                <c:pt idx="29">
                  <c:v>0.1137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70-429D-A0F1-3D32F23C7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5865304"/>
        <c:axId val="605864320"/>
      </c:lineChart>
      <c:lineChart>
        <c:grouping val="stacked"/>
        <c:varyColors val="0"/>
        <c:ser>
          <c:idx val="1"/>
          <c:order val="1"/>
          <c:tx>
            <c:v>Val_loss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Sheet1!$L$1:$L$30</c:f>
              <c:numCache>
                <c:formatCode>General</c:formatCode>
                <c:ptCount val="30"/>
                <c:pt idx="0">
                  <c:v>2.9847999999999999</c:v>
                </c:pt>
                <c:pt idx="1">
                  <c:v>1.8894</c:v>
                </c:pt>
                <c:pt idx="2">
                  <c:v>1.6637999999999999</c:v>
                </c:pt>
                <c:pt idx="3">
                  <c:v>1.1867000000000001</c:v>
                </c:pt>
                <c:pt idx="4">
                  <c:v>1.4710000000000001</c:v>
                </c:pt>
                <c:pt idx="5">
                  <c:v>1.8265</c:v>
                </c:pt>
                <c:pt idx="6">
                  <c:v>0.91090000000000004</c:v>
                </c:pt>
                <c:pt idx="7">
                  <c:v>1.0273000000000001</c:v>
                </c:pt>
                <c:pt idx="8">
                  <c:v>0.62690000000000001</c:v>
                </c:pt>
                <c:pt idx="9">
                  <c:v>0.59440000000000004</c:v>
                </c:pt>
                <c:pt idx="10">
                  <c:v>0.26889999999999997</c:v>
                </c:pt>
                <c:pt idx="11">
                  <c:v>0.28210000000000002</c:v>
                </c:pt>
                <c:pt idx="12">
                  <c:v>0.4254</c:v>
                </c:pt>
                <c:pt idx="13">
                  <c:v>0.2099</c:v>
                </c:pt>
                <c:pt idx="14">
                  <c:v>0.13569999999999999</c:v>
                </c:pt>
                <c:pt idx="15">
                  <c:v>7.9200000000000007E-2</c:v>
                </c:pt>
                <c:pt idx="16">
                  <c:v>7.5899999999999995E-2</c:v>
                </c:pt>
                <c:pt idx="17">
                  <c:v>0.1061</c:v>
                </c:pt>
                <c:pt idx="18">
                  <c:v>7.85E-2</c:v>
                </c:pt>
                <c:pt idx="19">
                  <c:v>0.1091</c:v>
                </c:pt>
                <c:pt idx="20">
                  <c:v>0.1172</c:v>
                </c:pt>
                <c:pt idx="21">
                  <c:v>8.4900000000000003E-2</c:v>
                </c:pt>
                <c:pt idx="22">
                  <c:v>5.9799999999999999E-2</c:v>
                </c:pt>
                <c:pt idx="23">
                  <c:v>0.1111</c:v>
                </c:pt>
                <c:pt idx="24">
                  <c:v>3.5700000000000003E-2</c:v>
                </c:pt>
                <c:pt idx="25">
                  <c:v>7.6499999999999999E-2</c:v>
                </c:pt>
                <c:pt idx="26">
                  <c:v>7.6999999999999999E-2</c:v>
                </c:pt>
                <c:pt idx="27">
                  <c:v>7.1099999999999997E-2</c:v>
                </c:pt>
                <c:pt idx="28">
                  <c:v>6.54E-2</c:v>
                </c:pt>
                <c:pt idx="29">
                  <c:v>4.7800000000000002E-2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70-429D-A0F1-3D32F23C7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511776"/>
        <c:axId val="608505544"/>
      </c:lineChart>
      <c:catAx>
        <c:axId val="605865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64320"/>
        <c:crosses val="autoZero"/>
        <c:auto val="1"/>
        <c:lblAlgn val="ctr"/>
        <c:lblOffset val="100"/>
        <c:noMultiLvlLbl val="0"/>
      </c:catAx>
      <c:valAx>
        <c:axId val="60586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65304"/>
        <c:crosses val="autoZero"/>
        <c:crossBetween val="between"/>
      </c:valAx>
      <c:valAx>
        <c:axId val="608505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511776"/>
        <c:crosses val="max"/>
        <c:crossBetween val="between"/>
      </c:valAx>
      <c:catAx>
        <c:axId val="608511776"/>
        <c:scaling>
          <c:orientation val="minMax"/>
        </c:scaling>
        <c:delete val="1"/>
        <c:axPos val="b"/>
        <c:majorTickMark val="out"/>
        <c:minorTickMark val="none"/>
        <c:tickLblPos val="nextTo"/>
        <c:crossAx val="608505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8494c82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38494c82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8494c8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8494c8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8e6a33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8e6a33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mhouston/capstone_project_blogapp" TargetMode="External"/><Relationship Id="rId2" Type="http://schemas.openxmlformats.org/officeDocument/2006/relationships/hyperlink" Target="https://github.com/wdmhouston/capstone_project_fruit_predic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c24613.readthedocs.io/en/mai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 Prediction with Deep Learning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537150" y="3057184"/>
            <a:ext cx="5168026" cy="788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Deming Wang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2021/11/22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E6AB-C383-41F4-ACB3-02ECE3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Source code @ </a:t>
            </a:r>
            <a:r>
              <a:rPr lang="en-US" sz="2400" dirty="0" err="1"/>
              <a:t>github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3006-95D5-4CE1-9708-C2394BC4A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Capstone_project_fruit_prediction</a:t>
            </a:r>
            <a:r>
              <a:rPr lang="en-US" dirty="0"/>
              <a:t>:</a:t>
            </a:r>
          </a:p>
          <a:p>
            <a:pPr marL="146050" indent="0">
              <a:buNone/>
            </a:pPr>
            <a:r>
              <a:rPr lang="en-US" dirty="0">
                <a:hlinkClick r:id="rId2"/>
              </a:rPr>
              <a:t>https://github.com/wdmhouston/capstone_project_fruit_prediction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 err="1"/>
              <a:t>Capstone_project_project_blogapp</a:t>
            </a:r>
            <a:r>
              <a:rPr lang="en-US" dirty="0"/>
              <a:t>:</a:t>
            </a:r>
          </a:p>
          <a:p>
            <a:pPr marL="146050" indent="0">
              <a:buNone/>
            </a:pPr>
            <a:r>
              <a:rPr lang="en-US" dirty="0">
                <a:hlinkClick r:id="rId3"/>
              </a:rPr>
              <a:t>https://github.com/wdmhouston/capstone_project_blogapp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Online document:</a:t>
            </a:r>
          </a:p>
          <a:p>
            <a:pPr marL="146050" indent="0">
              <a:buNone/>
            </a:pPr>
            <a:r>
              <a:rPr lang="en-US" dirty="0">
                <a:hlinkClick r:id="rId4"/>
              </a:rPr>
              <a:t>https://sc24613.readthedocs.io/en/main/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2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E50-13C3-40B1-A218-EF94F014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400" dirty="0"/>
              <a:t>Summary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A8917-2128-4204-8851-48E4BF54E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Model works as expected</a:t>
            </a:r>
          </a:p>
          <a:p>
            <a:pPr>
              <a:lnSpc>
                <a:spcPct val="250000"/>
              </a:lnSpc>
            </a:pPr>
            <a:r>
              <a:rPr lang="en-US" dirty="0"/>
              <a:t>Web app and prediction </a:t>
            </a:r>
            <a:r>
              <a:rPr lang="en-US" dirty="0" err="1"/>
              <a:t>api</a:t>
            </a:r>
            <a:r>
              <a:rPr lang="en-US" dirty="0"/>
              <a:t> makes it easy to use with friendly interface</a:t>
            </a:r>
          </a:p>
          <a:p>
            <a:pPr>
              <a:lnSpc>
                <a:spcPct val="250000"/>
              </a:lnSpc>
            </a:pPr>
            <a:r>
              <a:rPr lang="en-US" dirty="0"/>
              <a:t>It can be applied for my future work</a:t>
            </a:r>
          </a:p>
          <a:p>
            <a:pPr>
              <a:lnSpc>
                <a:spcPct val="250000"/>
              </a:lnSpc>
            </a:pPr>
            <a:r>
              <a:rPr lang="en-US" dirty="0"/>
              <a:t>Future work: expand dataset, use pre-trained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83650"/>
            <a:ext cx="7038900" cy="3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About Me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Motivation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Model Setup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Training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Deployment with web app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Source code @ Github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Summary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Deming Wang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Senior Petroleum Engineer/Software Engineer in Oil/Gas in dustry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Aramco Americas, Schlumberger, Subsurface Modeling, Seismo Electrics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Reservoir Simulation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CO2 sequestration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Software development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B1184-231D-497F-B67D-E4DE1AE11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020" y="3023149"/>
            <a:ext cx="1584089" cy="965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863E3-B232-4F0B-AE17-1B248874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289" y="3023150"/>
            <a:ext cx="1355473" cy="9652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782926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fruit recognition for gardening community website gardeningbeyond.com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Identify user’s favorite fruit tree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Provide input for future recommended system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Potential application for oil/gas industry: fault detection, borehole breakouts detection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CC191-ABB3-440C-8B1D-492A85495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986" y="1567549"/>
            <a:ext cx="1401634" cy="2494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DF8D-81D2-4897-ABFC-C9F59D93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CA9EB-034A-468B-AEB6-C912A49C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448356"/>
            <a:ext cx="7038900" cy="303039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Split dataset to Train/Validation/Test</a:t>
            </a:r>
          </a:p>
          <a:p>
            <a:pPr>
              <a:lnSpc>
                <a:spcPct val="200000"/>
              </a:lnSpc>
            </a:pPr>
            <a:r>
              <a:rPr lang="en-US" dirty="0"/>
              <a:t>Group fruits into 36 folders and create labels from folder names</a:t>
            </a:r>
          </a:p>
          <a:p>
            <a:pPr>
              <a:lnSpc>
                <a:spcPct val="200000"/>
              </a:lnSpc>
            </a:pPr>
            <a:r>
              <a:rPr lang="en-US" dirty="0"/>
              <a:t>Normalize the image pixel values (divided by 255)</a:t>
            </a:r>
          </a:p>
          <a:p>
            <a:pPr>
              <a:lnSpc>
                <a:spcPct val="200000"/>
              </a:lnSpc>
            </a:pPr>
            <a:r>
              <a:rPr lang="en-US" dirty="0"/>
              <a:t>Build model architecture (Sequential) </a:t>
            </a:r>
          </a:p>
          <a:p>
            <a:pPr>
              <a:lnSpc>
                <a:spcPct val="200000"/>
              </a:lnSpc>
            </a:pPr>
            <a:r>
              <a:rPr lang="en-US" dirty="0"/>
              <a:t>Run model </a:t>
            </a:r>
          </a:p>
          <a:p>
            <a:pPr>
              <a:lnSpc>
                <a:spcPct val="200000"/>
              </a:lnSpc>
            </a:pPr>
            <a:r>
              <a:rPr lang="en-US" dirty="0"/>
              <a:t>Monitor accuracy and loss</a:t>
            </a:r>
          </a:p>
          <a:p>
            <a:pPr>
              <a:lnSpc>
                <a:spcPct val="200000"/>
              </a:lnSpc>
            </a:pPr>
            <a:r>
              <a:rPr lang="en-US" dirty="0"/>
              <a:t>Tunning and finalize parameters(epochs, learning rate, drop rate)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3F6919-DF02-478A-9FA1-E383F9DB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29" y="1348241"/>
            <a:ext cx="6792120" cy="25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0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3709-0CC1-478B-9DFC-AF23E685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470668-931E-40BA-B40D-2FB42255A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190295"/>
              </p:ext>
            </p:extLst>
          </p:nvPr>
        </p:nvGraphicFramePr>
        <p:xfrm>
          <a:off x="825627" y="1481728"/>
          <a:ext cx="3692977" cy="318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864518-8472-42E0-8506-C5D4FB1F61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368024"/>
              </p:ext>
            </p:extLst>
          </p:nvPr>
        </p:nvGraphicFramePr>
        <p:xfrm>
          <a:off x="4816950" y="1324304"/>
          <a:ext cx="3692977" cy="3107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300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E439-9946-4E5B-800C-DE87D0C7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with web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45A7C-1332-40B9-949A-1CC11FEC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66" y="903331"/>
            <a:ext cx="5906268" cy="399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4658F-3C0C-4BBB-BB28-75E0230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9" y="330385"/>
            <a:ext cx="2217194" cy="3914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76B98-1E1F-4CE1-9B63-2C4EB1A8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643" y="330385"/>
            <a:ext cx="2195976" cy="3888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86CF1-C538-4899-9278-CCFFB918D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068" y="330385"/>
            <a:ext cx="2195976" cy="3914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606DCE-E1A2-4315-852C-2E9F9468F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149" y="330385"/>
            <a:ext cx="2039388" cy="39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182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251</Words>
  <Application>Microsoft Office PowerPoint</Application>
  <PresentationFormat>On-screen Show (16:9)</PresentationFormat>
  <Paragraphs>50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Montserrat</vt:lpstr>
      <vt:lpstr>Arial</vt:lpstr>
      <vt:lpstr>Focus</vt:lpstr>
      <vt:lpstr>Fruit Prediction with Deep Learning</vt:lpstr>
      <vt:lpstr>Agenda</vt:lpstr>
      <vt:lpstr>About Me</vt:lpstr>
      <vt:lpstr>Motivation</vt:lpstr>
      <vt:lpstr>Model Setup</vt:lpstr>
      <vt:lpstr>PowerPoint Presentation</vt:lpstr>
      <vt:lpstr>Training</vt:lpstr>
      <vt:lpstr>Deployment with web app</vt:lpstr>
      <vt:lpstr>PowerPoint Presentation</vt:lpstr>
      <vt:lpstr>Source code @ github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Prediction with Deep Learning</dc:title>
  <dc:creator>Deming Wang</dc:creator>
  <cp:lastModifiedBy>Wang Deming</cp:lastModifiedBy>
  <cp:revision>17</cp:revision>
  <dcterms:modified xsi:type="dcterms:W3CDTF">2021-11-24T12:16:06Z</dcterms:modified>
</cp:coreProperties>
</file>