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0"/>
  </p:handoutMasterIdLst>
  <p:sldIdLst>
    <p:sldId id="256" r:id="rId3"/>
    <p:sldId id="257" r:id="rId5"/>
    <p:sldId id="260"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87" r:id="rId22"/>
    <p:sldId id="280" r:id="rId23"/>
    <p:sldId id="279" r:id="rId24"/>
    <p:sldId id="282" r:id="rId25"/>
    <p:sldId id="283" r:id="rId26"/>
    <p:sldId id="284" r:id="rId27"/>
    <p:sldId id="285" r:id="rId28"/>
    <p:sldId id="286"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93"/>
        <p:guide pos="3852"/>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幻灯片图像占位符 1"/>
          <p:cNvSpPr>
            <a:spLocks noGrp="1" noRot="1"/>
          </p:cNvSpPr>
          <p:nvPr>
            <p:ph type="sldImg"/>
          </p:nvPr>
        </p:nvSpPr>
        <p:spPr/>
      </p:sp>
      <p:sp>
        <p:nvSpPr>
          <p:cNvPr id="48130" name="文本占位符 2"/>
          <p:cNvSpPr>
            <a:spLocks noGrp="1"/>
          </p:cNvSpPr>
          <p:nvPr>
            <p:ph type="body"/>
          </p:nvPr>
        </p:nvSpPr>
        <p:spPr/>
        <p:txBody>
          <a:bodyPr lIns="91440" tIns="45720" rIns="91440" bIns="45720" anchor="t"/>
          <a:p>
            <a:pPr lvl="0"/>
            <a:endParaRPr lang="zh-CN" altLang="en-US"/>
          </a:p>
        </p:txBody>
      </p:sp>
      <p:sp>
        <p:nvSpPr>
          <p:cNvPr id="4813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幻灯片图像占位符 1"/>
          <p:cNvSpPr>
            <a:spLocks noGrp="1" noRot="1"/>
          </p:cNvSpPr>
          <p:nvPr>
            <p:ph type="sldImg"/>
          </p:nvPr>
        </p:nvSpPr>
        <p:spPr/>
      </p:sp>
      <p:sp>
        <p:nvSpPr>
          <p:cNvPr id="50178" name="文本占位符 2"/>
          <p:cNvSpPr>
            <a:spLocks noGrp="1"/>
          </p:cNvSpPr>
          <p:nvPr>
            <p:ph type="body"/>
          </p:nvPr>
        </p:nvSpPr>
        <p:spPr/>
        <p:txBody>
          <a:bodyPr lIns="91440" tIns="45720" rIns="91440" bIns="45720" anchor="t"/>
          <a:p>
            <a:pPr lvl="0"/>
            <a:endParaRPr lang="zh-CN" altLang="en-US"/>
          </a:p>
        </p:txBody>
      </p:sp>
      <p:sp>
        <p:nvSpPr>
          <p:cNvPr id="5017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幻灯片图像占位符 1"/>
          <p:cNvSpPr>
            <a:spLocks noGrp="1" noRot="1"/>
          </p:cNvSpPr>
          <p:nvPr>
            <p:ph type="sldImg"/>
          </p:nvPr>
        </p:nvSpPr>
        <p:spPr/>
      </p:sp>
      <p:sp>
        <p:nvSpPr>
          <p:cNvPr id="39938" name="文本占位符 2"/>
          <p:cNvSpPr>
            <a:spLocks noGrp="1"/>
          </p:cNvSpPr>
          <p:nvPr>
            <p:ph type="body"/>
          </p:nvPr>
        </p:nvSpPr>
        <p:spPr/>
        <p:txBody>
          <a:bodyPr lIns="91440" tIns="45720" rIns="91440" bIns="45720" anchor="t"/>
          <a:p>
            <a:pPr lvl="0"/>
            <a:endParaRPr lang="zh-CN" altLang="en-US"/>
          </a:p>
        </p:txBody>
      </p:sp>
      <p:sp>
        <p:nvSpPr>
          <p:cNvPr id="3993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幻灯片图像占位符 1"/>
          <p:cNvSpPr>
            <a:spLocks noGrp="1" noRot="1"/>
          </p:cNvSpPr>
          <p:nvPr>
            <p:ph type="sldImg"/>
          </p:nvPr>
        </p:nvSpPr>
        <p:spPr/>
      </p:sp>
      <p:sp>
        <p:nvSpPr>
          <p:cNvPr id="41986" name="文本占位符 2"/>
          <p:cNvSpPr>
            <a:spLocks noGrp="1"/>
          </p:cNvSpPr>
          <p:nvPr>
            <p:ph type="body"/>
          </p:nvPr>
        </p:nvSpPr>
        <p:spPr/>
        <p:txBody>
          <a:bodyPr lIns="91440" tIns="45720" rIns="91440" bIns="45720" anchor="t"/>
          <a:p>
            <a:pPr lvl="0"/>
            <a:endParaRPr lang="zh-CN" altLang="en-US"/>
          </a:p>
        </p:txBody>
      </p:sp>
      <p:sp>
        <p:nvSpPr>
          <p:cNvPr id="4198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幻灯片图像占位符 1"/>
          <p:cNvSpPr>
            <a:spLocks noGrp="1" noRot="1"/>
          </p:cNvSpPr>
          <p:nvPr>
            <p:ph type="sldImg"/>
          </p:nvPr>
        </p:nvSpPr>
        <p:spPr/>
      </p:sp>
      <p:sp>
        <p:nvSpPr>
          <p:cNvPr id="44034" name="文本占位符 2"/>
          <p:cNvSpPr>
            <a:spLocks noGrp="1"/>
          </p:cNvSpPr>
          <p:nvPr>
            <p:ph type="body"/>
          </p:nvPr>
        </p:nvSpPr>
        <p:spPr/>
        <p:txBody>
          <a:bodyPr lIns="91440" tIns="45720" rIns="91440" bIns="45720" anchor="t"/>
          <a:p>
            <a:pPr lvl="0"/>
            <a:endParaRPr lang="zh-CN" altLang="en-US"/>
          </a:p>
        </p:txBody>
      </p:sp>
      <p:sp>
        <p:nvSpPr>
          <p:cNvPr id="4403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幻灯片图像占位符 1"/>
          <p:cNvSpPr>
            <a:spLocks noGrp="1" noRot="1"/>
          </p:cNvSpPr>
          <p:nvPr>
            <p:ph type="sldImg"/>
          </p:nvPr>
        </p:nvSpPr>
        <p:spPr/>
      </p:sp>
      <p:sp>
        <p:nvSpPr>
          <p:cNvPr id="46082" name="文本占位符 2"/>
          <p:cNvSpPr>
            <a:spLocks noGrp="1"/>
          </p:cNvSpPr>
          <p:nvPr>
            <p:ph type="body"/>
          </p:nvPr>
        </p:nvSpPr>
        <p:spPr/>
        <p:txBody>
          <a:bodyPr lIns="91440" tIns="45720" rIns="91440" bIns="45720" anchor="t"/>
          <a:p>
            <a:pPr lvl="0"/>
            <a:endParaRPr lang="zh-CN" altLang="en-US"/>
          </a:p>
        </p:txBody>
      </p:sp>
      <p:sp>
        <p:nvSpPr>
          <p:cNvPr id="4608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幻灯片图像占位符 1"/>
          <p:cNvSpPr>
            <a:spLocks noGrp="1" noRot="1"/>
          </p:cNvSpPr>
          <p:nvPr>
            <p:ph type="sldImg"/>
          </p:nvPr>
        </p:nvSpPr>
        <p:spPr/>
      </p:sp>
      <p:sp>
        <p:nvSpPr>
          <p:cNvPr id="56322" name="文本占位符 2"/>
          <p:cNvSpPr>
            <a:spLocks noGrp="1"/>
          </p:cNvSpPr>
          <p:nvPr>
            <p:ph type="body"/>
          </p:nvPr>
        </p:nvSpPr>
        <p:spPr/>
        <p:txBody>
          <a:bodyPr lIns="91440" tIns="45720" rIns="91440" bIns="45720" anchor="t"/>
          <a:p>
            <a:pPr lvl="0"/>
            <a:endParaRPr lang="zh-CN" altLang="en-US"/>
          </a:p>
        </p:txBody>
      </p:sp>
      <p:sp>
        <p:nvSpPr>
          <p:cNvPr id="5632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98.xml"/><Relationship Id="rId3" Type="http://schemas.openxmlformats.org/officeDocument/2006/relationships/image" Target="../media/image5.png"/><Relationship Id="rId2" Type="http://schemas.openxmlformats.org/officeDocument/2006/relationships/tags" Target="../tags/tag97.xml"/><Relationship Id="rId1" Type="http://schemas.openxmlformats.org/officeDocument/2006/relationships/tags" Target="../tags/tag96.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tags" Target="../tags/tag103.xml"/><Relationship Id="rId2" Type="http://schemas.openxmlformats.org/officeDocument/2006/relationships/image" Target="../media/image6.jpeg"/><Relationship Id="rId1" Type="http://schemas.openxmlformats.org/officeDocument/2006/relationships/tags" Target="../tags/tag102.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22.xml"/></Relationships>
</file>

<file path=ppt/slides/_rels/slide2.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7" Type="http://schemas.openxmlformats.org/officeDocument/2006/relationships/notesSlide" Target="../notesSlides/notesSlide2.xml"/><Relationship Id="rId16" Type="http://schemas.openxmlformats.org/officeDocument/2006/relationships/slideLayout" Target="../slideLayouts/slideLayout7.xml"/><Relationship Id="rId15" Type="http://schemas.openxmlformats.org/officeDocument/2006/relationships/tags" Target="../tags/tag79.xml"/><Relationship Id="rId14" Type="http://schemas.openxmlformats.org/officeDocument/2006/relationships/tags" Target="../tags/tag78.xml"/><Relationship Id="rId13" Type="http://schemas.openxmlformats.org/officeDocument/2006/relationships/tags" Target="../tags/tag77.xml"/><Relationship Id="rId12" Type="http://schemas.openxmlformats.org/officeDocument/2006/relationships/tags" Target="../tags/tag76.xml"/><Relationship Id="rId11" Type="http://schemas.openxmlformats.org/officeDocument/2006/relationships/tags" Target="../tags/tag75.xml"/><Relationship Id="rId10" Type="http://schemas.openxmlformats.org/officeDocument/2006/relationships/tags" Target="../tags/tag74.xml"/><Relationship Id="rId1" Type="http://schemas.openxmlformats.org/officeDocument/2006/relationships/tags" Target="../tags/tag6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23.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12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12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12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13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131.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86.xml"/><Relationship Id="rId2" Type="http://schemas.openxmlformats.org/officeDocument/2006/relationships/image" Target="../media/image3.jpeg"/><Relationship Id="rId1" Type="http://schemas.openxmlformats.org/officeDocument/2006/relationships/tags" Target="../tags/tag85.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92.xml"/><Relationship Id="rId3" Type="http://schemas.openxmlformats.org/officeDocument/2006/relationships/image" Target="../media/image4.png"/><Relationship Id="rId2" Type="http://schemas.openxmlformats.org/officeDocument/2006/relationships/tags" Target="../tags/tag91.xml"/><Relationship Id="rId1" Type="http://schemas.openxmlformats.org/officeDocument/2006/relationships/tags" Target="../tags/tag90.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b="1" spc="0" noProof="0">
                <a:solidFill>
                  <a:srgbClr val="000000"/>
                </a:solidFill>
                <a:effectLst>
                  <a:outerShdw blurRad="38100" dist="38100" dir="2700000" algn="tl">
                    <a:srgbClr val="C0C0C0"/>
                  </a:outerShdw>
                </a:effectLst>
                <a:latin typeface="Tahoma" panose="020B0604030504040204" pitchFamily="34" charset="0"/>
                <a:ea typeface="宋体" panose="02010600030101010101" pitchFamily="2" charset="-122"/>
                <a:cs typeface="+mn-cs"/>
                <a:sym typeface="+mn-ea"/>
              </a:rPr>
              <a:t>软件测试基础介绍</a:t>
            </a:r>
            <a:endParaRPr lang="zh-CN" altLang="en-US"/>
          </a:p>
        </p:txBody>
      </p:sp>
      <p:sp>
        <p:nvSpPr>
          <p:cNvPr id="3" name="副标题 2"/>
          <p:cNvSpPr>
            <a:spLocks noGrp="1"/>
          </p:cNvSpPr>
          <p:nvPr>
            <p:ph type="subTitle" idx="1"/>
            <p:custDataLst>
              <p:tags r:id="rId2"/>
            </p:custDataLst>
          </p:nvPr>
        </p:nvSpPr>
        <p:spPr/>
        <p:txBody>
          <a:bodyPr/>
          <a:lstStyle/>
          <a:p>
            <a:r>
              <a:rPr lang="en-US" altLang="zh-CN" b="1" spc="0" noProof="0">
                <a:solidFill>
                  <a:srgbClr val="000000"/>
                </a:solidFill>
                <a:effectLst>
                  <a:outerShdw blurRad="38100" dist="38100" dir="2700000" algn="tl">
                    <a:srgbClr val="C0C0C0"/>
                  </a:outerShdw>
                </a:effectLst>
                <a:latin typeface="Tahoma" panose="020B0604030504040204" pitchFamily="34" charset="0"/>
                <a:ea typeface="宋体" panose="02010600030101010101" pitchFamily="2" charset="-122"/>
                <a:sym typeface="+mn-ea"/>
              </a:rPr>
              <a:t>-- For Developer</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a:t>02 </a:t>
            </a:r>
            <a:r>
              <a:rPr lang="zh-CN" altLang="en-US"/>
              <a:t>测试方法</a:t>
            </a:r>
            <a:r>
              <a:rPr lang="en-US" altLang="zh-CN"/>
              <a:t>——</a:t>
            </a:r>
            <a:r>
              <a:t>白盒测试</a:t>
            </a:r>
          </a:p>
        </p:txBody>
      </p:sp>
      <p:sp>
        <p:nvSpPr>
          <p:cNvPr id="7" name="内容占位符 6"/>
          <p:cNvSpPr>
            <a:spLocks noGrp="1"/>
          </p:cNvSpPr>
          <p:nvPr>
            <p:ph idx="1"/>
            <p:custDataLst>
              <p:tags r:id="rId2"/>
            </p:custDataLst>
          </p:nvPr>
        </p:nvSpPr>
        <p:spPr/>
        <p:txBody>
          <a:bodyPr/>
          <a:lstStyle/>
          <a:p>
            <a:r>
              <a:rPr lang="zh-CN" altLang="en-US"/>
              <a:t>白盒测试：</a:t>
            </a:r>
            <a:endParaRPr lang="zh-CN" altLang="en-US"/>
          </a:p>
          <a:p>
            <a:pPr marL="685800" lvl="1" indent="-228600">
              <a:buFont typeface="Arial" panose="020B0604020202020204" pitchFamily="34" charset="0"/>
              <a:buChar char="•"/>
            </a:pPr>
            <a:r>
              <a:rPr lang="zh-CN" altLang="en-US">
                <a:solidFill>
                  <a:schemeClr val="tx1">
                    <a:lumMod val="75000"/>
                    <a:lumOff val="25000"/>
                  </a:schemeClr>
                </a:solidFill>
              </a:rPr>
              <a:t>这种方法是把测试对象看作一个打开的盒子，它允许测试人员利用程序的内部逻辑结构及有关信息，设计或选择测试用例，对程序所有逻辑路径进行测试。通过在不同点检查程序状态，确定实际状态是否与预期的状态一致。因此白盒测试又称为结构测试或逻辑驱动测试</a:t>
            </a:r>
            <a:endParaRPr lang="zh-CN" altLang="en-US">
              <a:solidFill>
                <a:schemeClr val="tx1">
                  <a:lumMod val="75000"/>
                  <a:lumOff val="25000"/>
                </a:schemeClr>
              </a:solidFill>
            </a:endParaRPr>
          </a:p>
          <a:p>
            <a:pPr marL="685800" lvl="1" indent="-228600">
              <a:buFont typeface="Arial" panose="020B0604020202020204" pitchFamily="34" charset="0"/>
              <a:buChar char="•"/>
            </a:pPr>
            <a:endParaRPr lang="zh-CN" altLang="en-US">
              <a:solidFill>
                <a:schemeClr val="tx1">
                  <a:lumMod val="75000"/>
                  <a:lumOff val="25000"/>
                </a:schemeClr>
              </a:solidFill>
            </a:endParaRPr>
          </a:p>
        </p:txBody>
      </p:sp>
      <p:pic>
        <p:nvPicPr>
          <p:cNvPr id="3" name="图片 2"/>
          <p:cNvPicPr>
            <a:picLocks noChangeAspect="1"/>
          </p:cNvPicPr>
          <p:nvPr/>
        </p:nvPicPr>
        <p:blipFill>
          <a:blip r:embed="rId3"/>
          <a:stretch>
            <a:fillRect/>
          </a:stretch>
        </p:blipFill>
        <p:spPr>
          <a:xfrm>
            <a:off x="1383665" y="3011805"/>
            <a:ext cx="6096000" cy="1609725"/>
          </a:xfrm>
          <a:prstGeom prst="rect">
            <a:avLst/>
          </a:prstGeom>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a:t>02 </a:t>
            </a:r>
            <a:r>
              <a:rPr lang="zh-CN" altLang="en-US"/>
              <a:t>测试方法</a:t>
            </a:r>
            <a:r>
              <a:rPr lang="en-US" altLang="zh-CN"/>
              <a:t>——</a:t>
            </a:r>
            <a:r>
              <a:t>白盒测试</a:t>
            </a:r>
          </a:p>
        </p:txBody>
      </p:sp>
      <p:sp>
        <p:nvSpPr>
          <p:cNvPr id="7" name="内容占位符 6"/>
          <p:cNvSpPr>
            <a:spLocks noGrp="1"/>
          </p:cNvSpPr>
          <p:nvPr>
            <p:ph idx="1"/>
            <p:custDataLst>
              <p:tags r:id="rId2"/>
            </p:custDataLst>
          </p:nvPr>
        </p:nvSpPr>
        <p:spPr/>
        <p:txBody>
          <a:bodyPr/>
          <a:lstStyle/>
          <a:p>
            <a:r>
              <a:rPr lang="zh-CN" altLang="en-US"/>
              <a:t>白盒测试主要是想对程序模块进行如下检查：</a:t>
            </a:r>
            <a:endParaRPr lang="zh-CN" altLang="en-US"/>
          </a:p>
          <a:p>
            <a:pPr marL="685800" lvl="1" indent="-228600">
              <a:buFont typeface="Arial" panose="020B0604020202020204" pitchFamily="34" charset="0"/>
              <a:buChar char="•"/>
            </a:pPr>
            <a:r>
              <a:rPr lang="zh-CN" altLang="en-US">
                <a:solidFill>
                  <a:schemeClr val="tx1">
                    <a:lumMod val="75000"/>
                    <a:lumOff val="25000"/>
                  </a:schemeClr>
                </a:solidFill>
              </a:rPr>
              <a:t>对程序模块的所有独立的执行路径至少测试一遍</a:t>
            </a:r>
            <a:endParaRPr lang="zh-CN" altLang="en-US">
              <a:solidFill>
                <a:schemeClr val="tx1">
                  <a:lumMod val="75000"/>
                  <a:lumOff val="25000"/>
                </a:schemeClr>
              </a:solidFill>
            </a:endParaRPr>
          </a:p>
          <a:p>
            <a:pPr marL="685800" lvl="1" indent="-228600">
              <a:buFont typeface="Arial" panose="020B0604020202020204" pitchFamily="34" charset="0"/>
              <a:buChar char="•"/>
            </a:pPr>
            <a:r>
              <a:rPr lang="zh-CN" altLang="en-US">
                <a:solidFill>
                  <a:schemeClr val="tx1">
                    <a:lumMod val="75000"/>
                    <a:lumOff val="25000"/>
                  </a:schemeClr>
                </a:solidFill>
              </a:rPr>
              <a:t>对所有的逻辑判断，取</a:t>
            </a:r>
            <a:r>
              <a:rPr lang="en-US" altLang="zh-CN">
                <a:solidFill>
                  <a:schemeClr val="tx1">
                    <a:lumMod val="75000"/>
                    <a:lumOff val="25000"/>
                  </a:schemeClr>
                </a:solidFill>
              </a:rPr>
              <a:t>“</a:t>
            </a:r>
            <a:r>
              <a:rPr>
                <a:solidFill>
                  <a:schemeClr val="tx1">
                    <a:lumMod val="75000"/>
                    <a:lumOff val="25000"/>
                  </a:schemeClr>
                </a:solidFill>
              </a:rPr>
              <a:t>真</a:t>
            </a:r>
            <a:r>
              <a:rPr lang="en-US" altLang="zh-CN">
                <a:solidFill>
                  <a:schemeClr val="tx1">
                    <a:lumMod val="75000"/>
                    <a:lumOff val="25000"/>
                  </a:schemeClr>
                </a:solidFill>
              </a:rPr>
              <a:t>”</a:t>
            </a:r>
            <a:r>
              <a:rPr>
                <a:solidFill>
                  <a:schemeClr val="tx1">
                    <a:lumMod val="75000"/>
                    <a:lumOff val="25000"/>
                  </a:schemeClr>
                </a:solidFill>
              </a:rPr>
              <a:t>与取</a:t>
            </a:r>
            <a:r>
              <a:rPr lang="en-US" altLang="zh-CN">
                <a:solidFill>
                  <a:schemeClr val="tx1">
                    <a:lumMod val="75000"/>
                    <a:lumOff val="25000"/>
                  </a:schemeClr>
                </a:solidFill>
              </a:rPr>
              <a:t>“</a:t>
            </a:r>
            <a:r>
              <a:rPr>
                <a:solidFill>
                  <a:schemeClr val="tx1">
                    <a:lumMod val="75000"/>
                    <a:lumOff val="25000"/>
                  </a:schemeClr>
                </a:solidFill>
              </a:rPr>
              <a:t>假</a:t>
            </a:r>
            <a:r>
              <a:rPr lang="en-US" altLang="zh-CN">
                <a:solidFill>
                  <a:schemeClr val="tx1">
                    <a:lumMod val="75000"/>
                    <a:lumOff val="25000"/>
                  </a:schemeClr>
                </a:solidFill>
              </a:rPr>
              <a:t>”</a:t>
            </a:r>
            <a:r>
              <a:rPr>
                <a:solidFill>
                  <a:schemeClr val="tx1">
                    <a:lumMod val="75000"/>
                    <a:lumOff val="25000"/>
                  </a:schemeClr>
                </a:solidFill>
              </a:rPr>
              <a:t>的两种情况都能至少测试一遍</a:t>
            </a:r>
            <a:endParaRPr>
              <a:solidFill>
                <a:schemeClr val="tx1">
                  <a:lumMod val="75000"/>
                  <a:lumOff val="25000"/>
                </a:schemeClr>
              </a:solidFill>
            </a:endParaRPr>
          </a:p>
          <a:p>
            <a:pPr marL="685800" lvl="1" indent="-228600">
              <a:buFont typeface="Arial" panose="020B0604020202020204" pitchFamily="34" charset="0"/>
              <a:buChar char="•"/>
            </a:pPr>
            <a:r>
              <a:rPr>
                <a:solidFill>
                  <a:schemeClr val="tx1">
                    <a:lumMod val="75000"/>
                    <a:lumOff val="25000"/>
                  </a:schemeClr>
                </a:solidFill>
              </a:rPr>
              <a:t>在循环的边界和运行的界限内执行循环体</a:t>
            </a:r>
            <a:endParaRPr>
              <a:solidFill>
                <a:schemeClr val="tx1">
                  <a:lumMod val="75000"/>
                  <a:lumOff val="25000"/>
                </a:schemeClr>
              </a:solidFill>
            </a:endParaRPr>
          </a:p>
          <a:p>
            <a:pPr marL="685800" lvl="1" indent="-228600">
              <a:buFont typeface="Arial" panose="020B0604020202020204" pitchFamily="34" charset="0"/>
              <a:buChar char="•"/>
            </a:pPr>
            <a:r>
              <a:rPr>
                <a:solidFill>
                  <a:schemeClr val="tx1">
                    <a:lumMod val="75000"/>
                    <a:lumOff val="25000"/>
                  </a:schemeClr>
                </a:solidFill>
              </a:rPr>
              <a:t>测试内部数据结构的有效性</a:t>
            </a:r>
            <a:endParaRPr>
              <a:solidFill>
                <a:schemeClr val="tx1">
                  <a:lumMod val="75000"/>
                  <a:lumOff val="25000"/>
                </a:schemeClr>
              </a:solidFill>
            </a:endParaRPr>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a:t>03 </a:t>
            </a:r>
            <a:r>
              <a:rPr lang="zh-CN" altLang="en-US"/>
              <a:t>测试阶段</a:t>
            </a:r>
            <a:endParaRPr lang="zh-CN" altLang="en-US"/>
          </a:p>
        </p:txBody>
      </p:sp>
      <p:pic>
        <p:nvPicPr>
          <p:cNvPr id="3" name="内容占位符 2" descr="120407"/>
          <p:cNvPicPr>
            <a:picLocks noChangeAspect="1"/>
          </p:cNvPicPr>
          <p:nvPr>
            <p:ph idx="1"/>
          </p:nvPr>
        </p:nvPicPr>
        <p:blipFill>
          <a:blip r:embed="rId2"/>
          <a:stretch>
            <a:fillRect/>
          </a:stretch>
        </p:blipFill>
        <p:spPr>
          <a:xfrm>
            <a:off x="1961515" y="2096770"/>
            <a:ext cx="8267700" cy="3438525"/>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a:t>03 </a:t>
            </a:r>
            <a:r>
              <a:rPr lang="zh-CN" altLang="en-US"/>
              <a:t>测试阶段</a:t>
            </a:r>
            <a:r>
              <a:rPr lang="en-US" altLang="zh-CN"/>
              <a:t>——</a:t>
            </a:r>
            <a:r>
              <a:t>单元测试</a:t>
            </a:r>
          </a:p>
        </p:txBody>
      </p:sp>
      <p:sp>
        <p:nvSpPr>
          <p:cNvPr id="7" name="内容占位符 6"/>
          <p:cNvSpPr>
            <a:spLocks noGrp="1"/>
          </p:cNvSpPr>
          <p:nvPr>
            <p:ph idx="1"/>
            <p:custDataLst>
              <p:tags r:id="rId2"/>
            </p:custDataLst>
          </p:nvPr>
        </p:nvSpPr>
        <p:spPr/>
        <p:txBody>
          <a:bodyPr/>
          <a:lstStyle/>
          <a:p>
            <a:r>
              <a:rPr lang="zh-CN" altLang="en-US"/>
              <a:t>单元测试是对软件设计的最小单位</a:t>
            </a:r>
            <a:r>
              <a:rPr lang="en-US" altLang="zh-CN"/>
              <a:t>——</a:t>
            </a:r>
            <a:r>
              <a:t>模块进行正确性检验的测试工作，测试模块在语法、格式和逻辑上的错误。使用的测试方法以详细设计为基础，了解</a:t>
            </a:r>
            <a:r>
              <a:rPr lang="en-US" altLang="zh-CN"/>
              <a:t>I/O</a:t>
            </a:r>
            <a:r>
              <a:t>条件和模块的逻辑结构。先采用白盒测试法，尽可能达到穷尽测试，然后再用黑盒测试法，使之对任何合理和不合理的输入都能够鉴别和响应。</a:t>
            </a:r>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a:t>03 </a:t>
            </a:r>
            <a:r>
              <a:rPr lang="zh-CN" altLang="en-US"/>
              <a:t>测试阶段</a:t>
            </a:r>
            <a:r>
              <a:rPr lang="en-US" altLang="zh-CN"/>
              <a:t>——</a:t>
            </a:r>
            <a:r>
              <a:t>集成测试</a:t>
            </a:r>
          </a:p>
        </p:txBody>
      </p:sp>
      <p:sp>
        <p:nvSpPr>
          <p:cNvPr id="7" name="内容占位符 6"/>
          <p:cNvSpPr>
            <a:spLocks noGrp="1"/>
          </p:cNvSpPr>
          <p:nvPr>
            <p:ph idx="1"/>
            <p:custDataLst>
              <p:tags r:id="rId2"/>
            </p:custDataLst>
          </p:nvPr>
        </p:nvSpPr>
        <p:spPr/>
        <p:txBody>
          <a:bodyPr/>
          <a:lstStyle/>
          <a:p>
            <a:r>
              <a:rPr lang="zh-CN" altLang="en-US"/>
              <a:t>用经过单元测试的模块组装成设计所规定的软件系统的过程就是</a:t>
            </a:r>
            <a:r>
              <a:rPr lang="en-US" altLang="zh-CN"/>
              <a:t>“</a:t>
            </a:r>
            <a:r>
              <a:t>集成</a:t>
            </a:r>
            <a:r>
              <a:rPr lang="en-US" altLang="zh-CN"/>
              <a:t>”</a:t>
            </a:r>
            <a:r>
              <a:t>。集成测试是组装软件的系统技术之一。集成测试的主要目标是要求符合实际软件结构，解决模块接口的一致性问题。</a:t>
            </a:r>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a:t>04 </a:t>
            </a:r>
            <a:r>
              <a:rPr lang="zh-CN" altLang="en-US"/>
              <a:t>测试用例设计</a:t>
            </a:r>
            <a:endParaRPr lang="zh-CN" altLang="en-US"/>
          </a:p>
        </p:txBody>
      </p:sp>
      <p:sp>
        <p:nvSpPr>
          <p:cNvPr id="7" name="内容占位符 6"/>
          <p:cNvSpPr>
            <a:spLocks noGrp="1"/>
          </p:cNvSpPr>
          <p:nvPr>
            <p:ph idx="1"/>
            <p:custDataLst>
              <p:tags r:id="rId2"/>
            </p:custDataLst>
          </p:nvPr>
        </p:nvSpPr>
        <p:spPr/>
        <p:txBody>
          <a:bodyPr/>
          <a:lstStyle/>
          <a:p>
            <a:r>
              <a:rPr lang="zh-CN" altLang="en-US"/>
              <a:t>测试用例定义：</a:t>
            </a:r>
            <a:endParaRPr lang="zh-CN" altLang="en-US"/>
          </a:p>
          <a:p>
            <a:pPr marL="685800" lvl="1" indent="-228600">
              <a:buFont typeface="Arial" panose="020B0604020202020204" pitchFamily="34" charset="0"/>
              <a:buChar char="•"/>
            </a:pPr>
            <a:r>
              <a:rPr lang="zh-CN" altLang="en-US">
                <a:solidFill>
                  <a:schemeClr val="tx1">
                    <a:lumMod val="75000"/>
                    <a:lumOff val="25000"/>
                  </a:schemeClr>
                </a:solidFill>
              </a:rPr>
              <a:t>测试用例是为发现软件错误而设计的数据，它由两部分组成：输入数据的描述，程序执行后应产生的正确结果的精确描述</a:t>
            </a:r>
            <a:endParaRPr lang="zh-CN" altLang="en-US">
              <a:solidFill>
                <a:schemeClr val="tx1">
                  <a:lumMod val="75000"/>
                  <a:lumOff val="25000"/>
                </a:schemeClr>
              </a:solidFill>
            </a:endParaRPr>
          </a:p>
          <a:p>
            <a:pPr marL="685800" lvl="1" indent="-228600">
              <a:buFont typeface="Arial" panose="020B0604020202020204" pitchFamily="34" charset="0"/>
              <a:buChar char="•"/>
            </a:pPr>
            <a:endParaRPr lang="en-US" altLang="zh-CN">
              <a:solidFill>
                <a:schemeClr val="tx1">
                  <a:lumMod val="75000"/>
                  <a:lumOff val="25000"/>
                </a:schemeClr>
              </a:solidFill>
            </a:endParaRPr>
          </a:p>
          <a:p>
            <a:pPr marL="228600" lvl="0" indent="-228600">
              <a:buFont typeface="Arial" panose="020B0604020202020204" pitchFamily="34" charset="0"/>
              <a:buChar char="•"/>
            </a:pPr>
            <a:r>
              <a:rPr>
                <a:solidFill>
                  <a:schemeClr val="tx1">
                    <a:lumMod val="75000"/>
                    <a:lumOff val="25000"/>
                  </a:schemeClr>
                </a:solidFill>
              </a:rPr>
              <a:t>测试用例设计方法</a:t>
            </a:r>
            <a:endParaRPr>
              <a:solidFill>
                <a:schemeClr val="tx1">
                  <a:lumMod val="75000"/>
                  <a:lumOff val="25000"/>
                </a:schemeClr>
              </a:solidFill>
            </a:endParaRPr>
          </a:p>
          <a:p>
            <a:pPr marL="685800" lvl="1" indent="-228600">
              <a:buFont typeface="Arial" panose="020B0604020202020204" pitchFamily="34" charset="0"/>
              <a:buChar char="•"/>
            </a:pPr>
            <a:r>
              <a:rPr>
                <a:solidFill>
                  <a:schemeClr val="tx1">
                    <a:lumMod val="75000"/>
                    <a:lumOff val="25000"/>
                  </a:schemeClr>
                </a:solidFill>
              </a:rPr>
              <a:t>逻辑覆盖</a:t>
            </a:r>
            <a:endParaRPr>
              <a:solidFill>
                <a:schemeClr val="tx1">
                  <a:lumMod val="75000"/>
                  <a:lumOff val="25000"/>
                </a:schemeClr>
              </a:solidFill>
            </a:endParaRPr>
          </a:p>
          <a:p>
            <a:pPr marL="685800" lvl="1" indent="-228600">
              <a:buFont typeface="Arial" panose="020B0604020202020204" pitchFamily="34" charset="0"/>
              <a:buChar char="•"/>
            </a:pPr>
            <a:r>
              <a:rPr>
                <a:solidFill>
                  <a:schemeClr val="tx1">
                    <a:lumMod val="75000"/>
                    <a:lumOff val="25000"/>
                  </a:schemeClr>
                </a:solidFill>
              </a:rPr>
              <a:t>等价类划分</a:t>
            </a:r>
            <a:endParaRPr>
              <a:solidFill>
                <a:schemeClr val="tx1">
                  <a:lumMod val="75000"/>
                  <a:lumOff val="25000"/>
                </a:schemeClr>
              </a:solidFill>
            </a:endParaRPr>
          </a:p>
          <a:p>
            <a:pPr marL="685800" lvl="1" indent="-228600">
              <a:buFont typeface="Arial" panose="020B0604020202020204" pitchFamily="34" charset="0"/>
              <a:buChar char="•"/>
            </a:pPr>
            <a:r>
              <a:rPr>
                <a:solidFill>
                  <a:schemeClr val="tx1">
                    <a:lumMod val="75000"/>
                    <a:lumOff val="25000"/>
                  </a:schemeClr>
                </a:solidFill>
              </a:rPr>
              <a:t>边界分析</a:t>
            </a:r>
            <a:endParaRPr>
              <a:solidFill>
                <a:schemeClr val="tx1">
                  <a:lumMod val="75000"/>
                  <a:lumOff val="25000"/>
                </a:schemeClr>
              </a:solidFill>
            </a:endParaRPr>
          </a:p>
          <a:p>
            <a:pPr marL="685800" lvl="1" indent="-228600">
              <a:buFont typeface="Arial" panose="020B0604020202020204" pitchFamily="34" charset="0"/>
              <a:buChar char="•"/>
            </a:pPr>
            <a:r>
              <a:rPr>
                <a:solidFill>
                  <a:schemeClr val="tx1">
                    <a:lumMod val="75000"/>
                    <a:lumOff val="25000"/>
                  </a:schemeClr>
                </a:solidFill>
              </a:rPr>
              <a:t>因果图</a:t>
            </a:r>
            <a:endParaRPr>
              <a:solidFill>
                <a:schemeClr val="tx1">
                  <a:lumMod val="75000"/>
                  <a:lumOff val="25000"/>
                </a:schemeClr>
              </a:solidFill>
            </a:endParaRPr>
          </a:p>
          <a:p>
            <a:pPr marL="685800" lvl="1" indent="-228600">
              <a:buFont typeface="Arial" panose="020B0604020202020204" pitchFamily="34" charset="0"/>
              <a:buChar char="•"/>
            </a:pPr>
            <a:r>
              <a:rPr>
                <a:solidFill>
                  <a:schemeClr val="tx1">
                    <a:lumMod val="75000"/>
                    <a:lumOff val="25000"/>
                  </a:schemeClr>
                </a:solidFill>
              </a:rPr>
              <a:t>猜错</a:t>
            </a:r>
            <a:endParaRPr>
              <a:solidFill>
                <a:schemeClr val="tx1">
                  <a:lumMod val="75000"/>
                  <a:lumOff val="25000"/>
                </a:schemeClr>
              </a:solidFill>
            </a:endParaRPr>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a:t>04 </a:t>
            </a:r>
            <a:r>
              <a:rPr lang="zh-CN" altLang="en-US"/>
              <a:t>测试用例设计</a:t>
            </a:r>
            <a:r>
              <a:rPr lang="en-US" altLang="zh-CN"/>
              <a:t>——</a:t>
            </a:r>
            <a:r>
              <a:t>逻辑覆盖</a:t>
            </a:r>
          </a:p>
        </p:txBody>
      </p:sp>
      <p:sp>
        <p:nvSpPr>
          <p:cNvPr id="7" name="内容占位符 6"/>
          <p:cNvSpPr>
            <a:spLocks noGrp="1"/>
          </p:cNvSpPr>
          <p:nvPr>
            <p:ph idx="1"/>
            <p:custDataLst>
              <p:tags r:id="rId2"/>
            </p:custDataLst>
          </p:nvPr>
        </p:nvSpPr>
        <p:spPr/>
        <p:txBody>
          <a:bodyPr/>
          <a:lstStyle/>
          <a:p>
            <a:r>
              <a:rPr lang="zh-CN" altLang="en-US"/>
              <a:t>逻辑覆盖是对一系列测试过程的总称，它是在使用白盒测试法时，选用测试用例执行程序逻辑路径的方法。覆盖程度由低到高大致分为以下几类：</a:t>
            </a:r>
            <a:endParaRPr lang="zh-CN" altLang="en-US"/>
          </a:p>
          <a:p>
            <a:pPr marL="685800" lvl="1" indent="-228600">
              <a:buFont typeface="Arial" panose="020B0604020202020204" pitchFamily="34" charset="0"/>
              <a:buChar char="•"/>
            </a:pPr>
            <a:r>
              <a:rPr lang="zh-CN" altLang="en-US">
                <a:solidFill>
                  <a:schemeClr val="tx1">
                    <a:lumMod val="75000"/>
                    <a:lumOff val="25000"/>
                  </a:schemeClr>
                </a:solidFill>
              </a:rPr>
              <a:t>语句覆盖：设计若干测试用例，使程序中每一可执行语句至少执行一次</a:t>
            </a:r>
            <a:endParaRPr lang="zh-CN" altLang="en-US">
              <a:solidFill>
                <a:schemeClr val="tx1">
                  <a:lumMod val="75000"/>
                  <a:lumOff val="25000"/>
                </a:schemeClr>
              </a:solidFill>
            </a:endParaRPr>
          </a:p>
          <a:p>
            <a:pPr marL="685800" lvl="1" indent="-228600">
              <a:buFont typeface="Arial" panose="020B0604020202020204" pitchFamily="34" charset="0"/>
              <a:buChar char="•"/>
            </a:pPr>
            <a:r>
              <a:rPr lang="zh-CN" altLang="en-US">
                <a:solidFill>
                  <a:schemeClr val="tx1">
                    <a:lumMod val="75000"/>
                    <a:lumOff val="25000"/>
                  </a:schemeClr>
                </a:solidFill>
              </a:rPr>
              <a:t>判断覆盖：设计用例，使程序中的每个逻辑判断的取真取假分支至少执行一次</a:t>
            </a:r>
            <a:endParaRPr lang="zh-CN" altLang="en-US">
              <a:solidFill>
                <a:schemeClr val="tx1">
                  <a:lumMod val="75000"/>
                  <a:lumOff val="25000"/>
                </a:schemeClr>
              </a:solidFill>
            </a:endParaRPr>
          </a:p>
          <a:p>
            <a:pPr marL="685800" lvl="1" indent="-228600">
              <a:buFont typeface="Arial" panose="020B0604020202020204" pitchFamily="34" charset="0"/>
              <a:buChar char="•"/>
            </a:pPr>
            <a:r>
              <a:rPr>
                <a:solidFill>
                  <a:schemeClr val="tx1">
                    <a:lumMod val="75000"/>
                    <a:lumOff val="25000"/>
                  </a:schemeClr>
                </a:solidFill>
              </a:rPr>
              <a:t>条件覆盖：设计用例，使判断中的每个条件的可能取值至少满足一次</a:t>
            </a:r>
            <a:endParaRPr>
              <a:solidFill>
                <a:schemeClr val="tx1">
                  <a:lumMod val="75000"/>
                  <a:lumOff val="25000"/>
                </a:schemeClr>
              </a:solidFill>
            </a:endParaRPr>
          </a:p>
          <a:p>
            <a:pPr marL="685800" lvl="1" indent="-228600">
              <a:buFont typeface="Arial" panose="020B0604020202020204" pitchFamily="34" charset="0"/>
              <a:buChar char="•"/>
            </a:pPr>
            <a:r>
              <a:rPr>
                <a:solidFill>
                  <a:schemeClr val="tx1">
                    <a:lumMod val="75000"/>
                    <a:lumOff val="25000"/>
                  </a:schemeClr>
                </a:solidFill>
              </a:rPr>
              <a:t>判断</a:t>
            </a:r>
            <a:r>
              <a:rPr lang="en-US" altLang="zh-CN">
                <a:solidFill>
                  <a:schemeClr val="tx1">
                    <a:lumMod val="75000"/>
                    <a:lumOff val="25000"/>
                  </a:schemeClr>
                </a:solidFill>
              </a:rPr>
              <a:t>/</a:t>
            </a:r>
            <a:r>
              <a:rPr altLang="zh-CN">
                <a:solidFill>
                  <a:schemeClr val="tx1">
                    <a:lumMod val="75000"/>
                    <a:lumOff val="25000"/>
                  </a:schemeClr>
                </a:solidFill>
              </a:rPr>
              <a:t>条件覆盖：设计用例，使得判断中的每个条件的所有可能结果至少出现一次，而且判断本身所有的可能结果也至少出现一次</a:t>
            </a:r>
            <a:endParaRPr altLang="zh-CN">
              <a:solidFill>
                <a:schemeClr val="tx1">
                  <a:lumMod val="75000"/>
                  <a:lumOff val="25000"/>
                </a:schemeClr>
              </a:solidFill>
            </a:endParaRPr>
          </a:p>
          <a:p>
            <a:pPr marL="685800" lvl="1" indent="-228600">
              <a:buFont typeface="Arial" panose="020B0604020202020204" pitchFamily="34" charset="0"/>
              <a:buChar char="•"/>
            </a:pPr>
            <a:r>
              <a:rPr altLang="zh-CN">
                <a:solidFill>
                  <a:schemeClr val="tx1">
                    <a:lumMod val="75000"/>
                    <a:lumOff val="25000"/>
                  </a:schemeClr>
                </a:solidFill>
              </a:rPr>
              <a:t>条件组合覆盖：设计用例，使得每个判断表达式中条件的各种可能组合都至少出现一次。</a:t>
            </a:r>
            <a:endParaRPr altLang="zh-CN">
              <a:solidFill>
                <a:schemeClr val="tx1">
                  <a:lumMod val="75000"/>
                  <a:lumOff val="25000"/>
                </a:schemeClr>
              </a:solidFill>
            </a:endParaRPr>
          </a:p>
          <a:p>
            <a:pPr marL="685800" lvl="1" indent="-228600">
              <a:buFont typeface="Arial" panose="020B0604020202020204" pitchFamily="34" charset="0"/>
              <a:buChar char="•"/>
            </a:pPr>
            <a:r>
              <a:rPr altLang="zh-CN">
                <a:solidFill>
                  <a:schemeClr val="tx1">
                    <a:lumMod val="75000"/>
                    <a:lumOff val="25000"/>
                  </a:schemeClr>
                </a:solidFill>
              </a:rPr>
              <a:t>路径覆盖：设计足够的测试用例，使程序的每条可能路径都至少执行一次</a:t>
            </a:r>
            <a:endParaRPr altLang="zh-CN">
              <a:solidFill>
                <a:schemeClr val="tx1">
                  <a:lumMod val="75000"/>
                  <a:lumOff val="25000"/>
                </a:schemeClr>
              </a:solidFill>
            </a:endParaRPr>
          </a:p>
          <a:p>
            <a:pPr marL="685800" lvl="1" indent="-228600">
              <a:buFont typeface="Arial" panose="020B0604020202020204" pitchFamily="34" charset="0"/>
              <a:buChar char="•"/>
            </a:pPr>
            <a:endParaRPr altLang="zh-CN">
              <a:solidFill>
                <a:schemeClr val="tx1">
                  <a:lumMod val="75000"/>
                  <a:lumOff val="25000"/>
                </a:schemeClr>
              </a:solidFill>
            </a:endParaRPr>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25" y="463550"/>
            <a:ext cx="9661525" cy="647700"/>
          </a:xfrm>
        </p:spPr>
        <p:txBody>
          <a:bodyPr/>
          <a:lstStyle/>
          <a:p>
            <a:r>
              <a:rPr lang="en-US" altLang="zh-CN"/>
              <a:t>04 </a:t>
            </a:r>
            <a:r>
              <a:rPr lang="zh-CN" altLang="en-US"/>
              <a:t>测试用例设计</a:t>
            </a:r>
            <a:r>
              <a:rPr lang="en-US" altLang="zh-CN"/>
              <a:t>——</a:t>
            </a:r>
            <a:r>
              <a:t>等价划分</a:t>
            </a:r>
          </a:p>
        </p:txBody>
      </p:sp>
      <p:sp>
        <p:nvSpPr>
          <p:cNvPr id="7" name="内容占位符 6"/>
          <p:cNvSpPr>
            <a:spLocks noGrp="1"/>
          </p:cNvSpPr>
          <p:nvPr>
            <p:ph idx="1"/>
            <p:custDataLst>
              <p:tags r:id="rId2"/>
            </p:custDataLst>
          </p:nvPr>
        </p:nvSpPr>
        <p:spPr/>
        <p:txBody>
          <a:bodyPr/>
          <a:lstStyle/>
          <a:p>
            <a:r>
              <a:rPr lang="zh-CN" altLang="en-US"/>
              <a:t>等价类划分是用黑盒测试法设计测试用例的一种技术。它是将程序输入定义域中的所有可能的输入数据划分成若干个等价类，每一类的一个代表性的数据在测试中的作用，就等价于这一类中的所有其他数据。也就是说，如果某一类的一个用例发现了错误，这一等价类中的所有其他用例也能发现同样的错误，反之亦然。</a:t>
            </a:r>
            <a:endParaRPr lang="zh-CN" altLang="en-US"/>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a:t>04 </a:t>
            </a:r>
            <a:r>
              <a:rPr lang="zh-CN" altLang="en-US"/>
              <a:t>测试用例设计</a:t>
            </a:r>
            <a:r>
              <a:rPr lang="en-US" altLang="zh-CN"/>
              <a:t>——</a:t>
            </a:r>
            <a:r>
              <a:t>边界分析</a:t>
            </a:r>
          </a:p>
        </p:txBody>
      </p:sp>
      <p:sp>
        <p:nvSpPr>
          <p:cNvPr id="7" name="内容占位符 6"/>
          <p:cNvSpPr>
            <a:spLocks noGrp="1"/>
          </p:cNvSpPr>
          <p:nvPr>
            <p:ph idx="1"/>
            <p:custDataLst>
              <p:tags r:id="rId2"/>
            </p:custDataLst>
          </p:nvPr>
        </p:nvSpPr>
        <p:spPr/>
        <p:txBody>
          <a:bodyPr/>
          <a:lstStyle/>
          <a:p>
            <a:r>
              <a:rPr lang="zh-CN" altLang="en-US"/>
              <a:t>使用边界分析设计测试用例，通常输入等价类和输出等价类的边界值，选取刚好等于、稍小于、稍大于等价类边界值的数据作为测试用例。</a:t>
            </a:r>
            <a:endParaRPr lang="zh-CN" altLang="en-US"/>
          </a:p>
        </p:txBody>
      </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1"/>
          <p:cNvSpPr>
            <a:spLocks noGrp="1"/>
          </p:cNvSpPr>
          <p:nvPr>
            <p:ph type="title"/>
          </p:nvPr>
        </p:nvSpPr>
        <p:spPr>
          <a:xfrm>
            <a:off x="498158" y="831850"/>
            <a:ext cx="6767512" cy="441325"/>
          </a:xfrm>
        </p:spPr>
        <p:txBody>
          <a:bodyPr lIns="101600" tIns="38100" rIns="76200" bIns="38100" anchor="t"/>
          <a:p>
            <a:pPr indent="0" defTabSz="685800"/>
            <a:r>
              <a:rPr lang="en-US" altLang="zh-CN" kern="1200" spc="200" normalizeH="0" baseline="0">
                <a:latin typeface="Arial" panose="020B0604020202020204" pitchFamily="34" charset="0"/>
                <a:ea typeface="微软雅黑" panose="020B0503020204020204" charset="-122"/>
                <a:cs typeface="+mj-cs"/>
                <a:sym typeface="微软雅黑" panose="020B0503020204020204" charset="-122"/>
              </a:rPr>
              <a:t>05 BUG</a:t>
            </a:r>
            <a:r>
              <a:rPr lang="zh-CN" altLang="en-US" kern="1200" spc="200" normalizeH="0" baseline="0">
                <a:latin typeface="Arial" panose="020B0604020202020204" pitchFamily="34" charset="0"/>
                <a:ea typeface="微软雅黑" panose="020B0503020204020204" charset="-122"/>
                <a:cs typeface="+mj-cs"/>
                <a:sym typeface="微软雅黑" panose="020B0503020204020204" charset="-122"/>
              </a:rPr>
              <a:t>定义</a:t>
            </a:r>
            <a:endParaRPr lang="zh-CN" altLang="en-US" kern="1200" spc="200" normalizeH="0" baseline="0">
              <a:latin typeface="Arial" panose="020B0604020202020204" pitchFamily="34" charset="0"/>
              <a:ea typeface="微软雅黑" panose="020B0503020204020204" charset="-122"/>
              <a:cs typeface="+mj-cs"/>
              <a:sym typeface="微软雅黑" panose="020B0503020204020204" charset="-122"/>
            </a:endParaRPr>
          </a:p>
        </p:txBody>
      </p:sp>
      <p:sp>
        <p:nvSpPr>
          <p:cNvPr id="47106" name="文本框 2"/>
          <p:cNvSpPr txBox="1"/>
          <p:nvPr/>
        </p:nvSpPr>
        <p:spPr>
          <a:xfrm>
            <a:off x="3267075" y="2190750"/>
            <a:ext cx="4718050" cy="1476375"/>
          </a:xfrm>
          <a:prstGeom prst="rect">
            <a:avLst/>
          </a:prstGeom>
          <a:noFill/>
          <a:ln w="9525">
            <a:noFill/>
          </a:ln>
        </p:spPr>
        <p:txBody>
          <a:bodyPr wrap="square" anchor="t">
            <a:spAutoFit/>
          </a:bodyPr>
          <a:p>
            <a:pPr marL="342900" indent="-342900">
              <a:buAutoNum type="arabicPeriod"/>
            </a:pPr>
            <a:r>
              <a:rPr lang="zh-CN" altLang="en-US">
                <a:latin typeface="Arial" panose="020B0604020202020204" pitchFamily="34" charset="0"/>
                <a:ea typeface="宋体" panose="02010600030101010101" pitchFamily="2" charset="-122"/>
              </a:rPr>
              <a:t>没有做需求定义的功能</a:t>
            </a:r>
            <a:endParaRPr lang="zh-CN" altLang="en-US">
              <a:latin typeface="Arial" panose="020B0604020202020204" pitchFamily="34" charset="0"/>
              <a:ea typeface="宋体" panose="02010600030101010101" pitchFamily="2" charset="-122"/>
            </a:endParaRPr>
          </a:p>
          <a:p>
            <a:pPr marL="342900" indent="-342900">
              <a:buAutoNum type="arabicPeriod"/>
            </a:pPr>
            <a:r>
              <a:rPr lang="zh-CN" altLang="en-US">
                <a:latin typeface="Arial" panose="020B0604020202020204" pitchFamily="34" charset="0"/>
                <a:ea typeface="宋体" panose="02010600030101010101" pitchFamily="2" charset="-122"/>
              </a:rPr>
              <a:t>做了需求没有定义的功能</a:t>
            </a:r>
            <a:endParaRPr lang="zh-CN" altLang="en-US">
              <a:latin typeface="Arial" panose="020B0604020202020204" pitchFamily="34" charset="0"/>
              <a:ea typeface="宋体" panose="02010600030101010101" pitchFamily="2" charset="-122"/>
            </a:endParaRPr>
          </a:p>
          <a:p>
            <a:pPr marL="342900" indent="-342900">
              <a:buAutoNum type="arabicPeriod"/>
            </a:pPr>
            <a:r>
              <a:rPr lang="zh-CN" altLang="en-US">
                <a:latin typeface="Arial" panose="020B0604020202020204" pitchFamily="34" charset="0"/>
                <a:ea typeface="宋体" panose="02010600030101010101" pitchFamily="2" charset="-122"/>
              </a:rPr>
              <a:t>做了需求定义的 但是不应该做的</a:t>
            </a:r>
            <a:endParaRPr lang="zh-CN" altLang="en-US">
              <a:latin typeface="Arial" panose="020B0604020202020204" pitchFamily="34" charset="0"/>
              <a:ea typeface="宋体" panose="02010600030101010101" pitchFamily="2" charset="-122"/>
            </a:endParaRPr>
          </a:p>
          <a:p>
            <a:pPr marL="342900" indent="-342900">
              <a:buAutoNum type="arabicPeriod"/>
            </a:pPr>
            <a:r>
              <a:rPr lang="zh-CN" altLang="en-US">
                <a:latin typeface="Arial" panose="020B0604020202020204" pitchFamily="34" charset="0"/>
                <a:ea typeface="宋体" panose="02010600030101010101" pitchFamily="2" charset="-122"/>
              </a:rPr>
              <a:t>没有做需求没有定义的 但是应该做的</a:t>
            </a:r>
            <a:endParaRPr lang="zh-CN" altLang="en-US">
              <a:latin typeface="Arial" panose="020B0604020202020204" pitchFamily="34" charset="0"/>
              <a:ea typeface="宋体" panose="02010600030101010101" pitchFamily="2" charset="-122"/>
            </a:endParaRPr>
          </a:p>
          <a:p>
            <a:pPr marL="342900" indent="-342900">
              <a:buAutoNum type="arabicPeriod"/>
            </a:pPr>
            <a:r>
              <a:rPr lang="zh-CN" altLang="en-US">
                <a:latin typeface="Arial" panose="020B0604020202020204" pitchFamily="34" charset="0"/>
                <a:ea typeface="宋体" panose="02010600030101010101" pitchFamily="2" charset="-122"/>
              </a:rPr>
              <a:t>做的方式不合适</a:t>
            </a:r>
            <a:endParaRPr lang="en-US" altLang="zh-CN">
              <a:latin typeface="Arial" panose="020B0604020202020204" pitchFamily="34" charset="0"/>
              <a:ea typeface="宋体" panose="02010600030101010101" pitchFamily="2" charset="-122"/>
            </a:endParaRPr>
          </a:p>
        </p:txBody>
      </p:sp>
      <p:sp>
        <p:nvSpPr>
          <p:cNvPr id="6" name="灯片编号占位符 5"/>
          <p:cNvSpPr>
            <a:spLocks noGrp="1"/>
          </p:cNvSpPr>
          <p:nvPr>
            <p:ph type="sldNum" sz="quarter" idx="12"/>
          </p:nvPr>
        </p:nvSpPr>
        <p:spPr/>
        <p:txBody>
          <a:bodyPr lIns="91440" tIns="45720" rIns="91440" bIns="45720" rtlCol="0" anchor="ctr">
            <a:normAutofit/>
          </a:bodyPr>
          <a:p>
            <a:pPr marL="0" marR="0" indent="0" algn="r" defTabSz="914400" rtl="0" eaLnBrk="1" fontAlgn="base" latinLnBrk="0" hangingPunct="1">
              <a:lnSpc>
                <a:spcPct val="100000"/>
              </a:lnSpc>
              <a:spcBef>
                <a:spcPct val="0"/>
              </a:spcBef>
              <a:spcAft>
                <a:spcPct val="0"/>
              </a:spcAft>
              <a:buClrTx/>
              <a:buSzTx/>
              <a:buFontTx/>
              <a:buNone/>
            </a:pPr>
            <a:fld id="{49AE70B2-8BF9-45C0-BB95-33D1B9D3A854}" type="slidenum">
              <a:rPr kumimoji="0" lang="zh-CN" altLang="en-US" sz="900" b="0" i="0" u="none" strike="noStrike" kern="1200" cap="none" spc="0" normalizeH="0" baseline="0" noProof="1" smtClean="0">
                <a:solidFill>
                  <a:schemeClr val="tx1">
                    <a:tint val="75000"/>
                  </a:schemeClr>
                </a:solidFill>
                <a:latin typeface="Arial" panose="020B0604020202020204" pitchFamily="34" charset="0"/>
                <a:ea typeface="宋体" panose="02010600030101010101" pitchFamily="2" charset="-122"/>
                <a:cs typeface="+mn-cs"/>
              </a:rPr>
            </a:fld>
            <a:endParaRPr kumimoji="0" lang="zh-CN" altLang="en-US" sz="9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1990922" y="924551"/>
            <a:ext cx="929005" cy="525145"/>
          </a:xfrm>
          <a:prstGeom prst="rect">
            <a:avLst/>
          </a:prstGeom>
          <a:noFill/>
        </p:spPr>
        <p:txBody>
          <a:bodyPr wrap="square" bIns="0" rtlCol="0">
            <a:spAutoFit/>
          </a:bodyPr>
          <a:lstStyle/>
          <a:p>
            <a:pPr algn="dist">
              <a:lnSpc>
                <a:spcPct val="130000"/>
              </a:lnSpc>
            </a:pPr>
            <a:r>
              <a:rPr lang="zh-CN" altLang="zh-CN" sz="2400">
                <a:uFillTx/>
                <a:latin typeface="+mj-lt"/>
                <a:ea typeface="+mj-ea"/>
                <a:cs typeface="+mj-cs"/>
              </a:rPr>
              <a:t>目录</a:t>
            </a:r>
            <a:endParaRPr lang="zh-CN" altLang="zh-CN" sz="2400">
              <a:uFillTx/>
              <a:latin typeface="+mj-lt"/>
              <a:ea typeface="+mj-ea"/>
              <a:cs typeface="+mj-cs"/>
            </a:endParaRPr>
          </a:p>
        </p:txBody>
      </p:sp>
      <p:cxnSp>
        <p:nvCxnSpPr>
          <p:cNvPr id="8" name="直接连接符 7"/>
          <p:cNvCxnSpPr/>
          <p:nvPr>
            <p:custDataLst>
              <p:tags r:id="rId2"/>
            </p:custDataLst>
          </p:nvPr>
        </p:nvCxnSpPr>
        <p:spPr>
          <a:xfrm flipV="1">
            <a:off x="1990606" y="1522206"/>
            <a:ext cx="1088390" cy="12065"/>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custDataLst>
              <p:tags r:id="rId3"/>
            </p:custDataLst>
          </p:nvPr>
        </p:nvSpPr>
        <p:spPr>
          <a:xfrm>
            <a:off x="5259678" y="958238"/>
            <a:ext cx="5952199" cy="491490"/>
          </a:xfrm>
          <a:prstGeom prst="rect">
            <a:avLst/>
          </a:prstGeom>
          <a:noFill/>
        </p:spPr>
        <p:txBody>
          <a:bodyPr wrap="square" rtlCol="0">
            <a:spAutoFit/>
          </a:bodyPr>
          <a:lstStyle/>
          <a:p>
            <a:pPr>
              <a:lnSpc>
                <a:spcPct val="130000"/>
              </a:lnSpc>
            </a:pPr>
            <a:r>
              <a:rPr lang="zh-CN" altLang="en-US" sz="2000" spc="120">
                <a:sym typeface="+mn-ea"/>
              </a:rPr>
              <a:t>测试基本概念</a:t>
            </a:r>
            <a:endParaRPr lang="zh-CN" altLang="en-US" sz="2000" spc="120">
              <a:sym typeface="+mn-ea"/>
            </a:endParaRPr>
          </a:p>
        </p:txBody>
      </p:sp>
      <p:sp>
        <p:nvSpPr>
          <p:cNvPr id="7" name="文本框 6"/>
          <p:cNvSpPr txBox="1"/>
          <p:nvPr>
            <p:custDataLst>
              <p:tags r:id="rId4"/>
            </p:custDataLst>
          </p:nvPr>
        </p:nvSpPr>
        <p:spPr>
          <a:xfrm>
            <a:off x="4516002" y="883276"/>
            <a:ext cx="717550" cy="650875"/>
          </a:xfrm>
          <a:prstGeom prst="rect">
            <a:avLst/>
          </a:prstGeom>
          <a:noFill/>
        </p:spPr>
        <p:txBody>
          <a:bodyPr wrap="square" rtlCol="0">
            <a:spAutoFit/>
          </a:bodyPr>
          <a:lstStyle/>
          <a:p>
            <a:pPr>
              <a:lnSpc>
                <a:spcPct val="130000"/>
              </a:lnSpc>
            </a:pPr>
            <a:r>
              <a:rPr lang="en-US" altLang="zh-CN" sz="2800" dirty="0">
                <a:solidFill>
                  <a:schemeClr val="tx1">
                    <a:lumMod val="75000"/>
                    <a:lumOff val="25000"/>
                    <a:alpha val="42000"/>
                  </a:schemeClr>
                </a:solidFill>
              </a:rPr>
              <a:t>01</a:t>
            </a:r>
            <a:endParaRPr lang="en-US" altLang="zh-CN" sz="2800" dirty="0">
              <a:solidFill>
                <a:schemeClr val="tx1">
                  <a:lumMod val="75000"/>
                  <a:lumOff val="25000"/>
                  <a:alpha val="42000"/>
                </a:schemeClr>
              </a:solidFill>
            </a:endParaRPr>
          </a:p>
        </p:txBody>
      </p:sp>
      <p:sp>
        <p:nvSpPr>
          <p:cNvPr id="9" name="文本框 8"/>
          <p:cNvSpPr txBox="1"/>
          <p:nvPr>
            <p:custDataLst>
              <p:tags r:id="rId5"/>
            </p:custDataLst>
          </p:nvPr>
        </p:nvSpPr>
        <p:spPr>
          <a:xfrm>
            <a:off x="5259678" y="1704521"/>
            <a:ext cx="5952199" cy="491490"/>
          </a:xfrm>
          <a:prstGeom prst="rect">
            <a:avLst/>
          </a:prstGeom>
          <a:noFill/>
        </p:spPr>
        <p:txBody>
          <a:bodyPr wrap="square" rtlCol="0">
            <a:spAutoFit/>
          </a:bodyPr>
          <a:lstStyle/>
          <a:p>
            <a:pPr>
              <a:lnSpc>
                <a:spcPct val="130000"/>
              </a:lnSpc>
            </a:pPr>
            <a:r>
              <a:rPr lang="zh-CN" altLang="en-US" sz="2000" spc="120">
                <a:sym typeface="+mn-ea"/>
              </a:rPr>
              <a:t>测试方法</a:t>
            </a:r>
            <a:endParaRPr lang="zh-CN" altLang="en-US" sz="2000" spc="120">
              <a:sym typeface="+mn-ea"/>
            </a:endParaRPr>
          </a:p>
        </p:txBody>
      </p:sp>
      <p:sp>
        <p:nvSpPr>
          <p:cNvPr id="10" name="文本框 9"/>
          <p:cNvSpPr txBox="1"/>
          <p:nvPr>
            <p:custDataLst>
              <p:tags r:id="rId6"/>
            </p:custDataLst>
          </p:nvPr>
        </p:nvSpPr>
        <p:spPr>
          <a:xfrm>
            <a:off x="4516002" y="1629559"/>
            <a:ext cx="717550" cy="650875"/>
          </a:xfrm>
          <a:prstGeom prst="rect">
            <a:avLst/>
          </a:prstGeom>
          <a:noFill/>
        </p:spPr>
        <p:txBody>
          <a:bodyPr wrap="square" rtlCol="0">
            <a:spAutoFit/>
          </a:bodyPr>
          <a:lstStyle/>
          <a:p>
            <a:pPr>
              <a:lnSpc>
                <a:spcPct val="130000"/>
              </a:lnSpc>
            </a:pPr>
            <a:r>
              <a:rPr lang="en-US" altLang="zh-CN" sz="2800" dirty="0">
                <a:solidFill>
                  <a:schemeClr val="tx1">
                    <a:lumMod val="75000"/>
                    <a:lumOff val="25000"/>
                    <a:alpha val="42000"/>
                  </a:schemeClr>
                </a:solidFill>
              </a:rPr>
              <a:t>02</a:t>
            </a:r>
            <a:endParaRPr lang="en-US" altLang="zh-CN" sz="2800" dirty="0">
              <a:solidFill>
                <a:schemeClr val="tx1">
                  <a:lumMod val="75000"/>
                  <a:lumOff val="25000"/>
                  <a:alpha val="42000"/>
                </a:schemeClr>
              </a:solidFill>
            </a:endParaRPr>
          </a:p>
        </p:txBody>
      </p:sp>
      <p:sp>
        <p:nvSpPr>
          <p:cNvPr id="11" name="文本框 10"/>
          <p:cNvSpPr txBox="1"/>
          <p:nvPr>
            <p:custDataLst>
              <p:tags r:id="rId7"/>
            </p:custDataLst>
          </p:nvPr>
        </p:nvSpPr>
        <p:spPr>
          <a:xfrm>
            <a:off x="5259678" y="2450804"/>
            <a:ext cx="5952199" cy="491490"/>
          </a:xfrm>
          <a:prstGeom prst="rect">
            <a:avLst/>
          </a:prstGeom>
          <a:noFill/>
        </p:spPr>
        <p:txBody>
          <a:bodyPr wrap="square" rtlCol="0">
            <a:spAutoFit/>
          </a:bodyPr>
          <a:lstStyle/>
          <a:p>
            <a:pPr>
              <a:lnSpc>
                <a:spcPct val="130000"/>
              </a:lnSpc>
            </a:pPr>
            <a:r>
              <a:rPr lang="zh-CN" altLang="en-US" sz="2000" spc="120">
                <a:sym typeface="+mn-ea"/>
              </a:rPr>
              <a:t>测试阶段</a:t>
            </a:r>
            <a:endParaRPr lang="zh-CN" altLang="en-US" sz="2000" spc="120">
              <a:sym typeface="+mn-ea"/>
            </a:endParaRPr>
          </a:p>
        </p:txBody>
      </p:sp>
      <p:sp>
        <p:nvSpPr>
          <p:cNvPr id="12" name="文本框 11"/>
          <p:cNvSpPr txBox="1"/>
          <p:nvPr>
            <p:custDataLst>
              <p:tags r:id="rId8"/>
            </p:custDataLst>
          </p:nvPr>
        </p:nvSpPr>
        <p:spPr>
          <a:xfrm>
            <a:off x="4516002" y="2375842"/>
            <a:ext cx="717550" cy="650875"/>
          </a:xfrm>
          <a:prstGeom prst="rect">
            <a:avLst/>
          </a:prstGeom>
          <a:noFill/>
        </p:spPr>
        <p:txBody>
          <a:bodyPr wrap="square" rtlCol="0">
            <a:spAutoFit/>
          </a:bodyPr>
          <a:lstStyle/>
          <a:p>
            <a:pPr>
              <a:lnSpc>
                <a:spcPct val="130000"/>
              </a:lnSpc>
            </a:pPr>
            <a:r>
              <a:rPr lang="en-US" altLang="zh-CN" sz="2800" dirty="0">
                <a:solidFill>
                  <a:schemeClr val="tx1">
                    <a:lumMod val="75000"/>
                    <a:lumOff val="25000"/>
                    <a:alpha val="42000"/>
                  </a:schemeClr>
                </a:solidFill>
              </a:rPr>
              <a:t>03</a:t>
            </a:r>
            <a:endParaRPr lang="en-US" altLang="zh-CN" sz="2800" dirty="0">
              <a:solidFill>
                <a:schemeClr val="tx1">
                  <a:lumMod val="75000"/>
                  <a:lumOff val="25000"/>
                  <a:alpha val="42000"/>
                </a:schemeClr>
              </a:solidFill>
            </a:endParaRPr>
          </a:p>
        </p:txBody>
      </p:sp>
      <p:sp>
        <p:nvSpPr>
          <p:cNvPr id="13" name="文本框 12"/>
          <p:cNvSpPr txBox="1"/>
          <p:nvPr>
            <p:custDataLst>
              <p:tags r:id="rId9"/>
            </p:custDataLst>
          </p:nvPr>
        </p:nvSpPr>
        <p:spPr>
          <a:xfrm>
            <a:off x="5259678" y="3169961"/>
            <a:ext cx="5952199" cy="491490"/>
          </a:xfrm>
          <a:prstGeom prst="rect">
            <a:avLst/>
          </a:prstGeom>
          <a:noFill/>
        </p:spPr>
        <p:txBody>
          <a:bodyPr wrap="square" rtlCol="0">
            <a:spAutoFit/>
          </a:bodyPr>
          <a:lstStyle/>
          <a:p>
            <a:pPr>
              <a:lnSpc>
                <a:spcPct val="130000"/>
              </a:lnSpc>
            </a:pPr>
            <a:r>
              <a:rPr lang="zh-CN" altLang="en-US" sz="2000" spc="120">
                <a:sym typeface="+mn-ea"/>
              </a:rPr>
              <a:t>测试用例设计</a:t>
            </a:r>
            <a:endParaRPr lang="zh-CN" altLang="en-US" sz="2000" spc="120">
              <a:sym typeface="+mn-ea"/>
            </a:endParaRPr>
          </a:p>
        </p:txBody>
      </p:sp>
      <p:sp>
        <p:nvSpPr>
          <p:cNvPr id="14" name="文本框 13"/>
          <p:cNvSpPr txBox="1"/>
          <p:nvPr>
            <p:custDataLst>
              <p:tags r:id="rId10"/>
            </p:custDataLst>
          </p:nvPr>
        </p:nvSpPr>
        <p:spPr>
          <a:xfrm>
            <a:off x="4516002" y="3122125"/>
            <a:ext cx="717550" cy="650875"/>
          </a:xfrm>
          <a:prstGeom prst="rect">
            <a:avLst/>
          </a:prstGeom>
          <a:noFill/>
        </p:spPr>
        <p:txBody>
          <a:bodyPr wrap="square" rtlCol="0">
            <a:spAutoFit/>
          </a:bodyPr>
          <a:lstStyle/>
          <a:p>
            <a:pPr>
              <a:lnSpc>
                <a:spcPct val="130000"/>
              </a:lnSpc>
            </a:pPr>
            <a:r>
              <a:rPr lang="en-US" altLang="zh-CN" sz="2800" dirty="0">
                <a:solidFill>
                  <a:schemeClr val="tx1">
                    <a:lumMod val="75000"/>
                    <a:lumOff val="25000"/>
                    <a:alpha val="42000"/>
                  </a:schemeClr>
                </a:solidFill>
              </a:rPr>
              <a:t>04</a:t>
            </a:r>
            <a:endParaRPr lang="en-US" altLang="zh-CN" sz="2800" dirty="0">
              <a:solidFill>
                <a:schemeClr val="tx1">
                  <a:lumMod val="75000"/>
                  <a:lumOff val="25000"/>
                  <a:alpha val="42000"/>
                </a:schemeClr>
              </a:solidFill>
            </a:endParaRPr>
          </a:p>
        </p:txBody>
      </p:sp>
      <p:sp>
        <p:nvSpPr>
          <p:cNvPr id="2" name="文本框 1"/>
          <p:cNvSpPr txBox="1"/>
          <p:nvPr>
            <p:custDataLst>
              <p:tags r:id="rId11"/>
            </p:custDataLst>
          </p:nvPr>
        </p:nvSpPr>
        <p:spPr>
          <a:xfrm>
            <a:off x="5259705" y="3919220"/>
            <a:ext cx="2555875" cy="491490"/>
          </a:xfrm>
          <a:prstGeom prst="rect">
            <a:avLst/>
          </a:prstGeom>
          <a:noFill/>
        </p:spPr>
        <p:txBody>
          <a:bodyPr wrap="square" rtlCol="0">
            <a:spAutoFit/>
          </a:bodyPr>
          <a:p>
            <a:pPr>
              <a:lnSpc>
                <a:spcPct val="130000"/>
              </a:lnSpc>
            </a:pPr>
            <a:r>
              <a:rPr lang="en-US" altLang="zh-CN" sz="2000" spc="120">
                <a:sym typeface="+mn-ea"/>
              </a:rPr>
              <a:t>BUG</a:t>
            </a:r>
            <a:endParaRPr lang="en-US" altLang="zh-CN" sz="2000" spc="120">
              <a:sym typeface="+mn-ea"/>
            </a:endParaRPr>
          </a:p>
        </p:txBody>
      </p:sp>
      <p:sp>
        <p:nvSpPr>
          <p:cNvPr id="3" name="文本框 2"/>
          <p:cNvSpPr txBox="1"/>
          <p:nvPr>
            <p:custDataLst>
              <p:tags r:id="rId12"/>
            </p:custDataLst>
          </p:nvPr>
        </p:nvSpPr>
        <p:spPr>
          <a:xfrm>
            <a:off x="4516002" y="3839675"/>
            <a:ext cx="717550" cy="650875"/>
          </a:xfrm>
          <a:prstGeom prst="rect">
            <a:avLst/>
          </a:prstGeom>
          <a:noFill/>
        </p:spPr>
        <p:txBody>
          <a:bodyPr wrap="square" rtlCol="0">
            <a:spAutoFit/>
          </a:bodyPr>
          <a:p>
            <a:pPr>
              <a:lnSpc>
                <a:spcPct val="130000"/>
              </a:lnSpc>
            </a:pPr>
            <a:r>
              <a:rPr lang="en-US" altLang="zh-CN" sz="2800" dirty="0">
                <a:solidFill>
                  <a:schemeClr val="tx1">
                    <a:lumMod val="75000"/>
                    <a:lumOff val="25000"/>
                    <a:alpha val="42000"/>
                  </a:schemeClr>
                </a:solidFill>
              </a:rPr>
              <a:t>05</a:t>
            </a:r>
            <a:endParaRPr lang="en-US" altLang="zh-CN" sz="2800" dirty="0">
              <a:solidFill>
                <a:schemeClr val="tx1">
                  <a:lumMod val="75000"/>
                  <a:lumOff val="25000"/>
                  <a:alpha val="42000"/>
                </a:schemeClr>
              </a:solidFill>
            </a:endParaRPr>
          </a:p>
        </p:txBody>
      </p:sp>
      <p:sp>
        <p:nvSpPr>
          <p:cNvPr id="4" name="文本框 3"/>
          <p:cNvSpPr txBox="1"/>
          <p:nvPr>
            <p:custDataLst>
              <p:tags r:id="rId13"/>
            </p:custDataLst>
          </p:nvPr>
        </p:nvSpPr>
        <p:spPr>
          <a:xfrm>
            <a:off x="4516002" y="4580085"/>
            <a:ext cx="717550" cy="650875"/>
          </a:xfrm>
          <a:prstGeom prst="rect">
            <a:avLst/>
          </a:prstGeom>
          <a:noFill/>
        </p:spPr>
        <p:txBody>
          <a:bodyPr wrap="square" rtlCol="0">
            <a:spAutoFit/>
          </a:bodyPr>
          <a:p>
            <a:pPr>
              <a:lnSpc>
                <a:spcPct val="130000"/>
              </a:lnSpc>
            </a:pPr>
            <a:r>
              <a:rPr lang="en-US" altLang="zh-CN" sz="2800" dirty="0">
                <a:solidFill>
                  <a:schemeClr val="tx1">
                    <a:lumMod val="75000"/>
                    <a:lumOff val="25000"/>
                    <a:alpha val="42000"/>
                  </a:schemeClr>
                </a:solidFill>
              </a:rPr>
              <a:t>06</a:t>
            </a:r>
            <a:endParaRPr lang="en-US" altLang="zh-CN" sz="2800" dirty="0">
              <a:solidFill>
                <a:schemeClr val="tx1">
                  <a:lumMod val="75000"/>
                  <a:lumOff val="25000"/>
                  <a:alpha val="42000"/>
                </a:schemeClr>
              </a:solidFill>
            </a:endParaRPr>
          </a:p>
        </p:txBody>
      </p:sp>
      <p:sp>
        <p:nvSpPr>
          <p:cNvPr id="15" name="文本框 14"/>
          <p:cNvSpPr txBox="1"/>
          <p:nvPr/>
        </p:nvSpPr>
        <p:spPr>
          <a:xfrm>
            <a:off x="5259705" y="4721860"/>
            <a:ext cx="2338705" cy="368300"/>
          </a:xfrm>
          <a:prstGeom prst="rect">
            <a:avLst/>
          </a:prstGeom>
          <a:noFill/>
        </p:spPr>
        <p:txBody>
          <a:bodyPr wrap="square" rtlCol="0">
            <a:spAutoFit/>
          </a:bodyPr>
          <a:p>
            <a:r>
              <a:rPr lang="zh-CN" altLang="en-US"/>
              <a:t>测试流程</a:t>
            </a:r>
            <a:endParaRPr lang="zh-CN" altLang="en-US"/>
          </a:p>
        </p:txBody>
      </p:sp>
      <p:sp>
        <p:nvSpPr>
          <p:cNvPr id="16" name="文本框 15"/>
          <p:cNvSpPr txBox="1"/>
          <p:nvPr>
            <p:custDataLst>
              <p:tags r:id="rId14"/>
            </p:custDataLst>
          </p:nvPr>
        </p:nvSpPr>
        <p:spPr>
          <a:xfrm>
            <a:off x="4516002" y="5300175"/>
            <a:ext cx="717550" cy="650875"/>
          </a:xfrm>
          <a:prstGeom prst="rect">
            <a:avLst/>
          </a:prstGeom>
          <a:noFill/>
        </p:spPr>
        <p:txBody>
          <a:bodyPr wrap="square" rtlCol="0">
            <a:spAutoFit/>
          </a:bodyPr>
          <a:p>
            <a:pPr>
              <a:lnSpc>
                <a:spcPct val="130000"/>
              </a:lnSpc>
            </a:pPr>
            <a:r>
              <a:rPr lang="en-US" altLang="zh-CN" sz="2800" dirty="0">
                <a:solidFill>
                  <a:schemeClr val="tx1">
                    <a:lumMod val="75000"/>
                    <a:lumOff val="25000"/>
                    <a:alpha val="42000"/>
                  </a:schemeClr>
                </a:solidFill>
              </a:rPr>
              <a:t>07</a:t>
            </a:r>
            <a:endParaRPr lang="en-US" altLang="zh-CN" sz="2800" dirty="0">
              <a:solidFill>
                <a:schemeClr val="tx1">
                  <a:lumMod val="75000"/>
                  <a:lumOff val="25000"/>
                  <a:alpha val="42000"/>
                </a:schemeClr>
              </a:solidFill>
            </a:endParaRPr>
          </a:p>
        </p:txBody>
      </p:sp>
      <p:sp>
        <p:nvSpPr>
          <p:cNvPr id="17" name="文本框 16"/>
          <p:cNvSpPr txBox="1"/>
          <p:nvPr/>
        </p:nvSpPr>
        <p:spPr>
          <a:xfrm>
            <a:off x="5258435" y="5522595"/>
            <a:ext cx="1423035" cy="368300"/>
          </a:xfrm>
          <a:prstGeom prst="rect">
            <a:avLst/>
          </a:prstGeom>
          <a:noFill/>
        </p:spPr>
        <p:txBody>
          <a:bodyPr wrap="square" rtlCol="0">
            <a:spAutoFit/>
          </a:bodyPr>
          <a:p>
            <a:r>
              <a:rPr lang="zh-CN" altLang="en-US"/>
              <a:t>注意项</a:t>
            </a:r>
            <a:endParaRPr lang="zh-CN" altLang="en-US"/>
          </a:p>
        </p:txBody>
      </p:sp>
    </p:spTree>
    <p:custDataLst>
      <p:tags r:id="rId15"/>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标题 1"/>
          <p:cNvSpPr>
            <a:spLocks noGrp="1"/>
          </p:cNvSpPr>
          <p:nvPr>
            <p:ph type="title"/>
          </p:nvPr>
        </p:nvSpPr>
        <p:spPr>
          <a:xfrm>
            <a:off x="784225" y="791528"/>
            <a:ext cx="6245225" cy="442912"/>
          </a:xfrm>
        </p:spPr>
        <p:txBody>
          <a:bodyPr lIns="101600" tIns="38100" rIns="76200" bIns="38100" anchor="t"/>
          <a:p>
            <a:pPr indent="0" defTabSz="685800"/>
            <a:r>
              <a:rPr lang="en-US" altLang="zh-CN" kern="1200" spc="200" normalizeH="0" baseline="0">
                <a:latin typeface="微软雅黑" panose="020B0503020204020204" charset="-122"/>
                <a:ea typeface="微软雅黑" panose="020B0503020204020204" charset="-122"/>
                <a:cs typeface="+mj-cs"/>
                <a:sym typeface="微软雅黑" panose="020B0503020204020204" charset="-122"/>
              </a:rPr>
              <a:t>06 BUG</a:t>
            </a:r>
            <a:r>
              <a:rPr lang="zh-CN" altLang="en-US" kern="1200" spc="200" normalizeH="0" baseline="0">
                <a:latin typeface="微软雅黑" panose="020B0503020204020204" charset="-122"/>
                <a:ea typeface="微软雅黑" panose="020B0503020204020204" charset="-122"/>
                <a:cs typeface="+mj-cs"/>
                <a:sym typeface="微软雅黑" panose="020B0503020204020204" charset="-122"/>
              </a:rPr>
              <a:t>组成</a:t>
            </a:r>
            <a:endParaRPr lang="zh-CN" altLang="en-US" kern="1200" spc="200" normalizeH="0" baseline="0">
              <a:latin typeface="微软雅黑" panose="020B0503020204020204" charset="-122"/>
              <a:ea typeface="微软雅黑" panose="020B0503020204020204" charset="-122"/>
              <a:cs typeface="+mj-cs"/>
              <a:sym typeface="微软雅黑" panose="020B0503020204020204" charset="-122"/>
            </a:endParaRPr>
          </a:p>
        </p:txBody>
      </p:sp>
      <p:sp>
        <p:nvSpPr>
          <p:cNvPr id="49154" name="文本框 2"/>
          <p:cNvSpPr txBox="1"/>
          <p:nvPr/>
        </p:nvSpPr>
        <p:spPr>
          <a:xfrm>
            <a:off x="3814763" y="1711325"/>
            <a:ext cx="5200650" cy="2584450"/>
          </a:xfrm>
          <a:prstGeom prst="rect">
            <a:avLst/>
          </a:prstGeom>
          <a:noFill/>
          <a:ln w="9525">
            <a:noFill/>
          </a:ln>
        </p:spPr>
        <p:txBody>
          <a:bodyPr wrap="square" anchor="t">
            <a:spAutoFit/>
          </a:bodyPr>
          <a:p>
            <a:pPr marL="285750" indent="-285750">
              <a:buFont typeface="Arial" panose="020B0604020202020204" pitchFamily="34" charset="0"/>
              <a:buChar char="•"/>
            </a:pPr>
            <a:r>
              <a:rPr lang="en-US" altLang="zh-CN">
                <a:latin typeface="Arial" panose="020B0604020202020204" pitchFamily="34" charset="0"/>
                <a:ea typeface="宋体" panose="02010600030101010101" pitchFamily="2" charset="-122"/>
              </a:rPr>
              <a:t>ID</a:t>
            </a:r>
            <a:endParaRPr lang="en-US" altLang="zh-CN">
              <a:latin typeface="Arial" panose="020B0604020202020204" pitchFamily="34" charset="0"/>
              <a:ea typeface="宋体" panose="02010600030101010101" pitchFamily="2" charset="-122"/>
            </a:endParaRPr>
          </a:p>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标题</a:t>
            </a:r>
            <a:endParaRPr lang="zh-CN" altLang="en-US">
              <a:latin typeface="Arial" panose="020B0604020202020204" pitchFamily="34" charset="0"/>
              <a:ea typeface="宋体" panose="02010600030101010101" pitchFamily="2" charset="-122"/>
            </a:endParaRPr>
          </a:p>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描述</a:t>
            </a:r>
            <a:endParaRPr lang="zh-CN" altLang="en-US">
              <a:latin typeface="Arial" panose="020B0604020202020204" pitchFamily="34" charset="0"/>
              <a:ea typeface="宋体" panose="02010600030101010101" pitchFamily="2" charset="-122"/>
            </a:endParaRPr>
          </a:p>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重现步骤</a:t>
            </a:r>
            <a:endParaRPr lang="zh-CN" altLang="en-US">
              <a:latin typeface="Arial" panose="020B0604020202020204" pitchFamily="34" charset="0"/>
              <a:ea typeface="宋体" panose="02010600030101010101" pitchFamily="2" charset="-122"/>
            </a:endParaRPr>
          </a:p>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实际结果</a:t>
            </a:r>
            <a:endParaRPr lang="zh-CN" altLang="en-US">
              <a:latin typeface="Arial" panose="020B0604020202020204" pitchFamily="34" charset="0"/>
              <a:ea typeface="宋体" panose="02010600030101010101" pitchFamily="2" charset="-122"/>
            </a:endParaRPr>
          </a:p>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期望结果</a:t>
            </a:r>
            <a:endParaRPr lang="zh-CN" altLang="en-US">
              <a:latin typeface="Arial" panose="020B0604020202020204" pitchFamily="34" charset="0"/>
              <a:ea typeface="宋体" panose="02010600030101010101" pitchFamily="2" charset="-122"/>
            </a:endParaRPr>
          </a:p>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附件（截图，</a:t>
            </a:r>
            <a:r>
              <a:rPr lang="en-US" altLang="zh-CN">
                <a:latin typeface="Arial" panose="020B0604020202020204" pitchFamily="34" charset="0"/>
                <a:ea typeface="宋体" panose="02010600030101010101" pitchFamily="2" charset="-122"/>
              </a:rPr>
              <a:t>log</a:t>
            </a:r>
            <a:r>
              <a:rPr lang="zh-CN" altLang="en-US">
                <a:latin typeface="Arial" panose="020B0604020202020204" pitchFamily="34" charset="0"/>
                <a:ea typeface="宋体" panose="02010600030101010101" pitchFamily="2" charset="-122"/>
              </a:rPr>
              <a:t>文件）</a:t>
            </a:r>
            <a:endParaRPr lang="zh-CN" altLang="en-US">
              <a:latin typeface="Arial" panose="020B0604020202020204" pitchFamily="34" charset="0"/>
              <a:ea typeface="宋体" panose="02010600030101010101" pitchFamily="2" charset="-122"/>
            </a:endParaRPr>
          </a:p>
          <a:p>
            <a:pPr marL="285750" indent="-285750">
              <a:buFont typeface="Arial" panose="020B0604020202020204" pitchFamily="34" charset="0"/>
              <a:buChar char="•"/>
            </a:pPr>
            <a:r>
              <a:rPr lang="en-US" altLang="zh-CN">
                <a:latin typeface="Arial" panose="020B0604020202020204" pitchFamily="34" charset="0"/>
                <a:ea typeface="宋体" panose="02010600030101010101" pitchFamily="2" charset="-122"/>
                <a:sym typeface="微软雅黑" panose="020B0503020204020204" charset="-122"/>
              </a:rPr>
              <a:t>Bug</a:t>
            </a:r>
            <a:r>
              <a:rPr lang="zh-CN" altLang="en-US">
                <a:latin typeface="Arial" panose="020B0604020202020204" pitchFamily="34" charset="0"/>
                <a:ea typeface="宋体" panose="02010600030101010101" pitchFamily="2" charset="-122"/>
                <a:sym typeface="微软雅黑" panose="020B0503020204020204" charset="-122"/>
              </a:rPr>
              <a:t>的状态</a:t>
            </a:r>
            <a:endParaRPr lang="zh-CN" altLang="en-US">
              <a:latin typeface="Arial" panose="020B0604020202020204" pitchFamily="34" charset="0"/>
              <a:ea typeface="宋体" panose="02010600030101010101" pitchFamily="2" charset="-122"/>
            </a:endParaRPr>
          </a:p>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sym typeface="微软雅黑" panose="020B0503020204020204" charset="-122"/>
              </a:rPr>
              <a:t>优先级</a:t>
            </a:r>
            <a:endParaRPr lang="zh-CN" altLang="en-US">
              <a:latin typeface="Arial" panose="020B0604020202020204" pitchFamily="34" charset="0"/>
              <a:ea typeface="宋体" panose="02010600030101010101" pitchFamily="2" charset="-122"/>
            </a:endParaRPr>
          </a:p>
        </p:txBody>
      </p:sp>
      <p:sp>
        <p:nvSpPr>
          <p:cNvPr id="6" name="灯片编号占位符 5"/>
          <p:cNvSpPr>
            <a:spLocks noGrp="1"/>
          </p:cNvSpPr>
          <p:nvPr>
            <p:ph type="sldNum" sz="quarter" idx="12"/>
          </p:nvPr>
        </p:nvSpPr>
        <p:spPr/>
        <p:txBody>
          <a:bodyPr lIns="91440" tIns="45720" rIns="91440" bIns="45720" rtlCol="0" anchor="ctr">
            <a:normAutofit/>
          </a:bodyPr>
          <a:p>
            <a:pPr marL="0" marR="0" indent="0" algn="r" defTabSz="914400" rtl="0" eaLnBrk="1" fontAlgn="base" latinLnBrk="0" hangingPunct="1">
              <a:lnSpc>
                <a:spcPct val="100000"/>
              </a:lnSpc>
              <a:spcBef>
                <a:spcPct val="0"/>
              </a:spcBef>
              <a:spcAft>
                <a:spcPct val="0"/>
              </a:spcAft>
              <a:buClrTx/>
              <a:buSzTx/>
              <a:buFontTx/>
              <a:buNone/>
            </a:pPr>
            <a:fld id="{49AE70B2-8BF9-45C0-BB95-33D1B9D3A854}" type="slidenum">
              <a:rPr kumimoji="0" lang="zh-CN" altLang="en-US" sz="900" b="0" i="0" u="none" strike="noStrike" kern="1200" cap="none" spc="0" normalizeH="0" baseline="0" noProof="1" smtClean="0">
                <a:solidFill>
                  <a:schemeClr val="tx1">
                    <a:tint val="75000"/>
                  </a:schemeClr>
                </a:solidFill>
                <a:latin typeface="Arial" panose="020B0604020202020204" pitchFamily="34" charset="0"/>
                <a:ea typeface="宋体" panose="02010600030101010101" pitchFamily="2" charset="-122"/>
                <a:cs typeface="+mn-cs"/>
              </a:rPr>
            </a:fld>
            <a:endParaRPr kumimoji="0" lang="zh-CN" altLang="en-US" sz="9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a:latin typeface="Arial" panose="020B0604020202020204" pitchFamily="34" charset="0"/>
                <a:ea typeface="微软雅黑" panose="020B0503020204020204" charset="-122"/>
                <a:sym typeface="微软雅黑" panose="020B0503020204020204" charset="-122"/>
              </a:rPr>
              <a:t>06 Bug</a:t>
            </a:r>
            <a:r>
              <a:rPr>
                <a:latin typeface="Arial" panose="020B0604020202020204" pitchFamily="34" charset="0"/>
                <a:ea typeface="微软雅黑" panose="020B0503020204020204" charset="-122"/>
                <a:sym typeface="微软雅黑" panose="020B0503020204020204" charset="-122"/>
              </a:rPr>
              <a:t> </a:t>
            </a:r>
            <a:r>
              <a:rPr lang="en-US" altLang="zh-CN">
                <a:latin typeface="Arial" panose="020B0604020202020204" pitchFamily="34" charset="0"/>
                <a:ea typeface="微软雅黑" panose="020B0503020204020204" charset="-122"/>
                <a:sym typeface="微软雅黑" panose="020B0503020204020204" charset="-122"/>
              </a:rPr>
              <a:t>Priority</a:t>
            </a:r>
            <a:endParaRPr lang="zh-CN" altLang="en-US"/>
          </a:p>
        </p:txBody>
      </p:sp>
      <p:sp>
        <p:nvSpPr>
          <p:cNvPr id="7" name="内容占位符 6"/>
          <p:cNvSpPr>
            <a:spLocks noGrp="1"/>
          </p:cNvSpPr>
          <p:nvPr>
            <p:ph idx="1"/>
            <p:custDataLst>
              <p:tags r:id="rId2"/>
            </p:custDataLst>
          </p:nvPr>
        </p:nvSpPr>
        <p:spPr>
          <a:xfrm>
            <a:off x="1601470" y="1602740"/>
            <a:ext cx="9433560" cy="3856355"/>
          </a:xfrm>
        </p:spPr>
        <p:txBody>
          <a:bodyPr/>
          <a:lstStyle/>
          <a:p>
            <a:r>
              <a:rPr>
                <a:latin typeface="Arial" panose="020B0604020202020204" pitchFamily="34" charset="0"/>
                <a:ea typeface="宋体" panose="02010600030101010101" pitchFamily="2" charset="-122"/>
                <a:sym typeface="+mn-ea"/>
              </a:rPr>
              <a:t>Priority (Example)</a:t>
            </a:r>
            <a:r>
              <a:rPr altLang="zh-CN">
                <a:latin typeface="Arial" panose="020B0604020202020204" pitchFamily="34" charset="0"/>
                <a:ea typeface="宋体" panose="02010600030101010101" pitchFamily="2" charset="-122"/>
                <a:sym typeface="+mn-ea"/>
              </a:rPr>
              <a:t>：</a:t>
            </a:r>
            <a:endParaRPr altLang="zh-CN">
              <a:latin typeface="Arial" panose="020B0604020202020204" pitchFamily="34" charset="0"/>
              <a:ea typeface="宋体" panose="02010600030101010101" pitchFamily="2" charset="-122"/>
              <a:sym typeface="+mn-ea"/>
            </a:endParaRPr>
          </a:p>
          <a:p>
            <a:pPr marL="685800" lvl="1" indent="-228600">
              <a:buFont typeface="Arial" panose="020B0604020202020204" pitchFamily="34" charset="0"/>
              <a:buChar char="•"/>
            </a:pPr>
            <a:r>
              <a:rPr>
                <a:latin typeface="Arial" panose="020B0604020202020204" pitchFamily="34" charset="0"/>
                <a:ea typeface="宋体" panose="02010600030101010101" pitchFamily="2" charset="-122"/>
                <a:sym typeface="+mn-ea"/>
              </a:rPr>
              <a:t>P1 – must fix </a:t>
            </a:r>
            <a:endParaRPr lang="zh-CN" altLang="en-US">
              <a:latin typeface="Arial" panose="020B0604020202020204" pitchFamily="34" charset="0"/>
              <a:ea typeface="宋体" panose="02010600030101010101" pitchFamily="2" charset="-122"/>
            </a:endParaRPr>
          </a:p>
          <a:p>
            <a:pPr marL="685800" lvl="1" indent="-228600">
              <a:buFont typeface="Arial" panose="020B0604020202020204" pitchFamily="34" charset="0"/>
              <a:buChar char="•"/>
            </a:pPr>
            <a:r>
              <a:rPr>
                <a:latin typeface="Arial" panose="020B0604020202020204" pitchFamily="34" charset="0"/>
                <a:ea typeface="宋体" panose="02010600030101010101" pitchFamily="2" charset="-122"/>
                <a:sym typeface="+mn-ea"/>
              </a:rPr>
              <a:t>P2 – </a:t>
            </a:r>
            <a:r>
              <a:rPr lang="en-US" altLang="zh-CN">
                <a:latin typeface="Arial" panose="020B0604020202020204" pitchFamily="34" charset="0"/>
                <a:ea typeface="宋体" panose="02010600030101010101" pitchFamily="2" charset="-122"/>
                <a:sym typeface="+mn-ea"/>
              </a:rPr>
              <a:t>must fix</a:t>
            </a:r>
            <a:r>
              <a:rPr>
                <a:latin typeface="Arial" panose="020B0604020202020204" pitchFamily="34" charset="0"/>
                <a:ea typeface="宋体" panose="02010600030101010101" pitchFamily="2" charset="-122"/>
                <a:sym typeface="+mn-ea"/>
              </a:rPr>
              <a:t>，fix when all p1 </a:t>
            </a:r>
            <a:r>
              <a:rPr lang="en-US" altLang="zh-CN">
                <a:latin typeface="Arial" panose="020B0604020202020204" pitchFamily="34" charset="0"/>
                <a:ea typeface="宋体" panose="02010600030101010101" pitchFamily="2" charset="-122"/>
                <a:sym typeface="+mn-ea"/>
              </a:rPr>
              <a:t>fixed</a:t>
            </a:r>
            <a:endParaRPr lang="zh-CN" altLang="en-US">
              <a:latin typeface="Arial" panose="020B0604020202020204" pitchFamily="34" charset="0"/>
              <a:ea typeface="宋体" panose="02010600030101010101" pitchFamily="2" charset="-122"/>
            </a:endParaRPr>
          </a:p>
          <a:p>
            <a:pPr marL="685800" lvl="1" indent="-228600">
              <a:buFont typeface="Arial" panose="020B0604020202020204" pitchFamily="34" charset="0"/>
              <a:buChar char="•"/>
            </a:pPr>
            <a:r>
              <a:rPr>
                <a:latin typeface="Arial" panose="020B0604020202020204" pitchFamily="34" charset="0"/>
                <a:ea typeface="宋体" panose="02010600030101010101" pitchFamily="2" charset="-122"/>
                <a:sym typeface="+mn-ea"/>
              </a:rPr>
              <a:t>P3 – fix when all p1 &amp; p2 fixed and time permits</a:t>
            </a:r>
            <a:endParaRPr lang="zh-CN" altLang="en-US">
              <a:latin typeface="Arial" panose="020B0604020202020204" pitchFamily="34" charset="0"/>
              <a:ea typeface="宋体" panose="02010600030101010101" pitchFamily="2" charset="-122"/>
            </a:endParaRPr>
          </a:p>
          <a:p>
            <a:pPr marL="685800" lvl="1" indent="-228600">
              <a:buFont typeface="Arial" panose="020B0604020202020204" pitchFamily="34" charset="0"/>
              <a:buChar char="•"/>
            </a:pPr>
            <a:r>
              <a:rPr>
                <a:latin typeface="Arial" panose="020B0604020202020204" pitchFamily="34" charset="0"/>
                <a:ea typeface="宋体" panose="02010600030101010101" pitchFamily="2" charset="-122"/>
                <a:sym typeface="+mn-ea"/>
              </a:rPr>
              <a:t>P4 – deferred</a:t>
            </a:r>
            <a:endParaRPr>
              <a:latin typeface="Arial" panose="020B0604020202020204" pitchFamily="34" charset="0"/>
              <a:ea typeface="宋体" panose="02010600030101010101" pitchFamily="2" charset="-122"/>
              <a:sym typeface="+mn-ea"/>
            </a:endParaRPr>
          </a:p>
          <a:p>
            <a:pPr marL="457200" lvl="1" indent="0">
              <a:buFont typeface="Arial" panose="020B0604020202020204" pitchFamily="34" charset="0"/>
              <a:buNone/>
            </a:pPr>
            <a:endParaRPr lang="zh-CN" altLang="en-US">
              <a:solidFill>
                <a:schemeClr val="tx1">
                  <a:lumMod val="75000"/>
                  <a:lumOff val="25000"/>
                </a:schemeClr>
              </a:solidFill>
            </a:endParaRPr>
          </a:p>
          <a:p>
            <a:pPr marL="228600" lvl="0" indent="-228600">
              <a:buFont typeface="Arial" panose="020B0604020202020204" pitchFamily="34" charset="0"/>
              <a:buChar char="•"/>
            </a:pPr>
            <a:endParaRPr lang="zh-CN" altLang="en-US">
              <a:solidFill>
                <a:schemeClr val="tx1">
                  <a:lumMod val="75000"/>
                  <a:lumOff val="25000"/>
                </a:schemeClr>
              </a:solidFill>
            </a:endParaRPr>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1"/>
          <p:cNvSpPr>
            <a:spLocks noGrp="1"/>
          </p:cNvSpPr>
          <p:nvPr>
            <p:ph type="title"/>
          </p:nvPr>
        </p:nvSpPr>
        <p:spPr>
          <a:xfrm>
            <a:off x="924560" y="408305"/>
            <a:ext cx="4883150" cy="568325"/>
          </a:xfrm>
        </p:spPr>
        <p:txBody>
          <a:bodyPr lIns="101600" tIns="38100" rIns="76200" bIns="38100" anchor="t"/>
          <a:p>
            <a:pPr indent="0" defTabSz="685800"/>
            <a:r>
              <a:rPr lang="en-US" altLang="zh-CN" kern="1200" spc="200" normalizeH="0" baseline="0">
                <a:latin typeface="Arial" panose="020B0604020202020204" pitchFamily="34" charset="0"/>
                <a:ea typeface="微软雅黑" panose="020B0503020204020204" charset="-122"/>
                <a:cs typeface="+mj-cs"/>
              </a:rPr>
              <a:t>07 </a:t>
            </a:r>
            <a:r>
              <a:rPr lang="zh-CN" altLang="en-US" kern="1200" spc="200" normalizeH="0" baseline="0">
                <a:latin typeface="Arial" panose="020B0604020202020204" pitchFamily="34" charset="0"/>
                <a:ea typeface="微软雅黑" panose="020B0503020204020204" charset="-122"/>
                <a:cs typeface="+mj-cs"/>
              </a:rPr>
              <a:t>测试流程</a:t>
            </a:r>
            <a:endParaRPr lang="zh-CN" altLang="en-US" kern="1200" spc="200" normalizeH="0" baseline="0">
              <a:latin typeface="Arial" panose="020B0604020202020204" pitchFamily="34" charset="0"/>
              <a:ea typeface="微软雅黑" panose="020B0503020204020204" charset="-122"/>
              <a:cs typeface="+mj-cs"/>
            </a:endParaRPr>
          </a:p>
        </p:txBody>
      </p:sp>
      <p:sp>
        <p:nvSpPr>
          <p:cNvPr id="3" name="圆角矩形 2"/>
          <p:cNvSpPr/>
          <p:nvPr/>
        </p:nvSpPr>
        <p:spPr>
          <a:xfrm>
            <a:off x="4390708" y="3389630"/>
            <a:ext cx="2392363" cy="1185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l" fontAlgn="base"/>
            <a:r>
              <a:rPr lang="en-US" altLang="zh-CN" sz="1400" strike="noStrike" kern="100" noProof="1">
                <a:solidFill>
                  <a:schemeClr val="bg1"/>
                </a:solidFill>
                <a:latin typeface="+mj-ea"/>
                <a:ea typeface="+mj-ea"/>
                <a:cs typeface="+mj-ea"/>
                <a:sym typeface="Times New Roman" panose="02020603050405020304"/>
              </a:rPr>
              <a:t>Owner: 开发</a:t>
            </a:r>
            <a:endParaRPr lang="en-US" altLang="zh-CN" sz="1400" strike="noStrike" kern="100" noProof="1">
              <a:solidFill>
                <a:schemeClr val="bg1"/>
              </a:solidFill>
              <a:latin typeface="+mj-ea"/>
              <a:ea typeface="+mj-ea"/>
              <a:cs typeface="+mj-ea"/>
              <a:sym typeface="Times New Roman" panose="02020603050405020304"/>
            </a:endParaRPr>
          </a:p>
          <a:p>
            <a:pPr marL="342900" lvl="0" indent="-342900" algn="l" fontAlgn="base">
              <a:buAutoNum type="arabicPeriod"/>
            </a:pPr>
            <a:r>
              <a:rPr lang="en-US" altLang="zh-CN" sz="1400" strike="noStrike" kern="100" noProof="1">
                <a:solidFill>
                  <a:schemeClr val="bg1"/>
                </a:solidFill>
                <a:latin typeface="+mj-ea"/>
                <a:ea typeface="+mj-ea"/>
                <a:cs typeface="+mj-ea"/>
                <a:sym typeface="Times New Roman" panose="02020603050405020304"/>
              </a:rPr>
              <a:t>尽可能早地@QA</a:t>
            </a:r>
            <a:endParaRPr lang="en-US" altLang="zh-CN" sz="1400" strike="noStrike" kern="100" noProof="1">
              <a:solidFill>
                <a:schemeClr val="bg1"/>
              </a:solidFill>
              <a:latin typeface="+mj-ea"/>
              <a:ea typeface="+mj-ea"/>
              <a:cs typeface="+mj-ea"/>
              <a:sym typeface="Times New Roman" panose="02020603050405020304"/>
            </a:endParaRPr>
          </a:p>
          <a:p>
            <a:pPr marL="342900" lvl="0" indent="-342900" algn="l" fontAlgn="base">
              <a:buAutoNum type="arabicPeriod"/>
            </a:pPr>
            <a:r>
              <a:rPr lang="en-US" altLang="zh-CN" sz="1400" strike="noStrike" kern="100" noProof="1">
                <a:solidFill>
                  <a:schemeClr val="bg1"/>
                </a:solidFill>
                <a:latin typeface="+mj-ea"/>
                <a:ea typeface="+mj-ea"/>
                <a:cs typeface="+mj-ea"/>
                <a:sym typeface="Times New Roman" panose="02020603050405020304"/>
              </a:rPr>
              <a:t>在Story Comments中给出测试开始时间及结束时间</a:t>
            </a:r>
            <a:endParaRPr lang="en-US" altLang="zh-CN" sz="1400" strike="noStrike" kern="100" noProof="1">
              <a:solidFill>
                <a:schemeClr val="bg1"/>
              </a:solidFill>
              <a:latin typeface="+mj-ea"/>
              <a:ea typeface="+mj-ea"/>
              <a:cs typeface="+mj-ea"/>
              <a:sym typeface="Times New Roman" panose="02020603050405020304"/>
            </a:endParaRPr>
          </a:p>
        </p:txBody>
      </p:sp>
      <p:sp>
        <p:nvSpPr>
          <p:cNvPr id="15" name="圆角矩形 58"/>
          <p:cNvSpPr/>
          <p:nvPr/>
        </p:nvSpPr>
        <p:spPr>
          <a:xfrm>
            <a:off x="4374515" y="1566545"/>
            <a:ext cx="2426335" cy="142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l" fontAlgn="base"/>
            <a:r>
              <a:rPr lang="en-US" altLang="zh-CN" sz="1400" strike="noStrike" kern="100" noProof="1">
                <a:solidFill>
                  <a:schemeClr val="bg1"/>
                </a:solidFill>
                <a:latin typeface="+mj-ea"/>
                <a:ea typeface="+mj-ea"/>
                <a:cs typeface="+mj-ea"/>
                <a:sym typeface="Times New Roman" panose="02020603050405020304"/>
              </a:rPr>
              <a:t>Owner: PM</a:t>
            </a:r>
            <a:endParaRPr lang="en-US" altLang="zh-CN" sz="1400" strike="noStrike" kern="100" noProof="1">
              <a:solidFill>
                <a:schemeClr val="bg1"/>
              </a:solidFill>
              <a:latin typeface="+mj-ea"/>
              <a:ea typeface="+mj-ea"/>
              <a:cs typeface="+mj-ea"/>
              <a:sym typeface="Times New Roman" panose="02020603050405020304"/>
            </a:endParaRPr>
          </a:p>
          <a:p>
            <a:pPr algn="l" fontAlgn="base"/>
            <a:r>
              <a:rPr lang="en-US" altLang="zh-CN" sz="1400" strike="noStrike" kern="100" noProof="1">
                <a:solidFill>
                  <a:schemeClr val="bg1"/>
                </a:solidFill>
                <a:latin typeface="+mj-ea"/>
                <a:ea typeface="+mj-ea"/>
                <a:cs typeface="+mj-ea"/>
                <a:sym typeface="Times New Roman" panose="02020603050405020304"/>
              </a:rPr>
              <a:t>在Story Comments中标注：</a:t>
            </a:r>
            <a:endParaRPr lang="en-US" altLang="zh-CN" sz="1400" strike="noStrike" kern="100" noProof="1">
              <a:solidFill>
                <a:schemeClr val="bg1"/>
              </a:solidFill>
              <a:latin typeface="+mj-ea"/>
              <a:ea typeface="+mj-ea"/>
              <a:cs typeface="+mj-ea"/>
              <a:sym typeface="Times New Roman" panose="02020603050405020304"/>
            </a:endParaRPr>
          </a:p>
          <a:p>
            <a:pPr marL="228600" lvl="0" indent="-228600" algn="l" fontAlgn="base">
              <a:buAutoNum type="arabicPeriod"/>
            </a:pPr>
            <a:r>
              <a:rPr lang="en-US" altLang="zh-CN" sz="1400" strike="noStrike" kern="100" noProof="1">
                <a:solidFill>
                  <a:schemeClr val="bg1"/>
                </a:solidFill>
                <a:latin typeface="+mj-ea"/>
                <a:ea typeface="+mj-ea"/>
                <a:cs typeface="+mj-ea"/>
                <a:sym typeface="Times New Roman" panose="02020603050405020304"/>
              </a:rPr>
              <a:t>是否需要UAT文档</a:t>
            </a:r>
            <a:endParaRPr lang="en-US" altLang="zh-CN" sz="1400" strike="noStrike" kern="100" noProof="1">
              <a:solidFill>
                <a:schemeClr val="bg1"/>
              </a:solidFill>
              <a:latin typeface="+mj-ea"/>
              <a:ea typeface="+mj-ea"/>
              <a:cs typeface="+mj-ea"/>
              <a:sym typeface="Times New Roman" panose="02020603050405020304"/>
            </a:endParaRPr>
          </a:p>
          <a:p>
            <a:pPr marL="228600" lvl="0" indent="-228600" algn="l" fontAlgn="base">
              <a:buAutoNum type="arabicPeriod"/>
            </a:pPr>
            <a:r>
              <a:rPr lang="en-US" altLang="zh-CN" sz="1400" strike="noStrike" kern="100" noProof="1">
                <a:solidFill>
                  <a:schemeClr val="bg1"/>
                </a:solidFill>
                <a:latin typeface="+mj-ea"/>
                <a:ea typeface="+mj-ea"/>
                <a:cs typeface="+mj-ea"/>
                <a:sym typeface="Times New Roman" panose="02020603050405020304"/>
              </a:rPr>
              <a:t>是否需要测试报告</a:t>
            </a:r>
            <a:endParaRPr lang="en-US" altLang="zh-CN" sz="1400" strike="noStrike" kern="100" noProof="1">
              <a:solidFill>
                <a:schemeClr val="bg1"/>
              </a:solidFill>
              <a:latin typeface="+mj-ea"/>
              <a:ea typeface="+mj-ea"/>
              <a:cs typeface="+mj-ea"/>
              <a:sym typeface="Times New Roman" panose="02020603050405020304"/>
            </a:endParaRPr>
          </a:p>
          <a:p>
            <a:pPr marL="228600" lvl="0" indent="-228600" algn="l" fontAlgn="base">
              <a:buAutoNum type="arabicPeriod"/>
            </a:pPr>
            <a:r>
              <a:rPr lang="zh-CN" altLang="en-US" sz="1400" strike="noStrike" kern="100" noProof="1">
                <a:solidFill>
                  <a:schemeClr val="bg1"/>
                </a:solidFill>
                <a:latin typeface="+mj-ea"/>
                <a:ea typeface="+mj-ea"/>
                <a:cs typeface="+mj-ea"/>
                <a:sym typeface="Times New Roman" panose="02020603050405020304"/>
              </a:rPr>
              <a:t>是否需要线上测试</a:t>
            </a:r>
            <a:endParaRPr lang="zh-CN" altLang="en-US" sz="1400" strike="noStrike" kern="100" noProof="1">
              <a:solidFill>
                <a:schemeClr val="bg1"/>
              </a:solidFill>
              <a:latin typeface="+mj-ea"/>
              <a:ea typeface="+mj-ea"/>
              <a:cs typeface="+mj-ea"/>
              <a:sym typeface="Times New Roman" panose="02020603050405020304"/>
            </a:endParaRPr>
          </a:p>
        </p:txBody>
      </p:sp>
      <p:sp>
        <p:nvSpPr>
          <p:cNvPr id="7" name="圆角矩形 5"/>
          <p:cNvSpPr/>
          <p:nvPr/>
        </p:nvSpPr>
        <p:spPr>
          <a:xfrm>
            <a:off x="5025708" y="776288"/>
            <a:ext cx="1122363" cy="3889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fontAlgn="base"/>
            <a:r>
              <a:rPr lang="en-US" altLang="zh-CN" sz="1400" strike="noStrike" kern="100" noProof="1">
                <a:solidFill>
                  <a:schemeClr val="bg1"/>
                </a:solidFill>
                <a:latin typeface="+mj-ea"/>
                <a:ea typeface="+mj-ea"/>
                <a:cs typeface="+mj-ea"/>
                <a:sym typeface="Times New Roman" panose="02020603050405020304"/>
              </a:rPr>
              <a:t>Story立项</a:t>
            </a:r>
            <a:endParaRPr lang="en-US" altLang="zh-CN" sz="1400" strike="noStrike" kern="100" noProof="1">
              <a:solidFill>
                <a:schemeClr val="bg1"/>
              </a:solidFill>
              <a:latin typeface="+mj-ea"/>
              <a:ea typeface="+mj-ea"/>
              <a:cs typeface="+mj-ea"/>
              <a:sym typeface="Times New Roman" panose="02020603050405020304"/>
            </a:endParaRPr>
          </a:p>
        </p:txBody>
      </p:sp>
      <p:cxnSp>
        <p:nvCxnSpPr>
          <p:cNvPr id="9" name="直接箭头连接符 31"/>
          <p:cNvCxnSpPr>
            <a:stCxn id="3" idx="2"/>
            <a:endCxn id="13" idx="0"/>
          </p:cNvCxnSpPr>
          <p:nvPr/>
        </p:nvCxnSpPr>
        <p:spPr>
          <a:xfrm>
            <a:off x="5587365" y="4575810"/>
            <a:ext cx="9525" cy="580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32"/>
          <p:cNvCxnSpPr>
            <a:stCxn id="15" idx="2"/>
            <a:endCxn id="3" idx="0"/>
          </p:cNvCxnSpPr>
          <p:nvPr/>
        </p:nvCxnSpPr>
        <p:spPr>
          <a:xfrm flipH="1">
            <a:off x="5587365" y="2988945"/>
            <a:ext cx="635" cy="400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59"/>
          <p:cNvCxnSpPr>
            <a:stCxn id="7" idx="2"/>
            <a:endCxn id="15" idx="0"/>
          </p:cNvCxnSpPr>
          <p:nvPr/>
        </p:nvCxnSpPr>
        <p:spPr>
          <a:xfrm>
            <a:off x="5587365" y="1165860"/>
            <a:ext cx="635" cy="400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4741545" y="5156200"/>
            <a:ext cx="1709738" cy="1193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l" fontAlgn="base"/>
            <a:r>
              <a:rPr lang="en-US" altLang="zh-CN" sz="1400" strike="noStrike" kern="100" noProof="1">
                <a:solidFill>
                  <a:schemeClr val="bg1"/>
                </a:solidFill>
                <a:latin typeface="+mj-ea"/>
                <a:ea typeface="+mj-ea"/>
                <a:cs typeface="+mj-ea"/>
                <a:sym typeface="Times New Roman" panose="02020603050405020304"/>
              </a:rPr>
              <a:t>Owner: QA	</a:t>
            </a:r>
            <a:endParaRPr lang="en-US" altLang="zh-CN" sz="1400" strike="noStrike" kern="100" noProof="1">
              <a:solidFill>
                <a:schemeClr val="bg1"/>
              </a:solidFill>
              <a:latin typeface="+mj-ea"/>
              <a:ea typeface="+mj-ea"/>
              <a:cs typeface="+mj-ea"/>
              <a:sym typeface="Times New Roman" panose="02020603050405020304"/>
            </a:endParaRPr>
          </a:p>
          <a:p>
            <a:pPr algn="l" fontAlgn="base"/>
            <a:r>
              <a:rPr lang="en-US" altLang="zh-CN" sz="1400" strike="noStrike" kern="100" noProof="1">
                <a:solidFill>
                  <a:schemeClr val="bg1"/>
                </a:solidFill>
                <a:latin typeface="+mj-ea"/>
                <a:ea typeface="+mj-ea"/>
                <a:cs typeface="+mj-ea"/>
                <a:sym typeface="Times New Roman" panose="02020603050405020304"/>
              </a:rPr>
              <a:t>编写测试用例</a:t>
            </a:r>
            <a:endParaRPr lang="en-US" altLang="zh-CN" sz="1400" strike="noStrike" kern="100" noProof="1">
              <a:solidFill>
                <a:schemeClr val="bg1"/>
              </a:solidFill>
              <a:latin typeface="+mj-ea"/>
              <a:ea typeface="+mj-ea"/>
              <a:cs typeface="+mj-ea"/>
              <a:sym typeface="Times New Roman" panose="02020603050405020304"/>
            </a:endParaRPr>
          </a:p>
        </p:txBody>
      </p:sp>
      <p:sp>
        <p:nvSpPr>
          <p:cNvPr id="19" name="灯片编号占位符 18"/>
          <p:cNvSpPr>
            <a:spLocks noGrp="1"/>
          </p:cNvSpPr>
          <p:nvPr>
            <p:ph type="sldNum" sz="quarter" idx="12"/>
          </p:nvPr>
        </p:nvSpPr>
        <p:spPr/>
        <p:txBody>
          <a:bodyPr lIns="91440" tIns="45720" rIns="91440" bIns="45720" rtlCol="0" anchor="ctr">
            <a:normAutofit/>
          </a:bodyPr>
          <a:p>
            <a:pPr marL="0" marR="0" indent="0" algn="r" defTabSz="914400" rtl="0" eaLnBrk="1" fontAlgn="base" latinLnBrk="0" hangingPunct="1">
              <a:lnSpc>
                <a:spcPct val="100000"/>
              </a:lnSpc>
              <a:spcBef>
                <a:spcPct val="0"/>
              </a:spcBef>
              <a:spcAft>
                <a:spcPct val="0"/>
              </a:spcAft>
              <a:buClrTx/>
              <a:buSzTx/>
              <a:buFontTx/>
              <a:buNone/>
            </a:pPr>
            <a:fld id="{49AE70B2-8BF9-45C0-BB95-33D1B9D3A854}" type="slidenum">
              <a:rPr kumimoji="0" lang="zh-CN" altLang="en-US" sz="900" b="0" i="0" u="none" strike="noStrike" kern="1200" cap="none" spc="0" normalizeH="0" baseline="0" noProof="1" smtClean="0">
                <a:solidFill>
                  <a:schemeClr val="tx1">
                    <a:tint val="75000"/>
                  </a:schemeClr>
                </a:solidFill>
                <a:latin typeface="Arial" panose="020B0604020202020204" pitchFamily="34" charset="0"/>
                <a:ea typeface="宋体" panose="02010600030101010101" pitchFamily="2" charset="-122"/>
                <a:cs typeface="+mn-cs"/>
              </a:rPr>
            </a:fld>
            <a:endParaRPr kumimoji="0" lang="zh-CN" altLang="en-US" sz="9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1"/>
          <p:cNvSpPr>
            <a:spLocks noGrp="1"/>
          </p:cNvSpPr>
          <p:nvPr>
            <p:ph type="title"/>
          </p:nvPr>
        </p:nvSpPr>
        <p:spPr>
          <a:xfrm>
            <a:off x="988695" y="274638"/>
            <a:ext cx="7999413" cy="573087"/>
          </a:xfrm>
        </p:spPr>
        <p:txBody>
          <a:bodyPr lIns="101600" tIns="38100" rIns="76200" bIns="38100" anchor="t"/>
          <a:p>
            <a:pPr indent="0" defTabSz="685800"/>
            <a:r>
              <a:rPr lang="en-US" altLang="zh-CN" kern="1200" spc="200" normalizeH="0" baseline="0">
                <a:solidFill>
                  <a:schemeClr val="tx1"/>
                </a:solidFill>
                <a:latin typeface="Arial" panose="020B0604020202020204" pitchFamily="34" charset="0"/>
                <a:ea typeface="微软雅黑" panose="020B0503020204020204" charset="-122"/>
                <a:cs typeface="+mj-cs"/>
                <a:sym typeface="微软雅黑" panose="020B0503020204020204" charset="-122"/>
              </a:rPr>
              <a:t>07 </a:t>
            </a:r>
            <a:r>
              <a:rPr lang="zh-CN" altLang="en-US" kern="1200" spc="200" normalizeH="0" baseline="0">
                <a:solidFill>
                  <a:schemeClr val="tx1"/>
                </a:solidFill>
                <a:latin typeface="Arial" panose="020B0604020202020204" pitchFamily="34" charset="0"/>
                <a:ea typeface="微软雅黑" panose="020B0503020204020204" charset="-122"/>
                <a:cs typeface="+mj-cs"/>
                <a:sym typeface="微软雅黑" panose="020B0503020204020204" charset="-122"/>
              </a:rPr>
              <a:t>测试流程</a:t>
            </a:r>
            <a:endParaRPr lang="zh-CN" altLang="en-US" kern="1200" spc="200" normalizeH="0" baseline="0">
              <a:solidFill>
                <a:schemeClr val="tx1"/>
              </a:solidFill>
              <a:latin typeface="Arial" panose="020B0604020202020204" pitchFamily="34" charset="0"/>
              <a:ea typeface="微软雅黑" panose="020B0503020204020204" charset="-122"/>
              <a:cs typeface="+mj-cs"/>
              <a:sym typeface="微软雅黑" panose="020B0503020204020204" charset="-122"/>
            </a:endParaRPr>
          </a:p>
        </p:txBody>
      </p:sp>
      <p:sp>
        <p:nvSpPr>
          <p:cNvPr id="7" name="圆角矩形 7"/>
          <p:cNvSpPr/>
          <p:nvPr/>
        </p:nvSpPr>
        <p:spPr>
          <a:xfrm>
            <a:off x="2151063" y="1412875"/>
            <a:ext cx="3140075" cy="1381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indent="0" algn="l" fontAlgn="base"/>
            <a:r>
              <a:rPr lang="en-US" altLang="zh-CN" sz="1400" strike="noStrike" kern="100" noProof="1">
                <a:solidFill>
                  <a:schemeClr val="bg1"/>
                </a:solidFill>
                <a:latin typeface="+mn-ea"/>
                <a:cs typeface="+mn-ea"/>
                <a:sym typeface="Times New Roman" panose="02020603050405020304"/>
              </a:rPr>
              <a:t>Owner: 开发</a:t>
            </a:r>
            <a:endParaRPr lang="en-US" altLang="zh-CN" sz="1400" strike="noStrike" kern="100" noProof="1">
              <a:solidFill>
                <a:schemeClr val="bg1"/>
              </a:solidFill>
              <a:latin typeface="+mn-ea"/>
              <a:cs typeface="+mn-ea"/>
              <a:sym typeface="Times New Roman" panose="02020603050405020304"/>
            </a:endParaRPr>
          </a:p>
          <a:p>
            <a:pPr marL="0" indent="0" algn="l" fontAlgn="base"/>
            <a:r>
              <a:rPr lang="en-US" altLang="zh-CN" sz="1400" strike="noStrike" kern="100" noProof="1">
                <a:solidFill>
                  <a:schemeClr val="bg1"/>
                </a:solidFill>
                <a:latin typeface="+mn-ea"/>
                <a:cs typeface="+mn-ea"/>
                <a:sym typeface="Times New Roman" panose="02020603050405020304"/>
              </a:rPr>
              <a:t>在Story Comments中给出</a:t>
            </a:r>
            <a:endParaRPr lang="en-US" altLang="zh-CN" sz="1400" strike="noStrike" kern="100" noProof="1">
              <a:solidFill>
                <a:schemeClr val="bg1"/>
              </a:solidFill>
              <a:latin typeface="+mn-ea"/>
              <a:cs typeface="+mn-ea"/>
              <a:sym typeface="Times New Roman" panose="02020603050405020304"/>
            </a:endParaRPr>
          </a:p>
          <a:p>
            <a:pPr marL="342900" lvl="0" indent="-342900" algn="l" fontAlgn="base">
              <a:buAutoNum type="arabicPeriod"/>
            </a:pPr>
            <a:r>
              <a:rPr lang="en-US" altLang="zh-CN" sz="1400" strike="noStrike" kern="100" noProof="1">
                <a:solidFill>
                  <a:schemeClr val="bg1"/>
                </a:solidFill>
                <a:latin typeface="+mn-ea"/>
                <a:cs typeface="+mn-ea"/>
                <a:sym typeface="Times New Roman" panose="02020603050405020304"/>
              </a:rPr>
              <a:t>测试入口及账号</a:t>
            </a:r>
            <a:endParaRPr lang="en-US" altLang="zh-CN" sz="1400" strike="noStrike" kern="100" noProof="1">
              <a:solidFill>
                <a:schemeClr val="bg1"/>
              </a:solidFill>
              <a:latin typeface="+mn-ea"/>
              <a:cs typeface="+mn-ea"/>
              <a:sym typeface="Times New Roman" panose="02020603050405020304"/>
            </a:endParaRPr>
          </a:p>
          <a:p>
            <a:pPr marL="342900" lvl="0" indent="-342900" algn="l" fontAlgn="base">
              <a:buAutoNum type="arabicPeriod"/>
            </a:pPr>
            <a:r>
              <a:rPr lang="en-US" altLang="zh-CN" sz="1400" strike="noStrike" kern="100" noProof="1">
                <a:solidFill>
                  <a:schemeClr val="bg1"/>
                </a:solidFill>
                <a:latin typeface="+mn-ea"/>
                <a:cs typeface="+mn-ea"/>
                <a:sym typeface="Times New Roman" panose="02020603050405020304"/>
              </a:rPr>
              <a:t>测试时注意的点：e.g., 机型</a:t>
            </a:r>
            <a:endParaRPr lang="en-US" altLang="zh-CN" sz="1400" strike="noStrike" kern="100" noProof="1">
              <a:solidFill>
                <a:schemeClr val="bg1"/>
              </a:solidFill>
              <a:latin typeface="+mn-ea"/>
              <a:cs typeface="+mn-ea"/>
              <a:sym typeface="Times New Roman" panose="02020603050405020304"/>
            </a:endParaRPr>
          </a:p>
          <a:p>
            <a:pPr marL="342900" lvl="0" indent="-342900" algn="l" fontAlgn="base">
              <a:buAutoNum type="arabicPeriod"/>
            </a:pPr>
            <a:r>
              <a:rPr lang="en-US" altLang="zh-CN" sz="1400" strike="noStrike" kern="100" noProof="1">
                <a:solidFill>
                  <a:schemeClr val="bg1"/>
                </a:solidFill>
                <a:latin typeface="+mn-ea"/>
                <a:cs typeface="+mn-ea"/>
                <a:sym typeface="Times New Roman" panose="02020603050405020304"/>
              </a:rPr>
              <a:t>将Story assign给相应QA</a:t>
            </a:r>
            <a:endParaRPr lang="en-US" altLang="zh-CN" sz="1400" strike="noStrike" kern="100" noProof="1">
              <a:solidFill>
                <a:schemeClr val="bg1"/>
              </a:solidFill>
              <a:latin typeface="+mn-ea"/>
              <a:cs typeface="+mn-ea"/>
              <a:sym typeface="Times New Roman" panose="02020603050405020304"/>
            </a:endParaRPr>
          </a:p>
          <a:p>
            <a:pPr algn="ctr" fontAlgn="base"/>
            <a:r>
              <a:rPr lang="en-US" altLang="zh-CN" sz="1400" strike="noStrike" kern="100" noProof="1">
                <a:solidFill>
                  <a:schemeClr val="bg1"/>
                </a:solidFill>
                <a:latin typeface="+mn-ea"/>
                <a:cs typeface="+mn-ea"/>
                <a:sym typeface="Times New Roman" panose="02020603050405020304"/>
              </a:rPr>
              <a:t> </a:t>
            </a:r>
            <a:endParaRPr lang="en-US" altLang="zh-CN" sz="1400" strike="noStrike" kern="100" noProof="1">
              <a:solidFill>
                <a:schemeClr val="bg1"/>
              </a:solidFill>
              <a:latin typeface="+mn-ea"/>
              <a:cs typeface="+mn-ea"/>
              <a:sym typeface="Times New Roman" panose="02020603050405020304"/>
            </a:endParaRPr>
          </a:p>
        </p:txBody>
      </p:sp>
      <p:sp>
        <p:nvSpPr>
          <p:cNvPr id="9" name="圆角矩形 9"/>
          <p:cNvSpPr/>
          <p:nvPr/>
        </p:nvSpPr>
        <p:spPr>
          <a:xfrm>
            <a:off x="2889250" y="847725"/>
            <a:ext cx="1665288" cy="350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r>
              <a:rPr lang="en-US" altLang="zh-CN" sz="1400" strike="noStrike" kern="100" noProof="1">
                <a:solidFill>
                  <a:schemeClr val="bg1"/>
                </a:solidFill>
                <a:latin typeface="+mn-ea"/>
                <a:cs typeface="Times New Roman" panose="02020603050405020304"/>
                <a:sym typeface="Times New Roman" panose="02020603050405020304"/>
              </a:rPr>
              <a:t>开发完成</a:t>
            </a:r>
            <a:endParaRPr lang="en-US" altLang="zh-CN" sz="1400" strike="noStrike" kern="100" noProof="1">
              <a:solidFill>
                <a:schemeClr val="bg1"/>
              </a:solidFill>
              <a:latin typeface="+mn-ea"/>
              <a:cs typeface="Times New Roman" panose="02020603050405020304"/>
              <a:sym typeface="Times New Roman" panose="02020603050405020304"/>
            </a:endParaRPr>
          </a:p>
        </p:txBody>
      </p:sp>
      <p:sp>
        <p:nvSpPr>
          <p:cNvPr id="11" name="圆角矩形 11"/>
          <p:cNvSpPr/>
          <p:nvPr/>
        </p:nvSpPr>
        <p:spPr>
          <a:xfrm>
            <a:off x="1595755" y="2994025"/>
            <a:ext cx="4264025" cy="1958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l" fontAlgn="base"/>
            <a:r>
              <a:rPr lang="en-US" altLang="zh-CN" sz="1400" strike="noStrike" kern="100" noProof="1">
                <a:solidFill>
                  <a:schemeClr val="bg1"/>
                </a:solidFill>
                <a:latin typeface="+mn-ea"/>
                <a:cs typeface="+mn-ea"/>
                <a:sym typeface="Times New Roman" panose="02020603050405020304"/>
              </a:rPr>
              <a:t>Owner: QA</a:t>
            </a:r>
            <a:endParaRPr lang="en-US" altLang="zh-CN" sz="1400" strike="noStrike" kern="100" noProof="1">
              <a:solidFill>
                <a:schemeClr val="bg1"/>
              </a:solidFill>
              <a:latin typeface="+mn-ea"/>
              <a:cs typeface="+mn-ea"/>
              <a:sym typeface="Times New Roman" panose="02020603050405020304"/>
            </a:endParaRPr>
          </a:p>
          <a:p>
            <a:pPr algn="l" fontAlgn="base"/>
            <a:r>
              <a:rPr lang="zh-CN" altLang="en-US" sz="1400" strike="noStrike" kern="100" noProof="1">
                <a:solidFill>
                  <a:schemeClr val="bg1"/>
                </a:solidFill>
                <a:latin typeface="+mn-ea"/>
                <a:cs typeface="+mn-ea"/>
                <a:sym typeface="Times New Roman" panose="02020603050405020304"/>
              </a:rPr>
              <a:t>开始测试，并</a:t>
            </a:r>
            <a:r>
              <a:rPr lang="en-US" altLang="zh-CN" sz="1400" strike="noStrike" kern="100" noProof="1">
                <a:solidFill>
                  <a:schemeClr val="bg1"/>
                </a:solidFill>
                <a:latin typeface="+mn-ea"/>
                <a:cs typeface="+mn-ea"/>
                <a:sym typeface="Times New Roman" panose="02020603050405020304"/>
              </a:rPr>
              <a:t>报Bug</a:t>
            </a:r>
            <a:r>
              <a:rPr lang="zh-CN" altLang="en-US" sz="1400" strike="noStrike" kern="100" noProof="1">
                <a:solidFill>
                  <a:schemeClr val="bg1"/>
                </a:solidFill>
                <a:latin typeface="+mn-ea"/>
                <a:cs typeface="+mn-ea"/>
                <a:sym typeface="Times New Roman" panose="02020603050405020304"/>
              </a:rPr>
              <a:t>。</a:t>
            </a:r>
            <a:endParaRPr lang="en-US" altLang="zh-CN" sz="1400" strike="noStrike" kern="100" noProof="1">
              <a:solidFill>
                <a:schemeClr val="bg1"/>
              </a:solidFill>
              <a:latin typeface="+mn-ea"/>
              <a:cs typeface="+mn-ea"/>
              <a:sym typeface="Times New Roman" panose="02020603050405020304"/>
            </a:endParaRPr>
          </a:p>
          <a:p>
            <a:pPr algn="l" fontAlgn="base"/>
            <a:r>
              <a:rPr lang="en-US" altLang="zh-CN" sz="1400" strike="noStrike" kern="100" noProof="1">
                <a:solidFill>
                  <a:schemeClr val="bg1"/>
                </a:solidFill>
                <a:latin typeface="+mn-ea"/>
                <a:cs typeface="+mn-ea"/>
                <a:sym typeface="Times New Roman" panose="02020603050405020304"/>
              </a:rPr>
              <a:t>规范：</a:t>
            </a:r>
            <a:endParaRPr lang="en-US" altLang="zh-CN" sz="1400" strike="noStrike" kern="100" noProof="1">
              <a:solidFill>
                <a:schemeClr val="bg1"/>
              </a:solidFill>
              <a:latin typeface="+mn-ea"/>
              <a:cs typeface="+mn-ea"/>
              <a:sym typeface="Times New Roman" panose="02020603050405020304"/>
            </a:endParaRPr>
          </a:p>
          <a:p>
            <a:pPr marL="342900" lvl="0" indent="-342900" algn="l" fontAlgn="base">
              <a:buAutoNum type="arabicPeriod"/>
            </a:pPr>
            <a:r>
              <a:rPr lang="en-US" altLang="zh-CN" sz="1400" strike="noStrike" kern="100" noProof="1">
                <a:solidFill>
                  <a:schemeClr val="bg1"/>
                </a:solidFill>
                <a:latin typeface="+mn-ea"/>
                <a:cs typeface="+mn-ea"/>
                <a:sym typeface="Times New Roman" panose="02020603050405020304"/>
              </a:rPr>
              <a:t>Bug标题：【Story - #Story ID】Title</a:t>
            </a:r>
            <a:endParaRPr lang="en-US" altLang="zh-CN" sz="1400" strike="noStrike" kern="100" noProof="1">
              <a:solidFill>
                <a:schemeClr val="bg1"/>
              </a:solidFill>
              <a:latin typeface="+mn-ea"/>
              <a:cs typeface="+mn-ea"/>
              <a:sym typeface="Times New Roman" panose="02020603050405020304"/>
            </a:endParaRPr>
          </a:p>
          <a:p>
            <a:pPr marL="342900" lvl="0" indent="-342900" algn="l" fontAlgn="base">
              <a:buAutoNum type="arabicPeriod"/>
            </a:pPr>
            <a:r>
              <a:rPr lang="en-US" altLang="zh-CN" sz="1400" strike="noStrike" kern="100" noProof="1">
                <a:solidFill>
                  <a:schemeClr val="bg1"/>
                </a:solidFill>
                <a:latin typeface="+mn-ea"/>
                <a:cs typeface="+mn-ea"/>
                <a:sym typeface="Times New Roman" panose="02020603050405020304"/>
              </a:rPr>
              <a:t>在Bug中添加TAG: Bug，P1/P2/ P3 </a:t>
            </a:r>
            <a:endParaRPr lang="en-US" altLang="zh-CN" sz="1400" strike="noStrike" kern="100" noProof="1">
              <a:solidFill>
                <a:schemeClr val="bg1"/>
              </a:solidFill>
              <a:latin typeface="+mn-ea"/>
              <a:cs typeface="+mn-ea"/>
              <a:sym typeface="Times New Roman" panose="02020603050405020304"/>
            </a:endParaRPr>
          </a:p>
          <a:p>
            <a:pPr marL="342900" lvl="0" indent="-342900" algn="l" fontAlgn="base">
              <a:buAutoNum type="arabicPeriod"/>
            </a:pPr>
            <a:r>
              <a:rPr lang="en-US" altLang="zh-CN" sz="1400" strike="noStrike" kern="100" noProof="1">
                <a:solidFill>
                  <a:schemeClr val="bg1"/>
                </a:solidFill>
                <a:latin typeface="+mn-ea"/>
                <a:cs typeface="+mn-ea"/>
                <a:sym typeface="Times New Roman" panose="02020603050405020304"/>
              </a:rPr>
              <a:t>Bug assign给该Story的Tech Leader</a:t>
            </a:r>
            <a:endParaRPr lang="en-US" altLang="zh-CN" sz="1400" strike="noStrike" kern="100" noProof="1">
              <a:solidFill>
                <a:schemeClr val="bg1"/>
              </a:solidFill>
              <a:latin typeface="+mn-ea"/>
              <a:cs typeface="+mn-ea"/>
              <a:sym typeface="Times New Roman" panose="02020603050405020304"/>
            </a:endParaRPr>
          </a:p>
        </p:txBody>
      </p:sp>
      <p:cxnSp>
        <p:nvCxnSpPr>
          <p:cNvPr id="12" name="直接箭头连接符 12"/>
          <p:cNvCxnSpPr>
            <a:stCxn id="9" idx="2"/>
            <a:endCxn id="7" idx="0"/>
          </p:cNvCxnSpPr>
          <p:nvPr/>
        </p:nvCxnSpPr>
        <p:spPr>
          <a:xfrm flipH="1">
            <a:off x="3721100" y="1198563"/>
            <a:ext cx="0" cy="2143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圆角矩形 18"/>
          <p:cNvSpPr/>
          <p:nvPr/>
        </p:nvSpPr>
        <p:spPr>
          <a:xfrm>
            <a:off x="1851025" y="5422900"/>
            <a:ext cx="374269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l" fontAlgn="base"/>
            <a:r>
              <a:rPr lang="en-US" altLang="zh-CN" sz="1400" strike="noStrike" kern="100" noProof="1">
                <a:solidFill>
                  <a:schemeClr val="bg1"/>
                </a:solidFill>
                <a:latin typeface="+mn-ea"/>
                <a:cs typeface="+mn-ea"/>
                <a:sym typeface="Times New Roman" panose="02020603050405020304"/>
              </a:rPr>
              <a:t>Owner: 开发</a:t>
            </a:r>
            <a:endParaRPr lang="en-US" altLang="zh-CN" sz="1400" strike="noStrike" kern="100" noProof="1">
              <a:solidFill>
                <a:schemeClr val="bg1"/>
              </a:solidFill>
              <a:latin typeface="+mn-ea"/>
              <a:cs typeface="+mn-ea"/>
              <a:sym typeface="Times New Roman" panose="02020603050405020304"/>
            </a:endParaRPr>
          </a:p>
          <a:p>
            <a:pPr marL="342900" lvl="0" indent="-342900" algn="l" fontAlgn="base">
              <a:buAutoNum type="arabicPeriod"/>
            </a:pPr>
            <a:r>
              <a:rPr lang="en-US" altLang="zh-CN" sz="1400" strike="noStrike" kern="100" noProof="1">
                <a:solidFill>
                  <a:schemeClr val="bg1"/>
                </a:solidFill>
                <a:latin typeface="+mn-ea"/>
                <a:cs typeface="+mn-ea"/>
                <a:sym typeface="Times New Roman" panose="02020603050405020304"/>
              </a:rPr>
              <a:t>修复完BUG后，增加Testing TAG</a:t>
            </a:r>
            <a:endParaRPr lang="en-US" altLang="zh-CN" sz="1400" strike="noStrike" kern="100" noProof="1">
              <a:solidFill>
                <a:schemeClr val="bg1"/>
              </a:solidFill>
              <a:latin typeface="+mn-ea"/>
              <a:cs typeface="+mn-ea"/>
              <a:sym typeface="Times New Roman" panose="02020603050405020304"/>
            </a:endParaRPr>
          </a:p>
          <a:p>
            <a:pPr marL="342900" lvl="0" indent="-342900" algn="l" fontAlgn="base">
              <a:buAutoNum type="arabicPeriod"/>
            </a:pPr>
            <a:r>
              <a:rPr lang="en-US" altLang="zh-CN" sz="1400" strike="noStrike" kern="100" noProof="1">
                <a:solidFill>
                  <a:schemeClr val="bg1"/>
                </a:solidFill>
                <a:latin typeface="+mn-ea"/>
                <a:cs typeface="+mn-ea"/>
                <a:sym typeface="Times New Roman" panose="02020603050405020304"/>
              </a:rPr>
              <a:t>将BUG assign给相应的QA</a:t>
            </a:r>
            <a:endParaRPr lang="en-US" altLang="zh-CN" sz="1400" strike="noStrike" kern="100" noProof="1">
              <a:solidFill>
                <a:schemeClr val="bg1"/>
              </a:solidFill>
              <a:latin typeface="+mn-ea"/>
              <a:cs typeface="+mn-ea"/>
              <a:sym typeface="Times New Roman" panose="02020603050405020304"/>
            </a:endParaRPr>
          </a:p>
        </p:txBody>
      </p:sp>
      <p:sp>
        <p:nvSpPr>
          <p:cNvPr id="22" name="菱形 22"/>
          <p:cNvSpPr/>
          <p:nvPr/>
        </p:nvSpPr>
        <p:spPr>
          <a:xfrm>
            <a:off x="6400800" y="1704975"/>
            <a:ext cx="2587625" cy="10287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l" fontAlgn="base"/>
            <a:r>
              <a:rPr lang="en-US" altLang="zh-CN" sz="1400" strike="noStrike" kern="100" noProof="1">
                <a:solidFill>
                  <a:schemeClr val="bg1"/>
                </a:solidFill>
                <a:latin typeface="+mn-ea"/>
                <a:cs typeface="+mn-ea"/>
                <a:sym typeface="Times New Roman" panose="02020603050405020304"/>
              </a:rPr>
              <a:t>Owner: 测试</a:t>
            </a:r>
            <a:endParaRPr lang="en-US" altLang="zh-CN" sz="1400" strike="noStrike" kern="100" noProof="1">
              <a:solidFill>
                <a:schemeClr val="bg1"/>
              </a:solidFill>
              <a:latin typeface="+mn-ea"/>
              <a:cs typeface="+mn-ea"/>
              <a:sym typeface="Times New Roman" panose="02020603050405020304"/>
            </a:endParaRPr>
          </a:p>
          <a:p>
            <a:pPr algn="l" fontAlgn="base"/>
            <a:r>
              <a:rPr lang="en-US" altLang="zh-CN" sz="1400" strike="noStrike" kern="100" noProof="1">
                <a:solidFill>
                  <a:schemeClr val="bg1"/>
                </a:solidFill>
                <a:latin typeface="+mn-ea"/>
                <a:cs typeface="+mn-ea"/>
                <a:sym typeface="Times New Roman" panose="02020603050405020304"/>
              </a:rPr>
              <a:t>验证BUG</a:t>
            </a:r>
            <a:endParaRPr lang="en-US" altLang="zh-CN" sz="1400" strike="noStrike" kern="100" noProof="1">
              <a:solidFill>
                <a:schemeClr val="bg1"/>
              </a:solidFill>
              <a:latin typeface="+mn-ea"/>
              <a:cs typeface="+mn-ea"/>
              <a:sym typeface="Times New Roman" panose="02020603050405020304"/>
            </a:endParaRPr>
          </a:p>
        </p:txBody>
      </p:sp>
      <p:cxnSp>
        <p:nvCxnSpPr>
          <p:cNvPr id="25" name="直接箭头连接符 25"/>
          <p:cNvCxnSpPr>
            <a:stCxn id="7" idx="2"/>
            <a:endCxn id="11" idx="0"/>
          </p:cNvCxnSpPr>
          <p:nvPr/>
        </p:nvCxnSpPr>
        <p:spPr>
          <a:xfrm>
            <a:off x="3721735" y="2794000"/>
            <a:ext cx="6350" cy="200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文本框 26"/>
          <p:cNvSpPr txBox="1"/>
          <p:nvPr/>
        </p:nvSpPr>
        <p:spPr>
          <a:xfrm>
            <a:off x="8721725" y="1704975"/>
            <a:ext cx="903288" cy="26035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fontAlgn="base"/>
            <a:r>
              <a:rPr lang="en-US" altLang="zh-CN" sz="1400" strike="noStrike" kern="100" noProof="1">
                <a:solidFill>
                  <a:schemeClr val="tx1"/>
                </a:solidFill>
                <a:latin typeface="+mn-ea"/>
                <a:cs typeface="Times New Roman" panose="02020603050405020304"/>
                <a:sym typeface="Times New Roman" panose="02020603050405020304"/>
              </a:rPr>
              <a:t>验证通过</a:t>
            </a:r>
            <a:endParaRPr lang="en-US" altLang="zh-CN" sz="1400" strike="noStrike" kern="100" noProof="1">
              <a:solidFill>
                <a:schemeClr val="tx1"/>
              </a:solidFill>
              <a:latin typeface="+mn-ea"/>
              <a:cs typeface="Times New Roman" panose="02020603050405020304"/>
              <a:sym typeface="Times New Roman" panose="02020603050405020304"/>
            </a:endParaRPr>
          </a:p>
        </p:txBody>
      </p:sp>
      <p:sp>
        <p:nvSpPr>
          <p:cNvPr id="27" name="圆角矩形 27"/>
          <p:cNvSpPr/>
          <p:nvPr/>
        </p:nvSpPr>
        <p:spPr>
          <a:xfrm>
            <a:off x="9625965" y="1965325"/>
            <a:ext cx="668338" cy="5095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r>
              <a:rPr lang="en-US" altLang="zh-CN" sz="1400" strike="noStrike" kern="100" noProof="1">
                <a:solidFill>
                  <a:schemeClr val="bg1"/>
                </a:solidFill>
                <a:latin typeface="+mn-ea"/>
                <a:cs typeface="+mn-ea"/>
                <a:sym typeface="Times New Roman" panose="02020603050405020304"/>
              </a:rPr>
              <a:t>关闭BUG</a:t>
            </a:r>
            <a:endParaRPr lang="en-US" altLang="zh-CN" sz="1400" strike="noStrike" kern="100" noProof="1">
              <a:solidFill>
                <a:schemeClr val="bg1"/>
              </a:solidFill>
              <a:latin typeface="+mn-ea"/>
              <a:cs typeface="+mn-ea"/>
              <a:sym typeface="Times New Roman" panose="02020603050405020304"/>
            </a:endParaRPr>
          </a:p>
        </p:txBody>
      </p:sp>
      <p:sp>
        <p:nvSpPr>
          <p:cNvPr id="30" name="文本框 30"/>
          <p:cNvSpPr txBox="1"/>
          <p:nvPr/>
        </p:nvSpPr>
        <p:spPr>
          <a:xfrm>
            <a:off x="7823200" y="2898775"/>
            <a:ext cx="898525" cy="27940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fontAlgn="base"/>
            <a:r>
              <a:rPr lang="en-US" altLang="zh-CN" sz="1400" strike="noStrike" kern="100" noProof="1">
                <a:solidFill>
                  <a:schemeClr val="tx1"/>
                </a:solidFill>
                <a:latin typeface="+mn-ea"/>
                <a:cs typeface="Times New Roman" panose="02020603050405020304"/>
                <a:sym typeface="Times New Roman" panose="02020603050405020304"/>
              </a:rPr>
              <a:t>验证失败</a:t>
            </a:r>
            <a:endParaRPr lang="en-US" altLang="zh-CN" sz="1400" strike="noStrike" kern="100" noProof="1">
              <a:solidFill>
                <a:schemeClr val="tx1"/>
              </a:solidFill>
              <a:latin typeface="+mn-ea"/>
              <a:cs typeface="Times New Roman" panose="02020603050405020304"/>
              <a:sym typeface="Times New Roman" panose="02020603050405020304"/>
            </a:endParaRPr>
          </a:p>
        </p:txBody>
      </p:sp>
      <p:sp>
        <p:nvSpPr>
          <p:cNvPr id="33" name="圆角矩形 33"/>
          <p:cNvSpPr/>
          <p:nvPr/>
        </p:nvSpPr>
        <p:spPr>
          <a:xfrm>
            <a:off x="6280150" y="3343275"/>
            <a:ext cx="2830513" cy="758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l" fontAlgn="base"/>
            <a:r>
              <a:rPr lang="en-US" altLang="zh-CN" sz="1400" strike="noStrike" kern="100" noProof="1">
                <a:solidFill>
                  <a:schemeClr val="bg1"/>
                </a:solidFill>
                <a:latin typeface="+mn-ea"/>
                <a:cs typeface="+mn-ea"/>
                <a:sym typeface="Times New Roman" panose="02020603050405020304"/>
              </a:rPr>
              <a:t>Owner: 测试</a:t>
            </a:r>
            <a:endParaRPr lang="en-US" altLang="zh-CN" sz="1400" strike="noStrike" kern="100" noProof="1">
              <a:solidFill>
                <a:schemeClr val="bg1"/>
              </a:solidFill>
              <a:latin typeface="+mn-ea"/>
              <a:cs typeface="+mn-ea"/>
              <a:sym typeface="Times New Roman" panose="02020603050405020304"/>
            </a:endParaRPr>
          </a:p>
          <a:p>
            <a:pPr marL="342900" lvl="0" indent="-342900" algn="l" fontAlgn="base">
              <a:buAutoNum type="arabicPeriod"/>
            </a:pPr>
            <a:r>
              <a:rPr lang="en-US" altLang="zh-CN" sz="1400" strike="noStrike" kern="100" noProof="1">
                <a:solidFill>
                  <a:schemeClr val="bg1"/>
                </a:solidFill>
                <a:latin typeface="+mn-ea"/>
                <a:cs typeface="+mn-ea"/>
                <a:sym typeface="Times New Roman" panose="02020603050405020304"/>
              </a:rPr>
              <a:t>将BUG assign给相应的开发</a:t>
            </a:r>
            <a:endParaRPr lang="en-US" altLang="zh-CN" sz="1400" strike="noStrike" kern="100" noProof="1">
              <a:solidFill>
                <a:schemeClr val="bg1"/>
              </a:solidFill>
              <a:latin typeface="+mn-ea"/>
              <a:cs typeface="+mn-ea"/>
              <a:sym typeface="Times New Roman" panose="02020603050405020304"/>
            </a:endParaRPr>
          </a:p>
          <a:p>
            <a:pPr marL="342900" lvl="0" indent="-342900" algn="l" fontAlgn="base">
              <a:buAutoNum type="arabicPeriod"/>
            </a:pPr>
            <a:r>
              <a:rPr lang="en-US" altLang="zh-CN" sz="1400" strike="noStrike" kern="100" noProof="1">
                <a:solidFill>
                  <a:schemeClr val="bg1"/>
                </a:solidFill>
                <a:latin typeface="+mn-ea"/>
                <a:cs typeface="+mn-ea"/>
                <a:sym typeface="Times New Roman" panose="02020603050405020304"/>
              </a:rPr>
              <a:t>删除Testing TAG</a:t>
            </a:r>
            <a:endParaRPr lang="en-US" altLang="zh-CN" sz="1400" strike="noStrike" kern="100" noProof="1">
              <a:solidFill>
                <a:schemeClr val="bg1"/>
              </a:solidFill>
              <a:latin typeface="+mn-ea"/>
              <a:cs typeface="+mn-ea"/>
              <a:sym typeface="Times New Roman" panose="02020603050405020304"/>
            </a:endParaRPr>
          </a:p>
        </p:txBody>
      </p:sp>
      <p:cxnSp>
        <p:nvCxnSpPr>
          <p:cNvPr id="34" name="直接箭头连接符 34"/>
          <p:cNvCxnSpPr>
            <a:stCxn id="22" idx="3"/>
            <a:endCxn id="27" idx="1"/>
          </p:cNvCxnSpPr>
          <p:nvPr/>
        </p:nvCxnSpPr>
        <p:spPr>
          <a:xfrm>
            <a:off x="8988425" y="2219325"/>
            <a:ext cx="637540" cy="1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3"/>
          <p:cNvCxnSpPr>
            <a:stCxn id="11" idx="2"/>
            <a:endCxn id="18" idx="0"/>
          </p:cNvCxnSpPr>
          <p:nvPr/>
        </p:nvCxnSpPr>
        <p:spPr>
          <a:xfrm flipH="1">
            <a:off x="3722370" y="4952048"/>
            <a:ext cx="5715" cy="4705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5"/>
          <p:cNvCxnSpPr>
            <a:stCxn id="22" idx="2"/>
            <a:endCxn id="33" idx="0"/>
          </p:cNvCxnSpPr>
          <p:nvPr/>
        </p:nvCxnSpPr>
        <p:spPr>
          <a:xfrm>
            <a:off x="7694613" y="2733675"/>
            <a:ext cx="1588"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2" idx="2"/>
            <a:endCxn id="33" idx="0"/>
          </p:cNvCxnSpPr>
          <p:nvPr/>
        </p:nvCxnSpPr>
        <p:spPr>
          <a:xfrm>
            <a:off x="8472488" y="533082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22" idx="2"/>
            <a:endCxn id="33" idx="0"/>
          </p:cNvCxnSpPr>
          <p:nvPr/>
        </p:nvCxnSpPr>
        <p:spPr>
          <a:xfrm>
            <a:off x="8429625" y="58928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肘形连接符 31"/>
          <p:cNvCxnSpPr>
            <a:endCxn id="22" idx="1"/>
          </p:cNvCxnSpPr>
          <p:nvPr/>
        </p:nvCxnSpPr>
        <p:spPr>
          <a:xfrm rot="16200000">
            <a:off x="4446905" y="3867150"/>
            <a:ext cx="3601085" cy="30543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2" idx="2"/>
            <a:endCxn id="22" idx="1"/>
          </p:cNvCxnSpPr>
          <p:nvPr/>
        </p:nvCxnSpPr>
        <p:spPr>
          <a:xfrm flipV="1">
            <a:off x="8537575" y="6165850"/>
            <a:ext cx="6350" cy="19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18" idx="3"/>
          </p:cNvCxnSpPr>
          <p:nvPr/>
        </p:nvCxnSpPr>
        <p:spPr>
          <a:xfrm flipV="1">
            <a:off x="5593715" y="5799455"/>
            <a:ext cx="512445" cy="4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33" idx="2"/>
          </p:cNvCxnSpPr>
          <p:nvPr/>
        </p:nvCxnSpPr>
        <p:spPr>
          <a:xfrm rot="5400000">
            <a:off x="5692140" y="3997325"/>
            <a:ext cx="1898650" cy="2108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灯片编号占位符 41"/>
          <p:cNvSpPr>
            <a:spLocks noGrp="1"/>
          </p:cNvSpPr>
          <p:nvPr>
            <p:ph type="sldNum" sz="quarter" idx="12"/>
          </p:nvPr>
        </p:nvSpPr>
        <p:spPr/>
        <p:txBody>
          <a:bodyPr lIns="91440" tIns="45720" rIns="91440" bIns="45720" rtlCol="0" anchor="ctr">
            <a:noAutofit/>
          </a:bodyPr>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900" b="0" i="0" u="none" strike="noStrike" kern="1200" cap="none" spc="0" normalizeH="0" baseline="0" noProof="1" smtClean="0">
                <a:latin typeface="Arial" panose="020B0604020202020204" pitchFamily="34" charset="0"/>
                <a:ea typeface="宋体" panose="02010600030101010101" pitchFamily="2" charset="-122"/>
                <a:cs typeface="+mn-cs"/>
              </a:rPr>
            </a:fld>
            <a:endParaRPr kumimoji="0" lang="zh-CN" altLang="en-US" sz="900" b="0" i="0" u="none" strike="noStrike" kern="1200" cap="none" spc="0" normalizeH="0" baseline="0" noProof="1" smtClean="0">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1"/>
          <p:cNvSpPr>
            <a:spLocks noGrp="1"/>
          </p:cNvSpPr>
          <p:nvPr>
            <p:ph type="title"/>
          </p:nvPr>
        </p:nvSpPr>
        <p:spPr>
          <a:xfrm>
            <a:off x="770255" y="263525"/>
            <a:ext cx="4347845" cy="542925"/>
          </a:xfrm>
        </p:spPr>
        <p:txBody>
          <a:bodyPr lIns="101600" tIns="38100" rIns="76200" bIns="38100" anchor="t"/>
          <a:p>
            <a:pPr indent="0" defTabSz="685800"/>
            <a:r>
              <a:rPr lang="en-US" altLang="zh-CN" kern="1200" spc="200" normalizeH="0" baseline="0">
                <a:solidFill>
                  <a:schemeClr val="tx1"/>
                </a:solidFill>
                <a:latin typeface="Arial" panose="020B0604020202020204" pitchFamily="34" charset="0"/>
                <a:ea typeface="微软雅黑" panose="020B0503020204020204" charset="-122"/>
                <a:cs typeface="+mj-cs"/>
                <a:sym typeface="微软雅黑" panose="020B0503020204020204" charset="-122"/>
              </a:rPr>
              <a:t>07 </a:t>
            </a:r>
            <a:r>
              <a:rPr lang="zh-CN" altLang="en-US" kern="1200" spc="200" normalizeH="0" baseline="0">
                <a:solidFill>
                  <a:schemeClr val="tx1"/>
                </a:solidFill>
                <a:latin typeface="Arial" panose="020B0604020202020204" pitchFamily="34" charset="0"/>
                <a:ea typeface="微软雅黑" panose="020B0503020204020204" charset="-122"/>
                <a:cs typeface="+mj-cs"/>
                <a:sym typeface="微软雅黑" panose="020B0503020204020204" charset="-122"/>
              </a:rPr>
              <a:t>测试流程</a:t>
            </a:r>
            <a:endParaRPr lang="zh-CN" altLang="en-US" kern="1200" spc="200" normalizeH="0" baseline="0">
              <a:solidFill>
                <a:schemeClr val="tx1"/>
              </a:solidFill>
              <a:latin typeface="Arial" panose="020B0604020202020204" pitchFamily="34" charset="0"/>
              <a:ea typeface="微软雅黑" panose="020B0503020204020204" charset="-122"/>
              <a:cs typeface="+mj-cs"/>
              <a:sym typeface="微软雅黑" panose="020B0503020204020204" charset="-122"/>
            </a:endParaRPr>
          </a:p>
        </p:txBody>
      </p:sp>
      <p:cxnSp>
        <p:nvCxnSpPr>
          <p:cNvPr id="3" name="直接箭头连接符 39"/>
          <p:cNvCxnSpPr>
            <a:stCxn id="6" idx="2"/>
            <a:endCxn id="7" idx="0"/>
          </p:cNvCxnSpPr>
          <p:nvPr/>
        </p:nvCxnSpPr>
        <p:spPr>
          <a:xfrm>
            <a:off x="5452110" y="2449195"/>
            <a:ext cx="19050" cy="37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灯片编号占位符 7"/>
          <p:cNvSpPr>
            <a:spLocks noGrp="1"/>
          </p:cNvSpPr>
          <p:nvPr>
            <p:ph type="sldNum" sz="quarter" idx="12"/>
          </p:nvPr>
        </p:nvSpPr>
        <p:spPr/>
        <p:txBody>
          <a:bodyPr lIns="91440" tIns="45720" rIns="91440" bIns="45720" rtlCol="0" anchor="ctr">
            <a:normAutofit/>
          </a:bodyPr>
          <a:p>
            <a:pPr marL="0" marR="0" indent="0" algn="r" defTabSz="914400" rtl="0" eaLnBrk="1" fontAlgn="base" latinLnBrk="0" hangingPunct="1">
              <a:lnSpc>
                <a:spcPct val="100000"/>
              </a:lnSpc>
              <a:spcBef>
                <a:spcPct val="0"/>
              </a:spcBef>
              <a:spcAft>
                <a:spcPct val="0"/>
              </a:spcAft>
              <a:buClrTx/>
              <a:buSzTx/>
              <a:buFontTx/>
              <a:buNone/>
            </a:pPr>
            <a:fld id="{49AE70B2-8BF9-45C0-BB95-33D1B9D3A854}" type="slidenum">
              <a:rPr kumimoji="0" lang="zh-CN" altLang="en-US" sz="900" b="0" i="0" u="none" strike="noStrike" kern="1200" cap="none" spc="0" normalizeH="0" baseline="0" noProof="1" smtClean="0">
                <a:solidFill>
                  <a:schemeClr val="tx1">
                    <a:tint val="75000"/>
                  </a:schemeClr>
                </a:solidFill>
                <a:latin typeface="Arial" panose="020B0604020202020204" pitchFamily="34" charset="0"/>
                <a:ea typeface="宋体" panose="02010600030101010101" pitchFamily="2" charset="-122"/>
                <a:cs typeface="+mn-cs"/>
              </a:rPr>
            </a:fld>
            <a:endParaRPr kumimoji="0" lang="zh-CN" altLang="en-US" sz="9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2" name="圆角矩形 37"/>
          <p:cNvSpPr/>
          <p:nvPr/>
        </p:nvSpPr>
        <p:spPr>
          <a:xfrm>
            <a:off x="4410075" y="565150"/>
            <a:ext cx="2065655" cy="6851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l" fontAlgn="base"/>
            <a:r>
              <a:rPr lang="en-US" altLang="zh-CN" sz="1400" strike="noStrike" kern="100" noProof="1">
                <a:solidFill>
                  <a:schemeClr val="bg1"/>
                </a:solidFill>
                <a:latin typeface="+mn-ea"/>
                <a:cs typeface="Times New Roman" panose="02020603050405020304"/>
                <a:sym typeface="Times New Roman" panose="02020603050405020304"/>
              </a:rPr>
              <a:t>测试执行完所有用例</a:t>
            </a:r>
            <a:endParaRPr lang="en-US" altLang="zh-CN" sz="1400" strike="noStrike" kern="100" noProof="1">
              <a:solidFill>
                <a:schemeClr val="bg1"/>
              </a:solidFill>
              <a:latin typeface="+mn-ea"/>
              <a:cs typeface="Times New Roman" panose="02020603050405020304"/>
              <a:sym typeface="Times New Roman" panose="02020603050405020304"/>
            </a:endParaRPr>
          </a:p>
        </p:txBody>
      </p:sp>
      <p:sp>
        <p:nvSpPr>
          <p:cNvPr id="6" name="圆角矩形 38"/>
          <p:cNvSpPr/>
          <p:nvPr/>
        </p:nvSpPr>
        <p:spPr>
          <a:xfrm>
            <a:off x="3947795" y="1569720"/>
            <a:ext cx="3008630" cy="8794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l" fontAlgn="base"/>
            <a:r>
              <a:rPr lang="en-US" altLang="zh-CN" sz="1400" strike="noStrike" kern="100" noProof="1">
                <a:solidFill>
                  <a:schemeClr val="bg1"/>
                </a:solidFill>
                <a:latin typeface="+mn-ea"/>
                <a:cs typeface="+mn-ea"/>
                <a:sym typeface="Times New Roman" panose="02020603050405020304"/>
              </a:rPr>
              <a:t>Owner: 测试</a:t>
            </a:r>
            <a:endParaRPr lang="en-US" altLang="zh-CN" sz="1400" strike="noStrike" kern="100" noProof="1">
              <a:solidFill>
                <a:schemeClr val="bg1"/>
              </a:solidFill>
              <a:latin typeface="+mn-ea"/>
              <a:cs typeface="+mn-ea"/>
              <a:sym typeface="Times New Roman" panose="02020603050405020304"/>
            </a:endParaRPr>
          </a:p>
          <a:p>
            <a:pPr algn="l" fontAlgn="base"/>
            <a:r>
              <a:rPr lang="en-US" altLang="zh-CN" sz="1400" strike="noStrike" kern="100" noProof="1">
                <a:solidFill>
                  <a:schemeClr val="bg1"/>
                </a:solidFill>
                <a:latin typeface="+mn-ea"/>
                <a:cs typeface="+mn-ea"/>
                <a:sym typeface="Times New Roman" panose="02020603050405020304"/>
              </a:rPr>
              <a:t>在Story Comments中标注上：测试完成（年/月/日）</a:t>
            </a:r>
            <a:endParaRPr lang="en-US" altLang="zh-CN" sz="1400" strike="noStrike" kern="100" noProof="1">
              <a:solidFill>
                <a:schemeClr val="bg1"/>
              </a:solidFill>
              <a:latin typeface="+mn-ea"/>
              <a:cs typeface="+mn-ea"/>
              <a:sym typeface="Times New Roman" panose="02020603050405020304"/>
            </a:endParaRPr>
          </a:p>
        </p:txBody>
      </p:sp>
      <p:sp>
        <p:nvSpPr>
          <p:cNvPr id="7" name="圆角矩形 45"/>
          <p:cNvSpPr/>
          <p:nvPr/>
        </p:nvSpPr>
        <p:spPr>
          <a:xfrm>
            <a:off x="4465955" y="2826068"/>
            <a:ext cx="2009775" cy="50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l" fontAlgn="base"/>
            <a:r>
              <a:rPr lang="en-US" altLang="zh-CN" sz="1400" strike="noStrike" kern="100" noProof="1">
                <a:solidFill>
                  <a:schemeClr val="bg1"/>
                </a:solidFill>
                <a:latin typeface="+mn-ea"/>
                <a:cs typeface="+mn-ea"/>
                <a:sym typeface="Times New Roman" panose="02020603050405020304"/>
              </a:rPr>
              <a:t>Owner: 测试</a:t>
            </a:r>
            <a:endParaRPr lang="en-US" altLang="zh-CN" sz="1400" strike="noStrike" kern="100" noProof="1">
              <a:solidFill>
                <a:schemeClr val="bg1"/>
              </a:solidFill>
              <a:latin typeface="+mn-ea"/>
              <a:cs typeface="+mn-ea"/>
              <a:sym typeface="Times New Roman" panose="02020603050405020304"/>
            </a:endParaRPr>
          </a:p>
          <a:p>
            <a:pPr algn="l" fontAlgn="base"/>
            <a:r>
              <a:rPr lang="en-US" altLang="zh-CN" sz="1400" strike="noStrike" kern="100" noProof="1">
                <a:solidFill>
                  <a:schemeClr val="bg1"/>
                </a:solidFill>
                <a:latin typeface="+mn-ea"/>
                <a:cs typeface="+mn-ea"/>
                <a:sym typeface="Times New Roman" panose="02020603050405020304"/>
              </a:rPr>
              <a:t>验证BUG</a:t>
            </a:r>
            <a:endParaRPr lang="en-US" altLang="zh-CN" sz="1400" strike="noStrike" kern="100" noProof="1">
              <a:solidFill>
                <a:schemeClr val="bg1"/>
              </a:solidFill>
              <a:latin typeface="+mn-ea"/>
              <a:cs typeface="+mn-ea"/>
              <a:sym typeface="Times New Roman" panose="02020603050405020304"/>
            </a:endParaRPr>
          </a:p>
        </p:txBody>
      </p:sp>
      <p:sp>
        <p:nvSpPr>
          <p:cNvPr id="9" name="菱形 43"/>
          <p:cNvSpPr/>
          <p:nvPr/>
        </p:nvSpPr>
        <p:spPr>
          <a:xfrm>
            <a:off x="4624070" y="3763010"/>
            <a:ext cx="1693863" cy="92551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fontAlgn="base"/>
            <a:r>
              <a:rPr lang="en-US" altLang="zh-CN" sz="1400" strike="noStrike" kern="100" noProof="1">
                <a:solidFill>
                  <a:schemeClr val="bg1"/>
                </a:solidFill>
                <a:latin typeface="+mn-ea"/>
                <a:cs typeface="+mn-ea"/>
                <a:sym typeface="Times New Roman" panose="02020603050405020304"/>
              </a:rPr>
              <a:t>是否有P1, P2 BUG</a:t>
            </a:r>
            <a:endParaRPr lang="en-US" altLang="zh-CN" sz="1400" strike="noStrike" kern="100" noProof="1">
              <a:solidFill>
                <a:schemeClr val="bg1"/>
              </a:solidFill>
              <a:latin typeface="+mn-ea"/>
              <a:cs typeface="+mn-ea"/>
              <a:sym typeface="Times New Roman" panose="02020603050405020304"/>
            </a:endParaRPr>
          </a:p>
        </p:txBody>
      </p:sp>
      <p:sp>
        <p:nvSpPr>
          <p:cNvPr id="10" name="圆角矩形 51"/>
          <p:cNvSpPr/>
          <p:nvPr/>
        </p:nvSpPr>
        <p:spPr>
          <a:xfrm>
            <a:off x="3991293" y="5083175"/>
            <a:ext cx="2940050" cy="14827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l" fontAlgn="base"/>
            <a:r>
              <a:rPr lang="en-US" altLang="zh-CN" sz="1400" strike="noStrike" kern="100" noProof="1">
                <a:solidFill>
                  <a:schemeClr val="bg1"/>
                </a:solidFill>
                <a:latin typeface="+mn-ea"/>
                <a:cs typeface="+mn-ea"/>
                <a:sym typeface="Times New Roman" panose="02020603050405020304"/>
              </a:rPr>
              <a:t>Owner: 测试</a:t>
            </a:r>
            <a:endParaRPr lang="en-US" altLang="zh-CN" sz="1400" strike="noStrike" kern="100" noProof="1">
              <a:solidFill>
                <a:schemeClr val="bg1"/>
              </a:solidFill>
              <a:latin typeface="+mn-ea"/>
              <a:cs typeface="+mn-ea"/>
              <a:sym typeface="Times New Roman" panose="02020603050405020304"/>
            </a:endParaRPr>
          </a:p>
          <a:p>
            <a:pPr marL="228600" lvl="0" indent="-228600" algn="l" fontAlgn="base">
              <a:buAutoNum type="arabicPeriod"/>
            </a:pPr>
            <a:r>
              <a:rPr lang="zh-CN" altLang="zh-CN" sz="1400" strike="noStrike" kern="100" noProof="1">
                <a:solidFill>
                  <a:schemeClr val="bg1"/>
                </a:solidFill>
                <a:latin typeface="+mn-ea"/>
                <a:cs typeface="+mn-ea"/>
                <a:sym typeface="Times New Roman" panose="02020603050405020304"/>
              </a:rPr>
              <a:t>若有需要</a:t>
            </a:r>
            <a:r>
              <a:rPr lang="en-US" altLang="zh-CN" sz="1400" strike="noStrike" kern="100" noProof="1">
                <a:solidFill>
                  <a:schemeClr val="bg1"/>
                </a:solidFill>
                <a:latin typeface="+mn-ea"/>
                <a:cs typeface="+mn-ea"/>
                <a:sym typeface="Times New Roman" panose="02020603050405020304"/>
              </a:rPr>
              <a:t>UAT</a:t>
            </a:r>
            <a:r>
              <a:rPr lang="zh-CN" altLang="en-US" sz="1400" strike="noStrike" kern="100" noProof="1">
                <a:solidFill>
                  <a:schemeClr val="bg1"/>
                </a:solidFill>
                <a:latin typeface="+mn-ea"/>
                <a:cs typeface="+mn-ea"/>
                <a:sym typeface="Times New Roman" panose="02020603050405020304"/>
              </a:rPr>
              <a:t>，</a:t>
            </a:r>
            <a:r>
              <a:rPr lang="en-US" altLang="zh-CN" sz="1400" strike="noStrike" kern="100" noProof="1">
                <a:solidFill>
                  <a:schemeClr val="bg1"/>
                </a:solidFill>
                <a:latin typeface="+mn-ea"/>
                <a:cs typeface="+mn-ea"/>
                <a:sym typeface="Times New Roman" panose="02020603050405020304"/>
              </a:rPr>
              <a:t>编写UATcase</a:t>
            </a:r>
            <a:endParaRPr lang="en-US" altLang="zh-CN" sz="1400" strike="noStrike" kern="100" noProof="1">
              <a:solidFill>
                <a:schemeClr val="bg1"/>
              </a:solidFill>
              <a:latin typeface="+mn-ea"/>
              <a:cs typeface="+mn-ea"/>
              <a:sym typeface="Times New Roman" panose="02020603050405020304"/>
            </a:endParaRPr>
          </a:p>
          <a:p>
            <a:pPr marL="228600" lvl="0" indent="-228600" algn="l" fontAlgn="base">
              <a:buAutoNum type="arabicPeriod"/>
            </a:pPr>
            <a:r>
              <a:rPr lang="en-US" altLang="zh-CN" sz="1400" strike="noStrike" kern="100" noProof="1">
                <a:solidFill>
                  <a:schemeClr val="bg1"/>
                </a:solidFill>
                <a:latin typeface="+mn-ea"/>
                <a:cs typeface="+mn-ea"/>
                <a:sym typeface="Times New Roman" panose="02020603050405020304"/>
              </a:rPr>
              <a:t>录制视频</a:t>
            </a:r>
            <a:endParaRPr lang="en-US" altLang="zh-CN" sz="1400" strike="noStrike" kern="100" noProof="1">
              <a:solidFill>
                <a:schemeClr val="bg1"/>
              </a:solidFill>
              <a:latin typeface="+mn-ea"/>
              <a:cs typeface="+mn-ea"/>
              <a:sym typeface="Times New Roman" panose="02020603050405020304"/>
            </a:endParaRPr>
          </a:p>
          <a:p>
            <a:pPr marL="228600" lvl="0" indent="-228600" algn="l" fontAlgn="base">
              <a:buAutoNum type="arabicPeriod"/>
            </a:pPr>
            <a:r>
              <a:rPr lang="en-US" altLang="zh-CN" sz="1400" strike="noStrike" kern="100" noProof="1">
                <a:solidFill>
                  <a:schemeClr val="bg1"/>
                </a:solidFill>
                <a:latin typeface="+mn-ea"/>
                <a:cs typeface="+mn-ea"/>
                <a:sym typeface="Times New Roman" panose="02020603050405020304"/>
              </a:rPr>
              <a:t>Production上线后smoke测试</a:t>
            </a:r>
            <a:endParaRPr lang="en-US" altLang="zh-CN" sz="1400" strike="noStrike" kern="100" noProof="1">
              <a:solidFill>
                <a:schemeClr val="bg1"/>
              </a:solidFill>
              <a:latin typeface="+mn-ea"/>
              <a:cs typeface="+mn-ea"/>
              <a:sym typeface="Times New Roman" panose="02020603050405020304"/>
            </a:endParaRPr>
          </a:p>
          <a:p>
            <a:pPr marL="228600" lvl="0" indent="-228600" algn="l" fontAlgn="base">
              <a:buAutoNum type="arabicPeriod"/>
            </a:pPr>
            <a:r>
              <a:rPr lang="en-US" altLang="zh-CN" sz="1400" strike="noStrike" kern="100" noProof="1">
                <a:solidFill>
                  <a:schemeClr val="bg1"/>
                </a:solidFill>
                <a:latin typeface="+mn-ea"/>
                <a:cs typeface="+mn-ea"/>
                <a:sym typeface="Times New Roman" panose="02020603050405020304"/>
              </a:rPr>
              <a:t>.....</a:t>
            </a:r>
            <a:endParaRPr lang="en-US" altLang="zh-CN" sz="1400" strike="noStrike" kern="100" noProof="1">
              <a:solidFill>
                <a:schemeClr val="bg1"/>
              </a:solidFill>
              <a:latin typeface="+mn-ea"/>
              <a:cs typeface="+mn-ea"/>
              <a:sym typeface="Times New Roman" panose="02020603050405020304"/>
            </a:endParaRPr>
          </a:p>
        </p:txBody>
      </p:sp>
      <p:cxnSp>
        <p:nvCxnSpPr>
          <p:cNvPr id="11" name="肘形连接符 50"/>
          <p:cNvCxnSpPr>
            <a:stCxn id="10" idx="3"/>
            <a:endCxn id="9" idx="3"/>
          </p:cNvCxnSpPr>
          <p:nvPr/>
        </p:nvCxnSpPr>
        <p:spPr>
          <a:xfrm flipH="1" flipV="1">
            <a:off x="6318250" y="4225925"/>
            <a:ext cx="613410" cy="1598930"/>
          </a:xfrm>
          <a:prstGeom prst="bentConnector3">
            <a:avLst>
              <a:gd name="adj1" fmla="val -38820"/>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框 49"/>
          <p:cNvSpPr txBox="1"/>
          <p:nvPr/>
        </p:nvSpPr>
        <p:spPr>
          <a:xfrm>
            <a:off x="7229475" y="4829175"/>
            <a:ext cx="406400" cy="25400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p>
            <a:pPr algn="just" fontAlgn="base"/>
            <a:r>
              <a:rPr lang="en-US" altLang="zh-CN" sz="1200" strike="noStrike" kern="100" noProof="1">
                <a:solidFill>
                  <a:schemeClr val="tx1"/>
                </a:solidFill>
                <a:latin typeface="Calibri" panose="020F0502020204030204"/>
                <a:ea typeface="宋体" panose="02010600030101010101" pitchFamily="2" charset="-122"/>
                <a:cs typeface="Times New Roman" panose="02020603050405020304"/>
                <a:sym typeface="Times New Roman" panose="02020603050405020304"/>
              </a:rPr>
              <a:t>有</a:t>
            </a:r>
            <a:endParaRPr lang="en-US" altLang="zh-CN" sz="1200" strike="noStrike" kern="100" noProof="1">
              <a:solidFill>
                <a:schemeClr val="tx1"/>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3" name="文本框 47"/>
          <p:cNvSpPr txBox="1"/>
          <p:nvPr/>
        </p:nvSpPr>
        <p:spPr>
          <a:xfrm>
            <a:off x="5781040" y="4591685"/>
            <a:ext cx="762000" cy="32321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p>
            <a:pPr algn="just" fontAlgn="base"/>
            <a:r>
              <a:rPr lang="en-US" altLang="zh-CN" sz="1400" strike="noStrike" kern="100" noProof="1">
                <a:solidFill>
                  <a:schemeClr val="tx1"/>
                </a:solidFill>
                <a:latin typeface="+mn-ea"/>
                <a:cs typeface="Times New Roman" panose="02020603050405020304"/>
                <a:sym typeface="Times New Roman" panose="02020603050405020304"/>
              </a:rPr>
              <a:t>没有</a:t>
            </a:r>
            <a:endParaRPr lang="en-US" altLang="zh-CN" sz="1400" strike="noStrike" kern="100" noProof="1">
              <a:solidFill>
                <a:schemeClr val="tx1"/>
              </a:solidFill>
              <a:latin typeface="+mn-ea"/>
              <a:cs typeface="Times New Roman" panose="02020603050405020304"/>
              <a:sym typeface="Times New Roman" panose="02020603050405020304"/>
            </a:endParaRPr>
          </a:p>
        </p:txBody>
      </p:sp>
      <p:cxnSp>
        <p:nvCxnSpPr>
          <p:cNvPr id="14" name="直接箭头连接符 39"/>
          <p:cNvCxnSpPr>
            <a:stCxn id="2" idx="2"/>
            <a:endCxn id="6" idx="0"/>
          </p:cNvCxnSpPr>
          <p:nvPr/>
        </p:nvCxnSpPr>
        <p:spPr>
          <a:xfrm>
            <a:off x="5443220" y="1250315"/>
            <a:ext cx="8890" cy="3194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39"/>
          <p:cNvCxnSpPr>
            <a:stCxn id="7" idx="2"/>
            <a:endCxn id="9" idx="0"/>
          </p:cNvCxnSpPr>
          <p:nvPr/>
        </p:nvCxnSpPr>
        <p:spPr>
          <a:xfrm>
            <a:off x="5470843" y="3334068"/>
            <a:ext cx="0" cy="428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39"/>
          <p:cNvCxnSpPr>
            <a:stCxn id="9" idx="2"/>
            <a:endCxn id="10" idx="0"/>
          </p:cNvCxnSpPr>
          <p:nvPr/>
        </p:nvCxnSpPr>
        <p:spPr>
          <a:xfrm flipH="1">
            <a:off x="5461636" y="4688523"/>
            <a:ext cx="9525" cy="394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灯片编号占位符 7"/>
          <p:cNvSpPr>
            <a:spLocks noGrp="1"/>
          </p:cNvSpPr>
          <p:nvPr/>
        </p:nvSpPr>
        <p:spPr>
          <a:xfrm>
            <a:off x="8621395" y="6349833"/>
            <a:ext cx="2700000" cy="316800"/>
          </a:xfrm>
          <a:prstGeom prst="rect">
            <a:avLst/>
          </a:prstGeom>
        </p:spPr>
        <p:txBody>
          <a:bodyPr vert="horz" lIns="91440" tIns="45720" rIns="91440" bIns="45720" rtlCol="0" anchor="ctr">
            <a:noAutofit/>
          </a:bodyP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gn="r" defTabSz="914400" rtl="0" eaLnBrk="1" fontAlgn="base" latinLnBrk="0" hangingPunct="1">
              <a:lnSpc>
                <a:spcPct val="100000"/>
              </a:lnSpc>
              <a:buClrTx/>
              <a:buSzTx/>
              <a:buFontTx/>
              <a:buNone/>
            </a:pPr>
            <a:fld id="{9A0DB2DC-4C9A-4742-B13C-FB6460FD3503}" type="slidenum">
              <a:rPr kumimoji="0" lang="zh-CN" altLang="en-US" sz="900" b="0" i="0" u="none" strike="noStrike" kern="1200" cap="none" spc="0" normalizeH="0" baseline="0" noProof="1" smtClean="0">
                <a:latin typeface="Arial" panose="020B0604020202020204" pitchFamily="34" charset="0"/>
                <a:ea typeface="宋体" panose="02010600030101010101" pitchFamily="2" charset="-122"/>
                <a:cs typeface="+mn-cs"/>
              </a:rPr>
            </a:fld>
            <a:endParaRPr kumimoji="0" lang="zh-CN" altLang="en-US" sz="900" b="0" i="0" u="none" strike="noStrike" kern="1200" cap="none" spc="0" normalizeH="0" baseline="0" noProof="1" smtClean="0">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1"/>
          <p:cNvSpPr>
            <a:spLocks noGrp="1"/>
          </p:cNvSpPr>
          <p:nvPr>
            <p:ph type="title"/>
          </p:nvPr>
        </p:nvSpPr>
        <p:spPr>
          <a:xfrm>
            <a:off x="874713" y="737870"/>
            <a:ext cx="6562725" cy="441325"/>
          </a:xfrm>
        </p:spPr>
        <p:txBody>
          <a:bodyPr lIns="101600" tIns="38100" rIns="76200" bIns="38100" anchor="t"/>
          <a:p>
            <a:pPr indent="0" defTabSz="685800"/>
            <a:r>
              <a:rPr lang="en-US" altLang="zh-CN" kern="1200" spc="200" normalizeH="0" baseline="0">
                <a:latin typeface="Arial" panose="020B0604020202020204" pitchFamily="34" charset="0"/>
                <a:ea typeface="微软雅黑" panose="020B0503020204020204" charset="-122"/>
                <a:cs typeface="+mj-cs"/>
              </a:rPr>
              <a:t>08 </a:t>
            </a:r>
            <a:r>
              <a:rPr kern="1200" spc="200" normalizeH="0" baseline="0">
                <a:latin typeface="Arial" panose="020B0604020202020204" pitchFamily="34" charset="0"/>
                <a:ea typeface="微软雅黑" panose="020B0503020204020204" charset="-122"/>
                <a:cs typeface="+mj-cs"/>
              </a:rPr>
              <a:t>注意项：</a:t>
            </a:r>
            <a:endParaRPr kern="1200" spc="200" normalizeH="0" baseline="0">
              <a:latin typeface="Arial" panose="020B0604020202020204" pitchFamily="34" charset="0"/>
              <a:ea typeface="微软雅黑" panose="020B0503020204020204" charset="-122"/>
              <a:cs typeface="+mj-cs"/>
            </a:endParaRPr>
          </a:p>
        </p:txBody>
      </p:sp>
      <p:sp>
        <p:nvSpPr>
          <p:cNvPr id="45058" name="文本框 3"/>
          <p:cNvSpPr txBox="1"/>
          <p:nvPr/>
        </p:nvSpPr>
        <p:spPr>
          <a:xfrm>
            <a:off x="1967865" y="1739265"/>
            <a:ext cx="6944360" cy="2799715"/>
          </a:xfrm>
          <a:prstGeom prst="rect">
            <a:avLst/>
          </a:prstGeom>
          <a:noFill/>
          <a:ln w="9525">
            <a:noFill/>
          </a:ln>
        </p:spPr>
        <p:txBody>
          <a:bodyPr wrap="square" anchor="t">
            <a:spAutoFit/>
          </a:bodyPr>
          <a:p>
            <a:pPr marL="342900" indent="-342900">
              <a:buAutoNum type="arabicPeriod"/>
            </a:pPr>
            <a:r>
              <a:rPr lang="zh-CN" altLang="en-US" sz="1600">
                <a:latin typeface="+mn-ea"/>
                <a:cs typeface="+mn-ea"/>
              </a:rPr>
              <a:t>需求以</a:t>
            </a:r>
            <a:r>
              <a:rPr lang="en-US" altLang="zh-CN" sz="1600">
                <a:latin typeface="+mn-ea"/>
                <a:cs typeface="+mn-ea"/>
              </a:rPr>
              <a:t>Stroy</a:t>
            </a:r>
            <a:r>
              <a:rPr lang="zh-CN" altLang="en-US" sz="1600">
                <a:latin typeface="+mn-ea"/>
                <a:cs typeface="+mn-ea"/>
              </a:rPr>
              <a:t>形式创建，是</a:t>
            </a:r>
            <a:r>
              <a:rPr lang="en-US" altLang="zh-CN" sz="1600">
                <a:latin typeface="+mn-ea"/>
                <a:cs typeface="+mn-ea"/>
              </a:rPr>
              <a:t>Case</a:t>
            </a:r>
            <a:r>
              <a:rPr lang="zh-CN" altLang="en-US" sz="1600">
                <a:latin typeface="+mn-ea"/>
                <a:cs typeface="+mn-ea"/>
              </a:rPr>
              <a:t>设计和测试期望结果的依据</a:t>
            </a:r>
            <a:endParaRPr lang="zh-CN" altLang="en-US" sz="1600">
              <a:latin typeface="+mn-ea"/>
              <a:cs typeface="+mn-ea"/>
            </a:endParaRPr>
          </a:p>
          <a:p>
            <a:pPr marL="342900" indent="-342900">
              <a:buAutoNum type="arabicPeriod"/>
            </a:pPr>
            <a:endParaRPr lang="zh-CN" altLang="en-US" sz="1600">
              <a:latin typeface="+mn-ea"/>
              <a:cs typeface="+mn-ea"/>
            </a:endParaRPr>
          </a:p>
          <a:p>
            <a:pPr marL="342900" indent="-342900">
              <a:buAutoNum type="arabicPeriod"/>
            </a:pPr>
            <a:r>
              <a:rPr lang="zh-CN" altLang="en-US" sz="1600">
                <a:latin typeface="+mn-ea"/>
                <a:cs typeface="+mn-ea"/>
              </a:rPr>
              <a:t>测试过程中对于有争议的需求或者不完整的需求，</a:t>
            </a:r>
            <a:r>
              <a:rPr lang="en-US" altLang="zh-CN" sz="1600">
                <a:latin typeface="+mn-ea"/>
                <a:cs typeface="+mn-ea"/>
              </a:rPr>
              <a:t>QA</a:t>
            </a:r>
            <a:r>
              <a:rPr lang="zh-CN" altLang="en-US" sz="1600">
                <a:latin typeface="+mn-ea"/>
                <a:cs typeface="+mn-ea"/>
              </a:rPr>
              <a:t>和开发都需要告知创建和维护需求的人员更新</a:t>
            </a:r>
            <a:r>
              <a:rPr lang="en-US" altLang="zh-CN" sz="1600">
                <a:latin typeface="+mn-ea"/>
                <a:cs typeface="+mn-ea"/>
              </a:rPr>
              <a:t>Story</a:t>
            </a:r>
            <a:endParaRPr lang="en-US" altLang="zh-CN" sz="1600">
              <a:latin typeface="+mn-ea"/>
              <a:cs typeface="+mn-ea"/>
            </a:endParaRPr>
          </a:p>
          <a:p>
            <a:pPr marL="342900" indent="-342900">
              <a:buAutoNum type="arabicPeriod"/>
            </a:pPr>
            <a:endParaRPr lang="en-US" altLang="zh-CN" sz="1600">
              <a:latin typeface="+mn-ea"/>
              <a:cs typeface="+mn-ea"/>
            </a:endParaRPr>
          </a:p>
          <a:p>
            <a:pPr marL="342900" indent="-342900">
              <a:buAutoNum type="arabicPeriod"/>
            </a:pPr>
            <a:r>
              <a:rPr lang="zh-CN" altLang="en-US" sz="1600">
                <a:latin typeface="+mn-ea"/>
                <a:cs typeface="+mn-ea"/>
                <a:sym typeface="+mn-ea"/>
              </a:rPr>
              <a:t>开发修完</a:t>
            </a:r>
            <a:r>
              <a:rPr lang="en-US" altLang="zh-CN" sz="1600">
                <a:latin typeface="+mn-ea"/>
                <a:cs typeface="+mn-ea"/>
                <a:sym typeface="+mn-ea"/>
              </a:rPr>
              <a:t>B</a:t>
            </a:r>
            <a:r>
              <a:rPr lang="en-US" altLang="zh-CN" sz="1600">
                <a:latin typeface="+mn-ea"/>
                <a:cs typeface="+mn-ea"/>
                <a:sym typeface="+mn-ea"/>
              </a:rPr>
              <a:t>ug</a:t>
            </a:r>
            <a:r>
              <a:rPr lang="zh-CN" altLang="en-US" sz="1600">
                <a:latin typeface="+mn-ea"/>
                <a:cs typeface="+mn-ea"/>
                <a:sym typeface="+mn-ea"/>
              </a:rPr>
              <a:t>后需要自己先验证，加上</a:t>
            </a:r>
            <a:r>
              <a:rPr lang="en-US" altLang="zh-CN" sz="1600">
                <a:latin typeface="+mn-ea"/>
                <a:cs typeface="+mn-ea"/>
                <a:sym typeface="+mn-ea"/>
              </a:rPr>
              <a:t>testing</a:t>
            </a:r>
            <a:r>
              <a:rPr lang="zh-CN" altLang="en-US" sz="1600">
                <a:latin typeface="+mn-ea"/>
                <a:cs typeface="+mn-ea"/>
                <a:sym typeface="+mn-ea"/>
              </a:rPr>
              <a:t>标签，</a:t>
            </a:r>
            <a:r>
              <a:rPr lang="en-US" altLang="zh-CN" sz="1600">
                <a:latin typeface="+mn-ea"/>
                <a:cs typeface="+mn-ea"/>
                <a:sym typeface="+mn-ea"/>
              </a:rPr>
              <a:t>Assign</a:t>
            </a:r>
            <a:r>
              <a:rPr lang="zh-CN" altLang="en-US" sz="1600">
                <a:latin typeface="+mn-ea"/>
                <a:cs typeface="+mn-ea"/>
                <a:sym typeface="+mn-ea"/>
              </a:rPr>
              <a:t>给</a:t>
            </a:r>
            <a:r>
              <a:rPr lang="en-US" altLang="zh-CN" sz="1600">
                <a:latin typeface="+mn-ea"/>
                <a:cs typeface="+mn-ea"/>
                <a:sym typeface="+mn-ea"/>
              </a:rPr>
              <a:t>QA</a:t>
            </a:r>
            <a:r>
              <a:rPr lang="zh-CN" altLang="en-US" sz="1600">
                <a:latin typeface="+mn-ea"/>
                <a:cs typeface="+mn-ea"/>
                <a:sym typeface="+mn-ea"/>
              </a:rPr>
              <a:t>验证</a:t>
            </a:r>
            <a:endParaRPr lang="zh-CN" altLang="en-US" sz="1600">
              <a:latin typeface="+mn-ea"/>
              <a:cs typeface="+mn-ea"/>
              <a:sym typeface="+mn-ea"/>
            </a:endParaRPr>
          </a:p>
          <a:p>
            <a:pPr marL="342900" indent="-342900">
              <a:buAutoNum type="arabicPeriod"/>
            </a:pPr>
            <a:endParaRPr lang="zh-CN" altLang="en-US" sz="1600" noProof="1">
              <a:latin typeface="+mn-ea"/>
              <a:cs typeface="+mn-ea"/>
            </a:endParaRPr>
          </a:p>
          <a:p>
            <a:pPr marL="342900" indent="-342900">
              <a:buAutoNum type="arabicPeriod"/>
            </a:pPr>
            <a:r>
              <a:rPr lang="zh-CN" altLang="en-US" sz="1600">
                <a:latin typeface="+mn-ea"/>
                <a:cs typeface="+mn-ea"/>
                <a:sym typeface="+mn-ea"/>
              </a:rPr>
              <a:t>对于有争议的</a:t>
            </a:r>
            <a:r>
              <a:rPr lang="en-US" altLang="zh-CN" sz="1600">
                <a:latin typeface="+mn-ea"/>
                <a:cs typeface="+mn-ea"/>
                <a:sym typeface="+mn-ea"/>
              </a:rPr>
              <a:t>B</a:t>
            </a:r>
            <a:r>
              <a:rPr lang="en-US" altLang="zh-CN" sz="1600">
                <a:latin typeface="+mn-ea"/>
                <a:cs typeface="+mn-ea"/>
                <a:sym typeface="+mn-ea"/>
              </a:rPr>
              <a:t>ug</a:t>
            </a:r>
            <a:r>
              <a:rPr lang="zh-CN" altLang="en-US" sz="1600">
                <a:latin typeface="+mn-ea"/>
                <a:cs typeface="+mn-ea"/>
                <a:sym typeface="+mn-ea"/>
              </a:rPr>
              <a:t>，需要向</a:t>
            </a:r>
            <a:r>
              <a:rPr lang="en-US" altLang="zh-CN" sz="1600">
                <a:latin typeface="+mn-ea"/>
                <a:cs typeface="+mn-ea"/>
                <a:sym typeface="+mn-ea"/>
              </a:rPr>
              <a:t>PM</a:t>
            </a:r>
            <a:r>
              <a:rPr lang="zh-CN" altLang="en-US" sz="1600">
                <a:latin typeface="+mn-ea"/>
                <a:cs typeface="+mn-ea"/>
                <a:sym typeface="+mn-ea"/>
              </a:rPr>
              <a:t>或者需求创建者确认，不需要修复的再</a:t>
            </a:r>
            <a:r>
              <a:rPr lang="en-US" altLang="zh-CN" sz="1600">
                <a:latin typeface="+mn-ea"/>
                <a:cs typeface="+mn-ea"/>
                <a:sym typeface="+mn-ea"/>
              </a:rPr>
              <a:t>Assign</a:t>
            </a:r>
            <a:r>
              <a:rPr lang="zh-CN" altLang="en-US" sz="1600">
                <a:latin typeface="+mn-ea"/>
                <a:cs typeface="+mn-ea"/>
                <a:sym typeface="+mn-ea"/>
              </a:rPr>
              <a:t>给</a:t>
            </a:r>
            <a:r>
              <a:rPr lang="en-US" altLang="zh-CN" sz="1600">
                <a:latin typeface="+mn-ea"/>
                <a:cs typeface="+mn-ea"/>
                <a:sym typeface="+mn-ea"/>
              </a:rPr>
              <a:t>QA</a:t>
            </a:r>
            <a:r>
              <a:rPr lang="zh-CN" altLang="en-US" sz="1600">
                <a:latin typeface="+mn-ea"/>
                <a:cs typeface="+mn-ea"/>
                <a:sym typeface="+mn-ea"/>
              </a:rPr>
              <a:t>关闭</a:t>
            </a:r>
            <a:endParaRPr lang="zh-CN" altLang="en-US" sz="1600">
              <a:latin typeface="+mn-ea"/>
              <a:cs typeface="+mn-ea"/>
              <a:sym typeface="+mn-ea"/>
            </a:endParaRPr>
          </a:p>
          <a:p>
            <a:pPr marL="342900" indent="-342900">
              <a:buAutoNum type="arabicPeriod"/>
            </a:pPr>
            <a:endParaRPr lang="zh-CN" altLang="en-US" sz="1600" noProof="1">
              <a:latin typeface="+mn-ea"/>
              <a:cs typeface="+mn-ea"/>
              <a:sym typeface="+mn-ea"/>
            </a:endParaRPr>
          </a:p>
          <a:p>
            <a:pPr marL="342900" indent="-342900">
              <a:buAutoNum type="arabicPeriod"/>
            </a:pPr>
            <a:r>
              <a:rPr lang="zh-CN" altLang="en-US" sz="1600">
                <a:latin typeface="+mn-ea"/>
                <a:cs typeface="+mn-ea"/>
                <a:sym typeface="+mn-ea"/>
              </a:rPr>
              <a:t>开发决定不修，或无法修复的</a:t>
            </a:r>
            <a:r>
              <a:rPr lang="en-US" altLang="zh-CN" sz="1600">
                <a:latin typeface="+mn-ea"/>
                <a:cs typeface="+mn-ea"/>
                <a:sym typeface="+mn-ea"/>
              </a:rPr>
              <a:t>Bug</a:t>
            </a:r>
            <a:r>
              <a:rPr lang="zh-CN" altLang="en-US" sz="1600">
                <a:latin typeface="+mn-ea"/>
                <a:cs typeface="+mn-ea"/>
                <a:sym typeface="+mn-ea"/>
              </a:rPr>
              <a:t>，也需要确认后，再给</a:t>
            </a:r>
            <a:r>
              <a:rPr lang="en-US" altLang="zh-CN" sz="1600">
                <a:latin typeface="+mn-ea"/>
                <a:cs typeface="+mn-ea"/>
                <a:sym typeface="+mn-ea"/>
              </a:rPr>
              <a:t>QA</a:t>
            </a:r>
            <a:r>
              <a:rPr lang="zh-CN" altLang="en-US" sz="1600">
                <a:latin typeface="+mn-ea"/>
                <a:cs typeface="+mn-ea"/>
                <a:sym typeface="+mn-ea"/>
              </a:rPr>
              <a:t>关闭。</a:t>
            </a:r>
            <a:endParaRPr lang="zh-CN" altLang="en-US" sz="1600">
              <a:latin typeface="+mn-ea"/>
              <a:cs typeface="+mn-ea"/>
            </a:endParaRPr>
          </a:p>
        </p:txBody>
      </p:sp>
      <p:sp>
        <p:nvSpPr>
          <p:cNvPr id="7" name="灯片编号占位符 6"/>
          <p:cNvSpPr>
            <a:spLocks noGrp="1"/>
          </p:cNvSpPr>
          <p:nvPr>
            <p:ph type="sldNum" sz="quarter" idx="12"/>
          </p:nvPr>
        </p:nvSpPr>
        <p:spPr/>
        <p:txBody>
          <a:bodyPr lIns="91440" tIns="45720" rIns="91440" bIns="45720" rtlCol="0" anchor="ctr">
            <a:normAutofit/>
          </a:bodyPr>
          <a:p>
            <a:pPr marL="0" marR="0" indent="0" algn="r" defTabSz="914400" rtl="0" eaLnBrk="1" fontAlgn="base" latinLnBrk="0" hangingPunct="1">
              <a:lnSpc>
                <a:spcPct val="100000"/>
              </a:lnSpc>
              <a:spcBef>
                <a:spcPct val="0"/>
              </a:spcBef>
              <a:spcAft>
                <a:spcPct val="0"/>
              </a:spcAft>
              <a:buClrTx/>
              <a:buSzTx/>
              <a:buFontTx/>
              <a:buNone/>
            </a:pPr>
            <a:fld id="{49AE70B2-8BF9-45C0-BB95-33D1B9D3A854}" type="slidenum">
              <a:rPr kumimoji="0" lang="zh-CN" altLang="en-US" sz="900" b="0" i="0" u="none" strike="noStrike" kern="1200" cap="none" spc="0" normalizeH="0" baseline="0" noProof="1" smtClean="0">
                <a:solidFill>
                  <a:schemeClr val="tx1">
                    <a:tint val="75000"/>
                  </a:schemeClr>
                </a:solidFill>
                <a:latin typeface="Arial" panose="020B0604020202020204" pitchFamily="34" charset="0"/>
                <a:ea typeface="宋体" panose="02010600030101010101" pitchFamily="2" charset="-122"/>
                <a:cs typeface="+mn-cs"/>
              </a:rPr>
            </a:fld>
            <a:endParaRPr kumimoji="0" lang="zh-CN" altLang="en-US" sz="9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标题 1"/>
          <p:cNvSpPr>
            <a:spLocks noGrp="1"/>
          </p:cNvSpPr>
          <p:nvPr>
            <p:ph type="title"/>
          </p:nvPr>
        </p:nvSpPr>
        <p:spPr>
          <a:xfrm>
            <a:off x="3955415" y="2195195"/>
            <a:ext cx="2918460" cy="772795"/>
          </a:xfrm>
        </p:spPr>
        <p:txBody>
          <a:bodyPr lIns="101600" tIns="38100" rIns="76200" bIns="38100" anchor="t"/>
          <a:p>
            <a:pPr indent="0" algn="ctr" defTabSz="685800"/>
            <a:r>
              <a:rPr lang="en-US" altLang="zh-CN" sz="3200" kern="1200" spc="200" normalizeH="0" baseline="0">
                <a:latin typeface="Arial" panose="020B0604020202020204" pitchFamily="34" charset="0"/>
                <a:ea typeface="微软雅黑" panose="020B0503020204020204" charset="-122"/>
                <a:cs typeface="+mj-cs"/>
                <a:sym typeface="微软雅黑" panose="020B0503020204020204" charset="-122"/>
              </a:rPr>
              <a:t>Thanks</a:t>
            </a:r>
            <a:r>
              <a:rPr lang="zh-CN" sz="2400" kern="1200" spc="200" normalizeH="0" baseline="0">
                <a:latin typeface="Arial" panose="020B0604020202020204" pitchFamily="34" charset="0"/>
                <a:ea typeface="微软雅黑" panose="020B0503020204020204" charset="-122"/>
                <a:cs typeface="+mj-cs"/>
                <a:sym typeface="微软雅黑" panose="020B0503020204020204" charset="-122"/>
              </a:rPr>
              <a:t>！</a:t>
            </a:r>
            <a:endParaRPr lang="zh-CN" sz="2400" kern="1200" spc="200" normalizeH="0" baseline="0">
              <a:latin typeface="Arial" panose="020B0604020202020204" pitchFamily="34" charset="0"/>
              <a:ea typeface="微软雅黑" panose="020B0503020204020204" charset="-122"/>
              <a:cs typeface="+mj-cs"/>
              <a:sym typeface="微软雅黑" panose="020B0503020204020204" charset="-122"/>
            </a:endParaRPr>
          </a:p>
        </p:txBody>
      </p:sp>
      <p:sp>
        <p:nvSpPr>
          <p:cNvPr id="5" name="灯片编号占位符 4"/>
          <p:cNvSpPr>
            <a:spLocks noGrp="1"/>
          </p:cNvSpPr>
          <p:nvPr>
            <p:ph type="sldNum" sz="quarter" idx="12"/>
          </p:nvPr>
        </p:nvSpPr>
        <p:spPr/>
        <p:txBody>
          <a:bodyPr lIns="91440" tIns="45720" rIns="91440" bIns="45720" rtlCol="0" anchor="ctr">
            <a:normAutofit/>
          </a:bodyPr>
          <a:p>
            <a:pPr marL="0" marR="0" indent="0" algn="r" defTabSz="914400" rtl="0" eaLnBrk="1" fontAlgn="base" latinLnBrk="0" hangingPunct="1">
              <a:lnSpc>
                <a:spcPct val="100000"/>
              </a:lnSpc>
              <a:spcBef>
                <a:spcPct val="0"/>
              </a:spcBef>
              <a:spcAft>
                <a:spcPct val="0"/>
              </a:spcAft>
              <a:buClrTx/>
              <a:buSzTx/>
              <a:buFontTx/>
              <a:buNone/>
            </a:pPr>
            <a:fld id="{49AE70B2-8BF9-45C0-BB95-33D1B9D3A854}" type="slidenum">
              <a:rPr kumimoji="0" lang="zh-CN" altLang="en-US" sz="900" b="0" i="0" u="none" strike="noStrike" kern="1200" cap="none" spc="0" normalizeH="0" baseline="0" noProof="1" smtClean="0">
                <a:solidFill>
                  <a:schemeClr val="tx1">
                    <a:tint val="75000"/>
                  </a:schemeClr>
                </a:solidFill>
                <a:latin typeface="Arial" panose="020B0604020202020204" pitchFamily="34" charset="0"/>
                <a:ea typeface="宋体" panose="02010600030101010101" pitchFamily="2" charset="-122"/>
                <a:cs typeface="+mn-cs"/>
              </a:rPr>
            </a:fld>
            <a:endParaRPr kumimoji="0" lang="zh-CN" altLang="en-US" sz="9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a:t>01 </a:t>
            </a:r>
            <a:r>
              <a:rPr lang="zh-CN" altLang="en-US"/>
              <a:t>测试基本概念</a:t>
            </a:r>
            <a:endParaRPr lang="zh-CN" altLang="en-US"/>
          </a:p>
        </p:txBody>
      </p:sp>
      <p:sp>
        <p:nvSpPr>
          <p:cNvPr id="7" name="内容占位符 6"/>
          <p:cNvSpPr>
            <a:spLocks noGrp="1"/>
          </p:cNvSpPr>
          <p:nvPr>
            <p:ph idx="1"/>
            <p:custDataLst>
              <p:tags r:id="rId2"/>
            </p:custDataLst>
          </p:nvPr>
        </p:nvSpPr>
        <p:spPr/>
        <p:txBody>
          <a:bodyPr/>
          <a:lstStyle/>
          <a:p>
            <a:r>
              <a:rPr lang="zh-CN" altLang="en-US"/>
              <a:t>软件测试定义：</a:t>
            </a:r>
            <a:endParaRPr lang="zh-CN" altLang="en-US"/>
          </a:p>
          <a:p>
            <a:pPr marL="685800" lvl="1" indent="-228600">
              <a:buFont typeface="Arial" panose="020B0604020202020204" pitchFamily="34" charset="0"/>
              <a:buChar char="•"/>
            </a:pPr>
            <a:r>
              <a:rPr lang="zh-CN" altLang="en-US">
                <a:solidFill>
                  <a:schemeClr val="tx1">
                    <a:lumMod val="75000"/>
                    <a:lumOff val="25000"/>
                  </a:schemeClr>
                </a:solidFill>
              </a:rPr>
              <a:t>软件测试就是在软件投入运行前，对软件需求分析、设计规格说明和编码的最终复审，是软件质量保证的关键步骤。</a:t>
            </a:r>
            <a:endParaRPr lang="zh-CN" altLang="en-US">
              <a:solidFill>
                <a:schemeClr val="tx1">
                  <a:lumMod val="75000"/>
                  <a:lumOff val="25000"/>
                </a:schemeClr>
              </a:solidFill>
            </a:endParaRPr>
          </a:p>
          <a:p>
            <a:pPr marL="685800" lvl="1" indent="-228600">
              <a:buFont typeface="Arial" panose="020B0604020202020204" pitchFamily="34" charset="0"/>
              <a:buChar char="•"/>
            </a:pPr>
            <a:r>
              <a:rPr lang="zh-CN" altLang="en-US">
                <a:solidFill>
                  <a:schemeClr val="tx1">
                    <a:lumMod val="75000"/>
                    <a:lumOff val="25000"/>
                  </a:schemeClr>
                </a:solidFill>
              </a:rPr>
              <a:t>测试：是为了发现软件中错误而运行软件的过程</a:t>
            </a:r>
            <a:endParaRPr lang="zh-CN" altLang="en-US">
              <a:solidFill>
                <a:schemeClr val="tx1">
                  <a:lumMod val="75000"/>
                  <a:lumOff val="25000"/>
                </a:schemeClr>
              </a:solidFill>
            </a:endParaRPr>
          </a:p>
          <a:p>
            <a:pPr marL="685800" lvl="1" indent="-228600">
              <a:buFont typeface="Arial" panose="020B0604020202020204" pitchFamily="34" charset="0"/>
              <a:buChar char="•"/>
            </a:pPr>
            <a:endParaRPr lang="zh-CN" altLang="en-US">
              <a:solidFill>
                <a:schemeClr val="tx1">
                  <a:lumMod val="75000"/>
                  <a:lumOff val="25000"/>
                </a:schemeClr>
              </a:solidFill>
            </a:endParaRPr>
          </a:p>
          <a:p>
            <a:pPr marL="228600" lvl="0" indent="-228600">
              <a:buFont typeface="Arial" panose="020B0604020202020204" pitchFamily="34" charset="0"/>
              <a:buChar char="•"/>
            </a:pPr>
            <a:r>
              <a:rPr lang="zh-CN" altLang="en-US">
                <a:solidFill>
                  <a:schemeClr val="tx1">
                    <a:lumMod val="75000"/>
                    <a:lumOff val="25000"/>
                  </a:schemeClr>
                </a:solidFill>
              </a:rPr>
              <a:t>软件测试的目的：</a:t>
            </a:r>
            <a:endParaRPr lang="zh-CN" altLang="en-US">
              <a:solidFill>
                <a:schemeClr val="tx1">
                  <a:lumMod val="75000"/>
                  <a:lumOff val="25000"/>
                </a:schemeClr>
              </a:solidFill>
            </a:endParaRPr>
          </a:p>
          <a:p>
            <a:pPr marL="685800" lvl="1" indent="-228600">
              <a:buFont typeface="Arial" panose="020B0604020202020204" pitchFamily="34" charset="0"/>
              <a:buChar char="•"/>
            </a:pPr>
            <a:r>
              <a:rPr lang="zh-CN" altLang="en-US">
                <a:solidFill>
                  <a:schemeClr val="tx1">
                    <a:lumMod val="75000"/>
                    <a:lumOff val="25000"/>
                  </a:schemeClr>
                </a:solidFill>
              </a:rPr>
              <a:t>评价一个程序和系统的特性和能力，并确定它是否达到预期的效果。</a:t>
            </a:r>
            <a:endParaRPr lang="zh-CN" altLang="en-US">
              <a:solidFill>
                <a:schemeClr val="tx1">
                  <a:lumMod val="75000"/>
                  <a:lumOff val="25000"/>
                </a:schemeClr>
              </a:solidFill>
            </a:endParaRPr>
          </a:p>
          <a:p>
            <a:pPr marL="685800" lvl="1" indent="-228600">
              <a:buFont typeface="Arial" panose="020B0604020202020204" pitchFamily="34" charset="0"/>
              <a:buChar char="•"/>
            </a:pPr>
            <a:r>
              <a:rPr lang="zh-CN" altLang="en-US">
                <a:solidFill>
                  <a:schemeClr val="tx1">
                    <a:lumMod val="75000"/>
                    <a:lumOff val="25000"/>
                  </a:schemeClr>
                </a:solidFill>
              </a:rPr>
              <a:t>是在软件分发到最终用户手中之前，以最少的时间和人力找出软件中潜在的各种错误和缺陷</a:t>
            </a:r>
            <a:endParaRPr lang="zh-CN" altLang="en-US">
              <a:solidFill>
                <a:schemeClr val="tx1">
                  <a:lumMod val="75000"/>
                  <a:lumOff val="25000"/>
                </a:schemeClr>
              </a:solidFill>
            </a:endParaRPr>
          </a:p>
          <a:p>
            <a:pPr marL="685800" lvl="1" indent="-228600">
              <a:buFont typeface="Arial" panose="020B0604020202020204" pitchFamily="34" charset="0"/>
              <a:buChar char="•"/>
            </a:pPr>
            <a:endParaRPr lang="zh-CN" altLang="en-US">
              <a:solidFill>
                <a:schemeClr val="tx1">
                  <a:lumMod val="75000"/>
                  <a:lumOff val="25000"/>
                </a:schemeClr>
              </a:solidFill>
            </a:endParaRPr>
          </a:p>
          <a:p>
            <a:pPr marL="228600" lvl="0" indent="-228600">
              <a:buFont typeface="Arial" panose="020B0604020202020204" pitchFamily="34" charset="0"/>
              <a:buChar char="•"/>
            </a:pPr>
            <a:r>
              <a:rPr lang="zh-CN" altLang="en-US">
                <a:solidFill>
                  <a:schemeClr val="tx1">
                    <a:lumMod val="75000"/>
                    <a:lumOff val="25000"/>
                  </a:schemeClr>
                </a:solidFill>
              </a:rPr>
              <a:t>软件测试分类</a:t>
            </a:r>
            <a:endParaRPr lang="zh-CN" altLang="en-US">
              <a:solidFill>
                <a:schemeClr val="tx1">
                  <a:lumMod val="75000"/>
                  <a:lumOff val="25000"/>
                </a:schemeClr>
              </a:solidFill>
            </a:endParaRPr>
          </a:p>
          <a:p>
            <a:pPr marL="685800" lvl="1" indent="-228600">
              <a:buFont typeface="Arial" panose="020B0604020202020204" pitchFamily="34" charset="0"/>
              <a:buChar char="•"/>
            </a:pPr>
            <a:r>
              <a:rPr>
                <a:sym typeface="+mn-ea"/>
              </a:rPr>
              <a:t>按测试用例设计方法：黑盒测试、白盒测试、灰盒测试</a:t>
            </a:r>
            <a:endParaRPr lang="zh-CN" altLang="en-US"/>
          </a:p>
          <a:p>
            <a:pPr marL="685800" lvl="1" indent="-228600">
              <a:buFont typeface="Arial" panose="020B0604020202020204" pitchFamily="34" charset="0"/>
              <a:buChar char="•"/>
            </a:pPr>
            <a:r>
              <a:rPr>
                <a:sym typeface="+mn-ea"/>
              </a:rPr>
              <a:t>按测试过程：单元测试、集成测试、系统测试、验收测试</a:t>
            </a:r>
            <a:endParaRPr lang="zh-CN" altLang="en-US"/>
          </a:p>
          <a:p>
            <a:pPr marL="685800" lvl="1" indent="-228600">
              <a:buFont typeface="Arial" panose="020B0604020202020204" pitchFamily="34" charset="0"/>
              <a:buChar char="•"/>
            </a:pPr>
            <a:endParaRPr lang="zh-CN" altLang="en-US">
              <a:solidFill>
                <a:schemeClr val="tx1">
                  <a:lumMod val="75000"/>
                  <a:lumOff val="25000"/>
                </a:schemeClr>
              </a:solidFill>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01 </a:t>
            </a:r>
            <a:r>
              <a:rPr>
                <a:sym typeface="+mn-ea"/>
              </a:rPr>
              <a:t>软件开发和软件测试并行</a:t>
            </a:r>
            <a:endParaRPr lang="zh-CN" altLang="en-US"/>
          </a:p>
        </p:txBody>
      </p:sp>
      <p:pic>
        <p:nvPicPr>
          <p:cNvPr id="4" name="内容占位符 3" descr="120401"/>
          <p:cNvPicPr>
            <a:picLocks noChangeAspect="1"/>
          </p:cNvPicPr>
          <p:nvPr>
            <p:ph idx="1"/>
          </p:nvPr>
        </p:nvPicPr>
        <p:blipFill>
          <a:blip r:embed="rId1"/>
          <a:stretch>
            <a:fillRect/>
          </a:stretch>
        </p:blipFill>
        <p:spPr>
          <a:xfrm>
            <a:off x="1985645" y="1925320"/>
            <a:ext cx="8220075" cy="3781425"/>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01 </a:t>
            </a:r>
            <a:r>
              <a:rPr lang="zh-CN" altLang="en-US"/>
              <a:t>软件测试</a:t>
            </a:r>
            <a:r>
              <a:rPr lang="en-US" altLang="zh-CN"/>
              <a:t>V</a:t>
            </a:r>
            <a:r>
              <a:t>模型</a:t>
            </a:r>
          </a:p>
        </p:txBody>
      </p:sp>
      <p:pic>
        <p:nvPicPr>
          <p:cNvPr id="6" name="内容占位符 5" descr="120403"/>
          <p:cNvPicPr>
            <a:picLocks noChangeAspect="1"/>
          </p:cNvPicPr>
          <p:nvPr>
            <p:ph idx="1"/>
          </p:nvPr>
        </p:nvPicPr>
        <p:blipFill>
          <a:blip r:embed="rId1"/>
          <a:stretch>
            <a:fillRect/>
          </a:stretch>
        </p:blipFill>
        <p:spPr>
          <a:xfrm>
            <a:off x="1980565" y="1363345"/>
            <a:ext cx="8229600" cy="4905375"/>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a:t>01 </a:t>
            </a:r>
            <a:r>
              <a:rPr lang="zh-CN" altLang="en-US"/>
              <a:t>软件测试</a:t>
            </a:r>
            <a:r>
              <a:rPr lang="en-US" altLang="zh-CN"/>
              <a:t>W</a:t>
            </a:r>
            <a:r>
              <a:t>模型</a:t>
            </a:r>
          </a:p>
        </p:txBody>
      </p:sp>
      <p:pic>
        <p:nvPicPr>
          <p:cNvPr id="3" name="内容占位符 2" descr="120404"/>
          <p:cNvPicPr>
            <a:picLocks noChangeAspect="1"/>
          </p:cNvPicPr>
          <p:nvPr>
            <p:ph idx="1"/>
          </p:nvPr>
        </p:nvPicPr>
        <p:blipFill>
          <a:blip r:embed="rId2"/>
          <a:stretch>
            <a:fillRect/>
          </a:stretch>
        </p:blipFill>
        <p:spPr>
          <a:xfrm>
            <a:off x="1990090" y="1463675"/>
            <a:ext cx="8210550" cy="4705350"/>
          </a:xfrm>
          <a:prstGeom prst="rect">
            <a:avLst/>
          </a:prstGeom>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a:t>01 </a:t>
            </a:r>
            <a:r>
              <a:rPr lang="zh-CN" altLang="en-US"/>
              <a:t>测试的原则</a:t>
            </a:r>
            <a:endParaRPr lang="zh-CN" altLang="en-US"/>
          </a:p>
        </p:txBody>
      </p:sp>
      <p:sp>
        <p:nvSpPr>
          <p:cNvPr id="7" name="内容占位符 6"/>
          <p:cNvSpPr>
            <a:spLocks noGrp="1"/>
          </p:cNvSpPr>
          <p:nvPr>
            <p:ph idx="1"/>
            <p:custDataLst>
              <p:tags r:id="rId2"/>
            </p:custDataLst>
          </p:nvPr>
        </p:nvSpPr>
        <p:spPr/>
        <p:txBody>
          <a:bodyPr/>
          <a:lstStyle/>
          <a:p>
            <a:r>
              <a:rPr lang="zh-CN" altLang="en-US"/>
              <a:t>应尽早和不断的测试</a:t>
            </a:r>
            <a:endParaRPr lang="zh-CN" altLang="en-US"/>
          </a:p>
          <a:p>
            <a:r>
              <a:rPr lang="zh-CN" altLang="en-US"/>
              <a:t>程序员应避免检查自己的程序</a:t>
            </a:r>
            <a:endParaRPr lang="zh-CN" altLang="en-US"/>
          </a:p>
          <a:p>
            <a:r>
              <a:rPr lang="zh-CN" altLang="en-US"/>
              <a:t>从用户和开发者的角度进行软件测试</a:t>
            </a:r>
            <a:endParaRPr lang="zh-CN" altLang="en-US"/>
          </a:p>
          <a:p>
            <a:r>
              <a:rPr lang="zh-CN" altLang="en-US"/>
              <a:t>要站在客户的角度进行测试</a:t>
            </a:r>
            <a:endParaRPr lang="zh-CN" altLang="en-US"/>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a:t>02 </a:t>
            </a:r>
            <a:r>
              <a:rPr lang="zh-CN" altLang="en-US"/>
              <a:t>测试方法</a:t>
            </a:r>
            <a:r>
              <a:rPr lang="en-US" altLang="zh-CN"/>
              <a:t>——</a:t>
            </a:r>
            <a:r>
              <a:t>黑盒测试</a:t>
            </a:r>
          </a:p>
        </p:txBody>
      </p:sp>
      <p:sp>
        <p:nvSpPr>
          <p:cNvPr id="7" name="内容占位符 6"/>
          <p:cNvSpPr>
            <a:spLocks noGrp="1"/>
          </p:cNvSpPr>
          <p:nvPr>
            <p:ph idx="1"/>
            <p:custDataLst>
              <p:tags r:id="rId2"/>
            </p:custDataLst>
          </p:nvPr>
        </p:nvSpPr>
        <p:spPr/>
        <p:txBody>
          <a:bodyPr/>
          <a:lstStyle/>
          <a:p>
            <a:r>
              <a:rPr lang="zh-CN" altLang="en-US"/>
              <a:t>黑盒测试：</a:t>
            </a:r>
            <a:endParaRPr lang="zh-CN" altLang="en-US"/>
          </a:p>
          <a:p>
            <a:pPr marL="685800" lvl="1" indent="-228600">
              <a:buFont typeface="Arial" panose="020B0604020202020204" pitchFamily="34" charset="0"/>
              <a:buChar char="•"/>
            </a:pPr>
            <a:r>
              <a:rPr lang="zh-CN" altLang="en-US">
                <a:solidFill>
                  <a:schemeClr val="tx1">
                    <a:lumMod val="75000"/>
                    <a:lumOff val="25000"/>
                  </a:schemeClr>
                </a:solidFill>
              </a:rPr>
              <a:t>这种方法是把测试对象看作一个黑盒子，测试人员完全不考虑程序内部的逻辑结构和内部特性，只依据程序的需求规格说明书，检查程序的功能是否符合它的功能说明。因此黑盒测试又叫功能测试或数据驱动测试。主要应用于快速开发环境</a:t>
            </a:r>
            <a:endParaRPr lang="zh-CN" altLang="en-US">
              <a:solidFill>
                <a:schemeClr val="tx1">
                  <a:lumMod val="75000"/>
                  <a:lumOff val="25000"/>
                </a:schemeClr>
              </a:solidFill>
            </a:endParaRPr>
          </a:p>
          <a:p>
            <a:pPr marL="685800" lvl="1" indent="-228600">
              <a:buFont typeface="Arial" panose="020B0604020202020204" pitchFamily="34" charset="0"/>
              <a:buChar char="•"/>
            </a:pPr>
            <a:endParaRPr lang="zh-CN" altLang="en-US">
              <a:solidFill>
                <a:schemeClr val="tx1">
                  <a:lumMod val="75000"/>
                  <a:lumOff val="25000"/>
                </a:schemeClr>
              </a:solidFill>
            </a:endParaRPr>
          </a:p>
        </p:txBody>
      </p:sp>
      <p:pic>
        <p:nvPicPr>
          <p:cNvPr id="3" name="图片 2"/>
          <p:cNvPicPr>
            <a:picLocks noChangeAspect="1"/>
          </p:cNvPicPr>
          <p:nvPr/>
        </p:nvPicPr>
        <p:blipFill>
          <a:blip r:embed="rId3"/>
          <a:stretch>
            <a:fillRect/>
          </a:stretch>
        </p:blipFill>
        <p:spPr>
          <a:xfrm>
            <a:off x="1452245" y="2883535"/>
            <a:ext cx="6600825" cy="2200275"/>
          </a:xfrm>
          <a:prstGeom prst="rect">
            <a:avLst/>
          </a:prstGeom>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a:t>02 </a:t>
            </a:r>
            <a:r>
              <a:rPr lang="zh-CN" altLang="en-US"/>
              <a:t>测试方法</a:t>
            </a:r>
            <a:r>
              <a:rPr lang="en-US" altLang="zh-CN"/>
              <a:t>——</a:t>
            </a:r>
            <a:r>
              <a:t>黑盒测试</a:t>
            </a:r>
          </a:p>
        </p:txBody>
      </p:sp>
      <p:sp>
        <p:nvSpPr>
          <p:cNvPr id="7" name="内容占位符 6"/>
          <p:cNvSpPr>
            <a:spLocks noGrp="1"/>
          </p:cNvSpPr>
          <p:nvPr>
            <p:ph idx="1"/>
            <p:custDataLst>
              <p:tags r:id="rId2"/>
            </p:custDataLst>
          </p:nvPr>
        </p:nvSpPr>
        <p:spPr/>
        <p:txBody>
          <a:bodyPr/>
          <a:lstStyle/>
          <a:p>
            <a:r>
              <a:rPr lang="zh-CN" altLang="en-US"/>
              <a:t>黑盒测试主要是为了发现以下几类错误：</a:t>
            </a:r>
            <a:endParaRPr lang="zh-CN" altLang="en-US"/>
          </a:p>
          <a:p>
            <a:pPr marL="685800" lvl="1" indent="-228600">
              <a:buFont typeface="Arial" panose="020B0604020202020204" pitchFamily="34" charset="0"/>
              <a:buChar char="•"/>
            </a:pPr>
            <a:r>
              <a:rPr lang="zh-CN" altLang="en-US">
                <a:solidFill>
                  <a:schemeClr val="tx1">
                    <a:lumMod val="75000"/>
                    <a:lumOff val="25000"/>
                  </a:schemeClr>
                </a:solidFill>
              </a:rPr>
              <a:t>是否有不正确或遗漏的功能</a:t>
            </a:r>
            <a:endParaRPr lang="zh-CN" altLang="en-US">
              <a:solidFill>
                <a:schemeClr val="tx1">
                  <a:lumMod val="75000"/>
                  <a:lumOff val="25000"/>
                </a:schemeClr>
              </a:solidFill>
            </a:endParaRPr>
          </a:p>
          <a:p>
            <a:pPr marL="685800" lvl="1" indent="-228600">
              <a:buFont typeface="Arial" panose="020B0604020202020204" pitchFamily="34" charset="0"/>
              <a:buChar char="•"/>
            </a:pPr>
            <a:r>
              <a:rPr lang="zh-CN" altLang="en-US">
                <a:solidFill>
                  <a:schemeClr val="tx1">
                    <a:lumMod val="75000"/>
                    <a:lumOff val="25000"/>
                  </a:schemeClr>
                </a:solidFill>
              </a:rPr>
              <a:t>在接口上，输入是否能正确的接受</a:t>
            </a:r>
            <a:r>
              <a:rPr lang="en-US" altLang="zh-CN">
                <a:solidFill>
                  <a:schemeClr val="tx1">
                    <a:lumMod val="75000"/>
                    <a:lumOff val="25000"/>
                  </a:schemeClr>
                </a:solidFill>
              </a:rPr>
              <a:t>?</a:t>
            </a:r>
            <a:r>
              <a:rPr>
                <a:solidFill>
                  <a:schemeClr val="tx1">
                    <a:lumMod val="75000"/>
                    <a:lumOff val="25000"/>
                  </a:schemeClr>
                </a:solidFill>
              </a:rPr>
              <a:t>能否输出正确的结果？</a:t>
            </a:r>
            <a:endParaRPr>
              <a:solidFill>
                <a:schemeClr val="tx1">
                  <a:lumMod val="75000"/>
                  <a:lumOff val="25000"/>
                </a:schemeClr>
              </a:solidFill>
            </a:endParaRPr>
          </a:p>
          <a:p>
            <a:pPr marL="685800" lvl="1" indent="-228600">
              <a:buFont typeface="Arial" panose="020B0604020202020204" pitchFamily="34" charset="0"/>
              <a:buChar char="•"/>
            </a:pPr>
            <a:r>
              <a:rPr>
                <a:solidFill>
                  <a:schemeClr val="tx1">
                    <a:lumMod val="75000"/>
                    <a:lumOff val="25000"/>
                  </a:schemeClr>
                </a:solidFill>
              </a:rPr>
              <a:t>是否有数据结构错误或外部信息访问错误</a:t>
            </a:r>
            <a:endParaRPr>
              <a:solidFill>
                <a:schemeClr val="tx1">
                  <a:lumMod val="75000"/>
                  <a:lumOff val="25000"/>
                </a:schemeClr>
              </a:solidFill>
            </a:endParaRPr>
          </a:p>
          <a:p>
            <a:pPr marL="685800" lvl="1" indent="-228600">
              <a:buFont typeface="Arial" panose="020B0604020202020204" pitchFamily="34" charset="0"/>
              <a:buChar char="•"/>
            </a:pPr>
            <a:r>
              <a:rPr>
                <a:solidFill>
                  <a:schemeClr val="tx1">
                    <a:lumMod val="75000"/>
                    <a:lumOff val="25000"/>
                  </a:schemeClr>
                </a:solidFill>
              </a:rPr>
              <a:t>性能上是否能满足要求</a:t>
            </a:r>
            <a:endParaRPr>
              <a:solidFill>
                <a:schemeClr val="tx1">
                  <a:lumMod val="75000"/>
                  <a:lumOff val="25000"/>
                </a:schemeClr>
              </a:solidFill>
            </a:endParaRPr>
          </a:p>
          <a:p>
            <a:pPr marL="685800" lvl="1" indent="-228600">
              <a:buFont typeface="Arial" panose="020B0604020202020204" pitchFamily="34" charset="0"/>
              <a:buChar char="•"/>
            </a:pPr>
            <a:r>
              <a:rPr>
                <a:solidFill>
                  <a:schemeClr val="tx1">
                    <a:lumMod val="75000"/>
                    <a:lumOff val="25000"/>
                  </a:schemeClr>
                </a:solidFill>
              </a:rPr>
              <a:t>是否有初始化或终止性错误</a:t>
            </a:r>
            <a:endParaRPr>
              <a:solidFill>
                <a:schemeClr val="tx1">
                  <a:lumMod val="75000"/>
                  <a:lumOff val="25000"/>
                </a:schemeClr>
              </a:solidFill>
            </a:endParaRPr>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4*f*1"/>
  <p:tag name="KSO_WM_TEMPLATE_CATEGORY" val="custom"/>
  <p:tag name="KSO_WM_TEMPLATE_INDEX" val="2018730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Lst>
</file>

<file path=ppt/tags/tag101.xml><?xml version="1.0" encoding="utf-8"?>
<p:tagLst xmlns:p="http://schemas.openxmlformats.org/presentationml/2006/main">
  <p:tag name="KSO_WM_SLIDE_ID" val="custom20187308_4"/>
  <p:tag name="KSO_WM_TEMPLATE_SUBCATEGORY" val="19"/>
  <p:tag name="KSO_WM_TEMPLATE_MASTER_TYPE" val="0"/>
  <p:tag name="KSO_WM_TEMPLATE_COLOR_TYPE" val="0"/>
  <p:tag name="KSO_WM_SLIDE_TYPE" val="text"/>
  <p:tag name="KSO_WM_SLIDE_SUBTYPE" val="pureTxt"/>
  <p:tag name="KSO_WM_SLIDE_ITEM_CNT" val="0"/>
  <p:tag name="KSO_WM_SLIDE_INDEX" val="4"/>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02.xml><?xml version="1.0" encoding="utf-8"?>
<p:tagLst xmlns:p="http://schemas.openxmlformats.org/presentationml/2006/main">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PRESET_TEXT" val="单击此处添加标题"/>
</p:tagLst>
</file>

<file path=ppt/tags/tag103.xml><?xml version="1.0" encoding="utf-8"?>
<p:tagLst xmlns:p="http://schemas.openxmlformats.org/presentationml/2006/main">
  <p:tag name="KSO_WM_SLIDE_ID" val="custom20187308_4"/>
  <p:tag name="KSO_WM_TEMPLATE_SUBCATEGORY" val="19"/>
  <p:tag name="KSO_WM_TEMPLATE_MASTER_TYPE" val="0"/>
  <p:tag name="KSO_WM_TEMPLATE_COLOR_TYPE" val="0"/>
  <p:tag name="KSO_WM_SLIDE_TYPE" val="text"/>
  <p:tag name="KSO_WM_SLIDE_SUBTYPE" val="pureTxt"/>
  <p:tag name="KSO_WM_SLIDE_ITEM_CNT" val="0"/>
  <p:tag name="KSO_WM_SLIDE_INDEX" val="4"/>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04.xml><?xml version="1.0" encoding="utf-8"?>
<p:tagLst xmlns:p="http://schemas.openxmlformats.org/presentationml/2006/main">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PRESET_TEXT" val="单击此处添加标题"/>
</p:tagLst>
</file>

<file path=ppt/tags/tag105.xml><?xml version="1.0" encoding="utf-8"?>
<p:tagLst xmlns:p="http://schemas.openxmlformats.org/presentationml/2006/main">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4*f*1"/>
  <p:tag name="KSO_WM_TEMPLATE_CATEGORY" val="custom"/>
  <p:tag name="KSO_WM_TEMPLATE_INDEX" val="2018730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Lst>
</file>

<file path=ppt/tags/tag106.xml><?xml version="1.0" encoding="utf-8"?>
<p:tagLst xmlns:p="http://schemas.openxmlformats.org/presentationml/2006/main">
  <p:tag name="KSO_WM_SLIDE_ID" val="custom20187308_4"/>
  <p:tag name="KSO_WM_TEMPLATE_SUBCATEGORY" val="19"/>
  <p:tag name="KSO_WM_TEMPLATE_MASTER_TYPE" val="0"/>
  <p:tag name="KSO_WM_TEMPLATE_COLOR_TYPE" val="0"/>
  <p:tag name="KSO_WM_SLIDE_TYPE" val="text"/>
  <p:tag name="KSO_WM_SLIDE_SUBTYPE" val="pureTxt"/>
  <p:tag name="KSO_WM_SLIDE_ITEM_CNT" val="0"/>
  <p:tag name="KSO_WM_SLIDE_INDEX" val="4"/>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07.xml><?xml version="1.0" encoding="utf-8"?>
<p:tagLst xmlns:p="http://schemas.openxmlformats.org/presentationml/2006/main">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PRESET_TEXT" val="单击此处添加标题"/>
</p:tagLst>
</file>

<file path=ppt/tags/tag108.xml><?xml version="1.0" encoding="utf-8"?>
<p:tagLst xmlns:p="http://schemas.openxmlformats.org/presentationml/2006/main">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4*f*1"/>
  <p:tag name="KSO_WM_TEMPLATE_CATEGORY" val="custom"/>
  <p:tag name="KSO_WM_TEMPLATE_INDEX" val="2018730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Lst>
</file>

<file path=ppt/tags/tag109.xml><?xml version="1.0" encoding="utf-8"?>
<p:tagLst xmlns:p="http://schemas.openxmlformats.org/presentationml/2006/main">
  <p:tag name="KSO_WM_SLIDE_ID" val="custom20187308_4"/>
  <p:tag name="KSO_WM_TEMPLATE_SUBCATEGORY" val="19"/>
  <p:tag name="KSO_WM_TEMPLATE_MASTER_TYPE" val="0"/>
  <p:tag name="KSO_WM_TEMPLATE_COLOR_TYPE" val="0"/>
  <p:tag name="KSO_WM_SLIDE_TYPE" val="text"/>
  <p:tag name="KSO_WM_SLIDE_SUBTYPE" val="pureTxt"/>
  <p:tag name="KSO_WM_SLIDE_ITEM_CNT" val="0"/>
  <p:tag name="KSO_WM_SLIDE_INDEX" val="4"/>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PRESET_TEXT" val="单击此处添加标题"/>
</p:tagLst>
</file>

<file path=ppt/tags/tag111.xml><?xml version="1.0" encoding="utf-8"?>
<p:tagLst xmlns:p="http://schemas.openxmlformats.org/presentationml/2006/main">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4*f*1"/>
  <p:tag name="KSO_WM_TEMPLATE_CATEGORY" val="custom"/>
  <p:tag name="KSO_WM_TEMPLATE_INDEX" val="2018730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Lst>
</file>

<file path=ppt/tags/tag112.xml><?xml version="1.0" encoding="utf-8"?>
<p:tagLst xmlns:p="http://schemas.openxmlformats.org/presentationml/2006/main">
  <p:tag name="KSO_WM_SLIDE_ID" val="custom20187308_4"/>
  <p:tag name="KSO_WM_TEMPLATE_SUBCATEGORY" val="19"/>
  <p:tag name="KSO_WM_TEMPLATE_MASTER_TYPE" val="0"/>
  <p:tag name="KSO_WM_TEMPLATE_COLOR_TYPE" val="0"/>
  <p:tag name="KSO_WM_SLIDE_TYPE" val="text"/>
  <p:tag name="KSO_WM_SLIDE_SUBTYPE" val="pureTxt"/>
  <p:tag name="KSO_WM_SLIDE_ITEM_CNT" val="0"/>
  <p:tag name="KSO_WM_SLIDE_INDEX" val="4"/>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13.xml><?xml version="1.0" encoding="utf-8"?>
<p:tagLst xmlns:p="http://schemas.openxmlformats.org/presentationml/2006/main">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PRESET_TEXT" val="单击此处添加标题"/>
</p:tagLst>
</file>

<file path=ppt/tags/tag114.xml><?xml version="1.0" encoding="utf-8"?>
<p:tagLst xmlns:p="http://schemas.openxmlformats.org/presentationml/2006/main">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4*f*1"/>
  <p:tag name="KSO_WM_TEMPLATE_CATEGORY" val="custom"/>
  <p:tag name="KSO_WM_TEMPLATE_INDEX" val="2018730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Lst>
</file>

<file path=ppt/tags/tag115.xml><?xml version="1.0" encoding="utf-8"?>
<p:tagLst xmlns:p="http://schemas.openxmlformats.org/presentationml/2006/main">
  <p:tag name="KSO_WM_SLIDE_ID" val="custom20187308_4"/>
  <p:tag name="KSO_WM_TEMPLATE_SUBCATEGORY" val="19"/>
  <p:tag name="KSO_WM_TEMPLATE_MASTER_TYPE" val="0"/>
  <p:tag name="KSO_WM_TEMPLATE_COLOR_TYPE" val="0"/>
  <p:tag name="KSO_WM_SLIDE_TYPE" val="text"/>
  <p:tag name="KSO_WM_SLIDE_SUBTYPE" val="pureTxt"/>
  <p:tag name="KSO_WM_SLIDE_ITEM_CNT" val="0"/>
  <p:tag name="KSO_WM_SLIDE_INDEX" val="4"/>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16.xml><?xml version="1.0" encoding="utf-8"?>
<p:tagLst xmlns:p="http://schemas.openxmlformats.org/presentationml/2006/main">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PRESET_TEXT" val="单击此处添加标题"/>
</p:tagLst>
</file>

<file path=ppt/tags/tag117.xml><?xml version="1.0" encoding="utf-8"?>
<p:tagLst xmlns:p="http://schemas.openxmlformats.org/presentationml/2006/main">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4*f*1"/>
  <p:tag name="KSO_WM_TEMPLATE_CATEGORY" val="custom"/>
  <p:tag name="KSO_WM_TEMPLATE_INDEX" val="2018730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Lst>
</file>

<file path=ppt/tags/tag118.xml><?xml version="1.0" encoding="utf-8"?>
<p:tagLst xmlns:p="http://schemas.openxmlformats.org/presentationml/2006/main">
  <p:tag name="KSO_WM_SLIDE_ID" val="custom20187308_4"/>
  <p:tag name="KSO_WM_TEMPLATE_SUBCATEGORY" val="19"/>
  <p:tag name="KSO_WM_TEMPLATE_MASTER_TYPE" val="0"/>
  <p:tag name="KSO_WM_TEMPLATE_COLOR_TYPE" val="0"/>
  <p:tag name="KSO_WM_SLIDE_TYPE" val="text"/>
  <p:tag name="KSO_WM_SLIDE_SUBTYPE" val="pureTxt"/>
  <p:tag name="KSO_WM_SLIDE_ITEM_CNT" val="0"/>
  <p:tag name="KSO_WM_SLIDE_INDEX" val="4"/>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19.xml><?xml version="1.0" encoding="utf-8"?>
<p:tagLst xmlns:p="http://schemas.openxmlformats.org/presentationml/2006/main">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PRESET_TEXT" val="单击此处添加标题"/>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4*f*1"/>
  <p:tag name="KSO_WM_TEMPLATE_CATEGORY" val="custom"/>
  <p:tag name="KSO_WM_TEMPLATE_INDEX" val="2018730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Lst>
</file>

<file path=ppt/tags/tag121.xml><?xml version="1.0" encoding="utf-8"?>
<p:tagLst xmlns:p="http://schemas.openxmlformats.org/presentationml/2006/main">
  <p:tag name="KSO_WM_SLIDE_ID" val="custom20187308_4"/>
  <p:tag name="KSO_WM_TEMPLATE_SUBCATEGORY" val="19"/>
  <p:tag name="KSO_WM_TEMPLATE_MASTER_TYPE" val="0"/>
  <p:tag name="KSO_WM_TEMPLATE_COLOR_TYPE" val="0"/>
  <p:tag name="KSO_WM_SLIDE_TYPE" val="text"/>
  <p:tag name="KSO_WM_SLIDE_SUBTYPE" val="pureTxt"/>
  <p:tag name="KSO_WM_SLIDE_ITEM_CNT" val="0"/>
  <p:tag name="KSO_WM_SLIDE_INDEX" val="4"/>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22.xml><?xml version="1.0" encoding="utf-8"?>
<p:tagLst xmlns:p="http://schemas.openxmlformats.org/presentationml/2006/main">
  <p:tag name="KSO_WM_TEMPLATE_CATEGORY" val="custom"/>
  <p:tag name="KSO_WM_TEMPLATE_INDEX" val="20202545"/>
</p:tagLst>
</file>

<file path=ppt/tags/tag123.xml><?xml version="1.0" encoding="utf-8"?>
<p:tagLst xmlns:p="http://schemas.openxmlformats.org/presentationml/2006/main">
  <p:tag name="KSO_WM_TEMPLATE_CATEGORY" val="custom"/>
  <p:tag name="KSO_WM_TEMPLATE_INDEX" val="20202545"/>
</p:tagLst>
</file>

<file path=ppt/tags/tag124.xml><?xml version="1.0" encoding="utf-8"?>
<p:tagLst xmlns:p="http://schemas.openxmlformats.org/presentationml/2006/main">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PRESET_TEXT" val="单击此处添加标题"/>
</p:tagLst>
</file>

<file path=ppt/tags/tag125.xml><?xml version="1.0" encoding="utf-8"?>
<p:tagLst xmlns:p="http://schemas.openxmlformats.org/presentationml/2006/main">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4*f*1"/>
  <p:tag name="KSO_WM_TEMPLATE_CATEGORY" val="custom"/>
  <p:tag name="KSO_WM_TEMPLATE_INDEX" val="2018730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Lst>
</file>

<file path=ppt/tags/tag126.xml><?xml version="1.0" encoding="utf-8"?>
<p:tagLst xmlns:p="http://schemas.openxmlformats.org/presentationml/2006/main">
  <p:tag name="KSO_WM_SLIDE_ID" val="custom20187308_4"/>
  <p:tag name="KSO_WM_TEMPLATE_SUBCATEGORY" val="19"/>
  <p:tag name="KSO_WM_TEMPLATE_MASTER_TYPE" val="0"/>
  <p:tag name="KSO_WM_TEMPLATE_COLOR_TYPE" val="0"/>
  <p:tag name="KSO_WM_SLIDE_TYPE" val="text"/>
  <p:tag name="KSO_WM_SLIDE_SUBTYPE" val="pureTxt"/>
  <p:tag name="KSO_WM_SLIDE_ITEM_CNT" val="0"/>
  <p:tag name="KSO_WM_SLIDE_INDEX" val="4"/>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27.xml><?xml version="1.0" encoding="utf-8"?>
<p:tagLst xmlns:p="http://schemas.openxmlformats.org/presentationml/2006/main">
  <p:tag name="KSO_WM_TEMPLATE_CATEGORY" val="custom"/>
  <p:tag name="KSO_WM_TEMPLATE_INDEX" val="20202545"/>
</p:tagLst>
</file>

<file path=ppt/tags/tag128.xml><?xml version="1.0" encoding="utf-8"?>
<p:tagLst xmlns:p="http://schemas.openxmlformats.org/presentationml/2006/main">
  <p:tag name="KSO_WM_TEMPLATE_CATEGORY" val="custom"/>
  <p:tag name="KSO_WM_TEMPLATE_INDEX" val="20202545"/>
</p:tagLst>
</file>

<file path=ppt/tags/tag129.xml><?xml version="1.0" encoding="utf-8"?>
<p:tagLst xmlns:p="http://schemas.openxmlformats.org/presentationml/2006/main">
  <p:tag name="KSO_WM_TEMPLATE_CATEGORY" val="custom"/>
  <p:tag name="KSO_WM_TEMPLATE_INDEX" val="20202545"/>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TEMPLATE_CATEGORY" val="custom"/>
  <p:tag name="KSO_WM_TEMPLATE_INDEX" val="20202545"/>
</p:tagLst>
</file>

<file path=ppt/tags/tag131.xml><?xml version="1.0" encoding="utf-8"?>
<p:tagLst xmlns:p="http://schemas.openxmlformats.org/presentationml/2006/main">
  <p:tag name="KSO_WM_TEMPLATE_CATEGORY" val="custom"/>
  <p:tag name="KSO_WM_TEMPLATE_INDEX" val="20202545"/>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5.xml><?xml version="1.0" encoding="utf-8"?>
<p:tagLst xmlns:p="http://schemas.openxmlformats.org/presentationml/2006/main">
  <p:tag name="KSO_WM_UNIT_ISCONTENTSTITLE" val="1"/>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187308_2*a*1"/>
  <p:tag name="KSO_WM_TEMPLATE_CATEGORY" val="custom"/>
  <p:tag name="KSO_WM_TEMPLATE_INDEX" val="20187308"/>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4"/>
  <p:tag name="KSO_WM_UNIT_ID" val="custom20187308_2*i*4"/>
  <p:tag name="KSO_WM_TEMPLATE_CATEGORY" val="custom"/>
  <p:tag name="KSO_WM_TEMPLATE_INDEX" val="20187308"/>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67.xml><?xml version="1.0" encoding="utf-8"?>
<p:tagLst xmlns:p="http://schemas.openxmlformats.org/presentationml/2006/main">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187308_2*l_h_f*1_1_1"/>
  <p:tag name="KSO_WM_TEMPLATE_CATEGORY" val="custom"/>
  <p:tag name="KSO_WM_TEMPLATE_INDEX" val="20187308"/>
  <p:tag name="KSO_WM_UNIT_LAYERLEVEL" val="1_1_1"/>
  <p:tag name="KSO_WM_TAG_VERSION" val="1.0"/>
  <p:tag name="KSO_WM_BEAUTIFY_FLAG" val="#wm#"/>
  <p:tag name="KSO_WM_UNIT_PRESET_TEXT" val="在此输入节标题1"/>
  <p:tag name="KSO_WM_UNIT_TEXT_FILL_FORE_SCHEMECOLOR_INDEX" val="13"/>
  <p:tag name="KSO_WM_UNIT_TEXT_FILL_TYPE" val="1"/>
  <p:tag name="KSO_WM_UNIT_USESOURCEFORMAT_APPLY"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187308_2*l_h_i*1_1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69.xml><?xml version="1.0" encoding="utf-8"?>
<p:tagLst xmlns:p="http://schemas.openxmlformats.org/presentationml/2006/main">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187308_2*l_h_f*1_2_1"/>
  <p:tag name="KSO_WM_TEMPLATE_CATEGORY" val="custom"/>
  <p:tag name="KSO_WM_TEMPLATE_INDEX" val="20187308"/>
  <p:tag name="KSO_WM_UNIT_LAYERLEVEL" val="1_1_1"/>
  <p:tag name="KSO_WM_TAG_VERSION" val="1.0"/>
  <p:tag name="KSO_WM_BEAUTIFY_FLAG" val="#wm#"/>
  <p:tag name="KSO_WM_UNIT_PRESET_TEXT" val="在此输入节标题2"/>
  <p:tag name="KSO_WM_UNIT_TEXT_FILL_FORE_SCHEMECOLOR_INDEX" val="13"/>
  <p:tag name="KSO_WM_UNIT_TEXT_FILL_TYPE" val="1"/>
  <p:tag name="KSO_WM_UNIT_USESOURCEFORMAT_APPLY"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187308_2*l_h_i*1_2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71.xml><?xml version="1.0" encoding="utf-8"?>
<p:tagLst xmlns:p="http://schemas.openxmlformats.org/presentationml/2006/main">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187308_2*l_h_f*1_3_1"/>
  <p:tag name="KSO_WM_TEMPLATE_CATEGORY" val="custom"/>
  <p:tag name="KSO_WM_TEMPLATE_INDEX" val="20187308"/>
  <p:tag name="KSO_WM_UNIT_LAYERLEVEL" val="1_1_1"/>
  <p:tag name="KSO_WM_TAG_VERSION" val="1.0"/>
  <p:tag name="KSO_WM_BEAUTIFY_FLAG" val="#wm#"/>
  <p:tag name="KSO_WM_UNIT_PRESET_TEXT" val="在此输入节标题3"/>
  <p:tag name="KSO_WM_UNIT_TEXT_FILL_FORE_SCHEMECOLOR_INDEX" val="13"/>
  <p:tag name="KSO_WM_UNIT_TEXT_FILL_TYPE" val="1"/>
  <p:tag name="KSO_WM_UNIT_USESOURCEFORMAT_APPLY" val="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187308_2*l_h_i*1_3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73.xml><?xml version="1.0" encoding="utf-8"?>
<p:tagLst xmlns:p="http://schemas.openxmlformats.org/presentationml/2006/main">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187308_2*l_h_f*1_4_1"/>
  <p:tag name="KSO_WM_TEMPLATE_CATEGORY" val="custom"/>
  <p:tag name="KSO_WM_TEMPLATE_INDEX" val="20187308"/>
  <p:tag name="KSO_WM_UNIT_LAYERLEVEL" val="1_1_1"/>
  <p:tag name="KSO_WM_TAG_VERSION" val="1.0"/>
  <p:tag name="KSO_WM_BEAUTIFY_FLAG" val="#wm#"/>
  <p:tag name="KSO_WM_UNIT_PRESET_TEXT" val="在此输入节标题4"/>
  <p:tag name="KSO_WM_UNIT_TEXT_FILL_FORE_SCHEMECOLOR_INDEX" val="13"/>
  <p:tag name="KSO_WM_UNIT_TEXT_FILL_TYPE" val="1"/>
  <p:tag name="KSO_WM_UNIT_USESOURCEFORMAT_APPLY" val="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187308_2*l_h_i*1_4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75.xml><?xml version="1.0" encoding="utf-8"?>
<p:tagLst xmlns:p="http://schemas.openxmlformats.org/presentationml/2006/main">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187308_2*l_h_f*1_4_1"/>
  <p:tag name="KSO_WM_TEMPLATE_CATEGORY" val="custom"/>
  <p:tag name="KSO_WM_TEMPLATE_INDEX" val="20187308"/>
  <p:tag name="KSO_WM_UNIT_LAYERLEVEL" val="1_1_1"/>
  <p:tag name="KSO_WM_TAG_VERSION" val="1.0"/>
  <p:tag name="KSO_WM_BEAUTIFY_FLAG" val="#wm#"/>
  <p:tag name="KSO_WM_UNIT_PRESET_TEXT" val="在此输入节标题4"/>
  <p:tag name="KSO_WM_UNIT_TEXT_FILL_FORE_SCHEMECOLOR_INDEX" val="13"/>
  <p:tag name="KSO_WM_UNIT_TEXT_FILL_TYPE" val="1"/>
  <p:tag name="KSO_WM_UNIT_USESOURCEFORMAT_APPLY" val="1"/>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187308_2*l_h_i*1_4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187308_2*l_h_i*1_4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187308_2*l_h_i*1_4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79.xml><?xml version="1.0" encoding="utf-8"?>
<p:tagLst xmlns:p="http://schemas.openxmlformats.org/presentationml/2006/main">
  <p:tag name="KSO_WM_SLIDE_ID" val="custom20187308_2"/>
  <p:tag name="KSO_WM_TEMPLATE_SUBCATEGORY" val="19"/>
  <p:tag name="KSO_WM_TEMPLATE_MASTER_TYPE" val="0"/>
  <p:tag name="KSO_WM_TEMPLATE_COLOR_TYPE" val="0"/>
  <p:tag name="KSO_WM_SLIDE_TYPE" val="contents"/>
  <p:tag name="KSO_WM_SLIDE_SUBTYPE" val="diag"/>
  <p:tag name="KSO_WM_SLIDE_ITEM_CNT" val="5"/>
  <p:tag name="KSO_WM_SLIDE_INDEX" val="2"/>
  <p:tag name="KSO_WM_DIAGRAM_GROUP_CODE" val="l1-1"/>
  <p:tag name="KSO_WM_SLIDE_DIAGTYPE" val="l"/>
  <p:tag name="KSO_WM_TAG_VERSION" val="1.0"/>
  <p:tag name="KSO_WM_BEAUTIFY_FLAG" val="#wm#"/>
  <p:tag name="KSO_WM_TEMPLATE_CATEGORY" val="custom"/>
  <p:tag name="KSO_WM_TEMPLATE_INDEX" val="20187308"/>
  <p:tag name="KSO_WM_SLIDE_LAYOUT" val="a_b_l"/>
  <p:tag name="KSO_WM_SLIDE_LAYOUT_CNT" val="1_1_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PRESET_TEXT" val="单击此处添加标题"/>
</p:tagLst>
</file>

<file path=ppt/tags/tag81.xml><?xml version="1.0" encoding="utf-8"?>
<p:tagLst xmlns:p="http://schemas.openxmlformats.org/presentationml/2006/main">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4*f*1"/>
  <p:tag name="KSO_WM_TEMPLATE_CATEGORY" val="custom"/>
  <p:tag name="KSO_WM_TEMPLATE_INDEX" val="2018730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Lst>
</file>

<file path=ppt/tags/tag82.xml><?xml version="1.0" encoding="utf-8"?>
<p:tagLst xmlns:p="http://schemas.openxmlformats.org/presentationml/2006/main">
  <p:tag name="KSO_WM_SLIDE_ID" val="custom20187308_4"/>
  <p:tag name="KSO_WM_TEMPLATE_SUBCATEGORY" val="19"/>
  <p:tag name="KSO_WM_TEMPLATE_MASTER_TYPE" val="0"/>
  <p:tag name="KSO_WM_TEMPLATE_COLOR_TYPE" val="0"/>
  <p:tag name="KSO_WM_SLIDE_TYPE" val="text"/>
  <p:tag name="KSO_WM_SLIDE_SUBTYPE" val="pureTxt"/>
  <p:tag name="KSO_WM_SLIDE_ITEM_CNT" val="0"/>
  <p:tag name="KSO_WM_SLIDE_INDEX" val="4"/>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83.xml><?xml version="1.0" encoding="utf-8"?>
<p:tagLst xmlns:p="http://schemas.openxmlformats.org/presentationml/2006/main">
  <p:tag name="KSO_WM_BEAUTIFY_FLAG" val="#wm#"/>
  <p:tag name="KSO_WM_TEMPLATE_CATEGORY" val="custom"/>
  <p:tag name="KSO_WM_TEMPLATE_INDEX" val="20187308"/>
</p:tagLst>
</file>

<file path=ppt/tags/tag84.xml><?xml version="1.0" encoding="utf-8"?>
<p:tagLst xmlns:p="http://schemas.openxmlformats.org/presentationml/2006/main">
  <p:tag name="KSO_WM_BEAUTIFY_FLAG" val="#wm#"/>
  <p:tag name="KSO_WM_TEMPLATE_CATEGORY" val="custom"/>
  <p:tag name="KSO_WM_TEMPLATE_INDEX" val="20187308"/>
</p:tagLst>
</file>

<file path=ppt/tags/tag85.xml><?xml version="1.0" encoding="utf-8"?>
<p:tagLst xmlns:p="http://schemas.openxmlformats.org/presentationml/2006/main">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PRESET_TEXT" val="单击此处添加标题"/>
</p:tagLst>
</file>

<file path=ppt/tags/tag86.xml><?xml version="1.0" encoding="utf-8"?>
<p:tagLst xmlns:p="http://schemas.openxmlformats.org/presentationml/2006/main">
  <p:tag name="KSO_WM_SLIDE_ID" val="custom20187308_4"/>
  <p:tag name="KSO_WM_TEMPLATE_SUBCATEGORY" val="19"/>
  <p:tag name="KSO_WM_TEMPLATE_MASTER_TYPE" val="0"/>
  <p:tag name="KSO_WM_TEMPLATE_COLOR_TYPE" val="0"/>
  <p:tag name="KSO_WM_SLIDE_TYPE" val="text"/>
  <p:tag name="KSO_WM_SLIDE_SUBTYPE" val="pureTxt"/>
  <p:tag name="KSO_WM_SLIDE_ITEM_CNT" val="0"/>
  <p:tag name="KSO_WM_SLIDE_INDEX" val="4"/>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87.xml><?xml version="1.0" encoding="utf-8"?>
<p:tagLst xmlns:p="http://schemas.openxmlformats.org/presentationml/2006/main">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PRESET_TEXT" val="单击此处添加标题"/>
</p:tagLst>
</file>

<file path=ppt/tags/tag88.xml><?xml version="1.0" encoding="utf-8"?>
<p:tagLst xmlns:p="http://schemas.openxmlformats.org/presentationml/2006/main">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4*f*1"/>
  <p:tag name="KSO_WM_TEMPLATE_CATEGORY" val="custom"/>
  <p:tag name="KSO_WM_TEMPLATE_INDEX" val="2018730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Lst>
</file>

<file path=ppt/tags/tag89.xml><?xml version="1.0" encoding="utf-8"?>
<p:tagLst xmlns:p="http://schemas.openxmlformats.org/presentationml/2006/main">
  <p:tag name="KSO_WM_SLIDE_ID" val="custom20187308_4"/>
  <p:tag name="KSO_WM_TEMPLATE_SUBCATEGORY" val="19"/>
  <p:tag name="KSO_WM_TEMPLATE_MASTER_TYPE" val="0"/>
  <p:tag name="KSO_WM_TEMPLATE_COLOR_TYPE" val="0"/>
  <p:tag name="KSO_WM_SLIDE_TYPE" val="text"/>
  <p:tag name="KSO_WM_SLIDE_SUBTYPE" val="pureTxt"/>
  <p:tag name="KSO_WM_SLIDE_ITEM_CNT" val="0"/>
  <p:tag name="KSO_WM_SLIDE_INDEX" val="4"/>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PRESET_TEXT" val="单击此处添加标题"/>
</p:tagLst>
</file>

<file path=ppt/tags/tag91.xml><?xml version="1.0" encoding="utf-8"?>
<p:tagLst xmlns:p="http://schemas.openxmlformats.org/presentationml/2006/main">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4*f*1"/>
  <p:tag name="KSO_WM_TEMPLATE_CATEGORY" val="custom"/>
  <p:tag name="KSO_WM_TEMPLATE_INDEX" val="2018730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Lst>
</file>

<file path=ppt/tags/tag92.xml><?xml version="1.0" encoding="utf-8"?>
<p:tagLst xmlns:p="http://schemas.openxmlformats.org/presentationml/2006/main">
  <p:tag name="KSO_WM_SLIDE_ID" val="custom20187308_4"/>
  <p:tag name="KSO_WM_TEMPLATE_SUBCATEGORY" val="19"/>
  <p:tag name="KSO_WM_TEMPLATE_MASTER_TYPE" val="0"/>
  <p:tag name="KSO_WM_TEMPLATE_COLOR_TYPE" val="0"/>
  <p:tag name="KSO_WM_SLIDE_TYPE" val="text"/>
  <p:tag name="KSO_WM_SLIDE_SUBTYPE" val="pureTxt"/>
  <p:tag name="KSO_WM_SLIDE_ITEM_CNT" val="0"/>
  <p:tag name="KSO_WM_SLIDE_INDEX" val="4"/>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93.xml><?xml version="1.0" encoding="utf-8"?>
<p:tagLst xmlns:p="http://schemas.openxmlformats.org/presentationml/2006/main">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PRESET_TEXT" val="单击此处添加标题"/>
</p:tagLst>
</file>

<file path=ppt/tags/tag94.xml><?xml version="1.0" encoding="utf-8"?>
<p:tagLst xmlns:p="http://schemas.openxmlformats.org/presentationml/2006/main">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4*f*1"/>
  <p:tag name="KSO_WM_TEMPLATE_CATEGORY" val="custom"/>
  <p:tag name="KSO_WM_TEMPLATE_INDEX" val="2018730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Lst>
</file>

<file path=ppt/tags/tag95.xml><?xml version="1.0" encoding="utf-8"?>
<p:tagLst xmlns:p="http://schemas.openxmlformats.org/presentationml/2006/main">
  <p:tag name="KSO_WM_SLIDE_ID" val="custom20187308_4"/>
  <p:tag name="KSO_WM_TEMPLATE_SUBCATEGORY" val="19"/>
  <p:tag name="KSO_WM_TEMPLATE_MASTER_TYPE" val="0"/>
  <p:tag name="KSO_WM_TEMPLATE_COLOR_TYPE" val="0"/>
  <p:tag name="KSO_WM_SLIDE_TYPE" val="text"/>
  <p:tag name="KSO_WM_SLIDE_SUBTYPE" val="pureTxt"/>
  <p:tag name="KSO_WM_SLIDE_ITEM_CNT" val="0"/>
  <p:tag name="KSO_WM_SLIDE_INDEX" val="4"/>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96.xml><?xml version="1.0" encoding="utf-8"?>
<p:tagLst xmlns:p="http://schemas.openxmlformats.org/presentationml/2006/main">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PRESET_TEXT" val="单击此处添加标题"/>
</p:tagLst>
</file>

<file path=ppt/tags/tag97.xml><?xml version="1.0" encoding="utf-8"?>
<p:tagLst xmlns:p="http://schemas.openxmlformats.org/presentationml/2006/main">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4*f*1"/>
  <p:tag name="KSO_WM_TEMPLATE_CATEGORY" val="custom"/>
  <p:tag name="KSO_WM_TEMPLATE_INDEX" val="2018730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Lst>
</file>

<file path=ppt/tags/tag98.xml><?xml version="1.0" encoding="utf-8"?>
<p:tagLst xmlns:p="http://schemas.openxmlformats.org/presentationml/2006/main">
  <p:tag name="KSO_WM_SLIDE_ID" val="custom20187308_4"/>
  <p:tag name="KSO_WM_TEMPLATE_SUBCATEGORY" val="19"/>
  <p:tag name="KSO_WM_TEMPLATE_MASTER_TYPE" val="0"/>
  <p:tag name="KSO_WM_TEMPLATE_COLOR_TYPE" val="0"/>
  <p:tag name="KSO_WM_SLIDE_TYPE" val="text"/>
  <p:tag name="KSO_WM_SLIDE_SUBTYPE" val="pureTxt"/>
  <p:tag name="KSO_WM_SLIDE_ITEM_CNT" val="0"/>
  <p:tag name="KSO_WM_SLIDE_INDEX" val="4"/>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99.xml><?xml version="1.0" encoding="utf-8"?>
<p:tagLst xmlns:p="http://schemas.openxmlformats.org/presentationml/2006/main">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PRESET_TEXT" val="单击此处添加标题"/>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2790</Words>
  <Application>WPS 演示</Application>
  <PresentationFormat>宽屏</PresentationFormat>
  <Paragraphs>268</Paragraphs>
  <Slides>26</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Arial</vt:lpstr>
      <vt:lpstr>宋体</vt:lpstr>
      <vt:lpstr>Wingdings</vt:lpstr>
      <vt:lpstr>微软雅黑</vt:lpstr>
      <vt:lpstr>Tahoma</vt:lpstr>
      <vt:lpstr>Arial Unicode MS</vt:lpstr>
      <vt:lpstr>Calibri</vt:lpstr>
      <vt:lpstr>Times New Roman</vt:lpstr>
      <vt:lpstr>Calibri</vt:lpstr>
      <vt:lpstr>Segoe UI</vt:lpstr>
      <vt:lpstr>Office 主题​​</vt:lpstr>
      <vt:lpstr>软件测试基础介绍</vt:lpstr>
      <vt:lpstr>PowerPoint 演示文稿</vt:lpstr>
      <vt:lpstr>测试基本概念</vt:lpstr>
      <vt:lpstr>软件开发和软件测试并行</vt:lpstr>
      <vt:lpstr>软件测试V模型</vt:lpstr>
      <vt:lpstr>软件测试W模型</vt:lpstr>
      <vt:lpstr>测试的原则</vt:lpstr>
      <vt:lpstr>测试方法——黑盒测试</vt:lpstr>
      <vt:lpstr>软件测试——黑盒测试</vt:lpstr>
      <vt:lpstr>软件测试——白盒测试</vt:lpstr>
      <vt:lpstr>测试方法——白盒测试</vt:lpstr>
      <vt:lpstr>测试阶段</vt:lpstr>
      <vt:lpstr>测试阶段——单元测试</vt:lpstr>
      <vt:lpstr>测试阶段——集成测试</vt:lpstr>
      <vt:lpstr>测试用例设计</vt:lpstr>
      <vt:lpstr>测试用例设计——逻辑覆盖</vt:lpstr>
      <vt:lpstr>测试用例设计——等价划分</vt:lpstr>
      <vt:lpstr>测试用例设计——边界分析</vt:lpstr>
      <vt:lpstr>BUG定义</vt:lpstr>
      <vt:lpstr>BUG组成</vt:lpstr>
      <vt:lpstr>Bug Priority</vt:lpstr>
      <vt:lpstr>测试流程</vt:lpstr>
      <vt:lpstr>测试流程</vt:lpstr>
      <vt:lpstr>测试流程</vt:lpstr>
      <vt:lpstr>需求文档-Story</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lucy.ma</dc:creator>
  <cp:lastModifiedBy>Sara Zhou</cp:lastModifiedBy>
  <cp:revision>39</cp:revision>
  <dcterms:created xsi:type="dcterms:W3CDTF">2019-06-19T02:08:00Z</dcterms:created>
  <dcterms:modified xsi:type="dcterms:W3CDTF">2019-12-04T09:25:39Z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