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58" r:id="rId5"/>
    <p:sldId id="324" r:id="rId6"/>
    <p:sldId id="403" r:id="rId8"/>
    <p:sldId id="404" r:id="rId9"/>
    <p:sldId id="406" r:id="rId10"/>
    <p:sldId id="405" r:id="rId11"/>
    <p:sldId id="407" r:id="rId12"/>
    <p:sldId id="408" r:id="rId13"/>
    <p:sldId id="299" r:id="rId14"/>
    <p:sldId id="409" r:id="rId15"/>
    <p:sldId id="412" r:id="rId16"/>
    <p:sldId id="410" r:id="rId17"/>
    <p:sldId id="413" r:id="rId18"/>
    <p:sldId id="411" r:id="rId19"/>
    <p:sldId id="414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FE1F-017E-7A47-B54B-9DD1BD4BFE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4257-CF7B-1B49-9A17-63D9BFBCE7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5.tiff"/><Relationship Id="rId5" Type="http://schemas.openxmlformats.org/officeDocument/2006/relationships/image" Target="../media/image1.png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hyperlink" Target="https://docs.bk.tencent.com/code/PEP8.html" TargetMode="External"/><Relationship Id="rId2" Type="http://schemas.openxmlformats.org/officeDocument/2006/relationships/hyperlink" Target="https://zh-google-styleguide.readthedocs.io/en/latest/" TargetMode="Externa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318135"/>
            <a:ext cx="5922010" cy="172974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</a:rPr>
              <a:t>工程能力提升 </a:t>
            </a:r>
            <a:r>
              <a:rPr lang="en-US" altLang="zh-CN" sz="3200" dirty="0">
                <a:solidFill>
                  <a:srgbClr val="C00000"/>
                </a:solidFill>
              </a:rPr>
              <a:t>---- lesson2</a:t>
            </a:r>
            <a:br>
              <a:rPr lang="en-US" altLang="zh-CN" sz="3200" dirty="0">
                <a:solidFill>
                  <a:srgbClr val="C00000"/>
                </a:solidFill>
              </a:rPr>
            </a:b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120" y="4728311"/>
            <a:ext cx="3200400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人工智能与自然语言处理课程组 </a:t>
            </a:r>
            <a:endParaRPr lang="en-US" altLang="zh-CN" sz="1600" dirty="0"/>
          </a:p>
          <a:p>
            <a:pPr algn="l"/>
            <a:r>
              <a:rPr lang="en-US" altLang="zh-CN" sz="1800" dirty="0"/>
              <a:t>2019. December.</a:t>
            </a:r>
            <a:r>
              <a:rPr lang="zh-CN" altLang="en-US" sz="1800" dirty="0"/>
              <a:t> </a:t>
            </a:r>
            <a:r>
              <a:rPr lang="en-US" altLang="zh-CN" sz="1800" dirty="0"/>
              <a:t>19</a:t>
            </a:r>
            <a:endParaRPr lang="en-US" sz="1800" dirty="0"/>
          </a:p>
          <a:p>
            <a:pPr algn="l"/>
            <a:endParaRPr lang="en-US" altLang="zh-CN" sz="1800" dirty="0"/>
          </a:p>
        </p:txBody>
      </p:sp>
      <p:pic>
        <p:nvPicPr>
          <p:cNvPr id="7" name="Picture 6" descr="A person wearing a suit and ti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4253" r="3" b="18588"/>
          <a:stretch>
            <a:fillRect/>
          </a:stretch>
        </p:blipFill>
        <p:spPr>
          <a:xfrm>
            <a:off x="4657343" y="-1"/>
            <a:ext cx="2829214" cy="2183054"/>
          </a:xfrm>
          <a:prstGeom prst="rect">
            <a:avLst/>
          </a:prstGeom>
        </p:spPr>
      </p:pic>
      <p:pic>
        <p:nvPicPr>
          <p:cNvPr id="12" name="Picture 11" descr="A person wearing a suit and tie looking at the camera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7272" r="4" b="3401"/>
          <a:stretch>
            <a:fillRect/>
          </a:stretch>
        </p:blipFill>
        <p:spPr>
          <a:xfrm>
            <a:off x="4657343" y="2274491"/>
            <a:ext cx="2825496" cy="2241463"/>
          </a:xfrm>
          <a:prstGeom prst="rect">
            <a:avLst/>
          </a:prstGeom>
        </p:spPr>
      </p:pic>
      <p:pic>
        <p:nvPicPr>
          <p:cNvPr id="8" name="Picture 7" descr="A picture containing object, indoor, person, table&#10;&#10;Description automatically generated"/>
          <p:cNvPicPr>
            <a:picLocks noChangeAspect="1"/>
          </p:cNvPicPr>
          <p:nvPr/>
        </p:nvPicPr>
        <p:blipFill rotWithShape="1">
          <a:blip r:embed="rId3"/>
          <a:srcRect r="23289" b="2"/>
          <a:stretch>
            <a:fillRect/>
          </a:stretch>
        </p:blipFill>
        <p:spPr>
          <a:xfrm>
            <a:off x="7570565" y="10"/>
            <a:ext cx="4614002" cy="338327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4"/>
          <a:srcRect l="7858"/>
          <a:stretch>
            <a:fillRect/>
          </a:stretch>
        </p:blipFill>
        <p:spPr>
          <a:xfrm>
            <a:off x="5597170" y="4728311"/>
            <a:ext cx="2128770" cy="1840377"/>
          </a:xfrm>
          <a:prstGeom prst="rect">
            <a:avLst/>
          </a:prstGeom>
        </p:spPr>
      </p:pic>
      <p:pic>
        <p:nvPicPr>
          <p:cNvPr id="10" name="Picture 9" descr="A sign above a store&#10;&#10;Description automatically generated"/>
          <p:cNvPicPr>
            <a:picLocks noChangeAspect="1"/>
          </p:cNvPicPr>
          <p:nvPr/>
        </p:nvPicPr>
        <p:blipFill rotWithShape="1">
          <a:blip r:embed="rId5"/>
          <a:srcRect t="7323" b="7906"/>
          <a:stretch>
            <a:fillRect/>
          </a:stretch>
        </p:blipFill>
        <p:spPr>
          <a:xfrm>
            <a:off x="7570565" y="3474720"/>
            <a:ext cx="4614002" cy="3383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300" y="4674948"/>
            <a:ext cx="1470144" cy="1840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80" y="9715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8260" y="1880780"/>
            <a:ext cx="5589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功能问题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性能问题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稳定性问题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8260" y="844160"/>
            <a:ext cx="6020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功能问题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实际表现</a:t>
            </a:r>
            <a:r>
              <a:rPr lang="en-US" altLang="zh-CN" sz="2000" dirty="0"/>
              <a:t>:</a:t>
            </a:r>
            <a:r>
              <a:rPr lang="zh-CN" altLang="en-US" sz="2000" dirty="0"/>
              <a:t>功能最终结果与预期不同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可能原因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1.</a:t>
            </a:r>
            <a:r>
              <a:rPr lang="zh-CN" altLang="en-US" sz="2000" dirty="0"/>
              <a:t>需求理解不到位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2.</a:t>
            </a:r>
            <a:r>
              <a:rPr lang="zh-CN" altLang="en-US" sz="2000" dirty="0"/>
              <a:t>代码实现存在问题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3.</a:t>
            </a:r>
            <a:r>
              <a:rPr lang="zh-CN" altLang="en-US" sz="2000" dirty="0"/>
              <a:t>在某些特殊场景下功能不可使用</a:t>
            </a:r>
            <a:r>
              <a:rPr lang="en-US" altLang="zh-CN" sz="2000" dirty="0"/>
              <a:t>~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出现阶段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1.</a:t>
            </a:r>
            <a:r>
              <a:rPr lang="zh-CN" altLang="en-US" sz="2000" dirty="0"/>
              <a:t>需求验收阶段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2.</a:t>
            </a:r>
            <a:r>
              <a:rPr lang="zh-CN" altLang="en-US" sz="2000" dirty="0"/>
              <a:t>线上服务阶段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解决思路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1. </a:t>
            </a:r>
            <a:r>
              <a:rPr lang="zh-CN" altLang="en-US" sz="2000" dirty="0"/>
              <a:t>通过日志记录定位到问题所在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2. </a:t>
            </a:r>
            <a:r>
              <a:rPr lang="zh-CN" altLang="en-US" sz="2000" dirty="0"/>
              <a:t>通过问题分析找到根因并制定解决方案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54296" y="2936728"/>
            <a:ext cx="602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实例现象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在某次请求过程中</a:t>
            </a:r>
            <a:r>
              <a:rPr lang="en-US" altLang="zh-CN" sz="2000" dirty="0"/>
              <a:t>,</a:t>
            </a:r>
            <a:r>
              <a:rPr lang="zh-CN" altLang="en-US" sz="2000" dirty="0"/>
              <a:t>无法读取到缓存数据</a:t>
            </a:r>
            <a:r>
              <a:rPr lang="en-US" altLang="zh-CN" sz="2000" dirty="0"/>
              <a:t>.</a:t>
            </a:r>
            <a:r>
              <a:rPr lang="zh-CN" altLang="en-US" sz="2000" dirty="0"/>
              <a:t>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8260" y="763803"/>
            <a:ext cx="6020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性能问题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实际表现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系统响应时间与预期不符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系统吞吐量与预期不符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可能原因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1.</a:t>
            </a:r>
            <a:r>
              <a:rPr lang="zh-CN" altLang="en-US" sz="2000" dirty="0"/>
              <a:t>系统资源问题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2.</a:t>
            </a:r>
            <a:r>
              <a:rPr lang="zh-CN" altLang="en-US" sz="2000" dirty="0"/>
              <a:t>高流量高并发冲击下暴露的问题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3.</a:t>
            </a:r>
            <a:r>
              <a:rPr lang="zh-CN" altLang="en-US" sz="2000" dirty="0"/>
              <a:t>特殊场景问题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出现阶段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1.</a:t>
            </a:r>
            <a:r>
              <a:rPr lang="zh-CN" altLang="en-US" sz="2000" dirty="0"/>
              <a:t>线上服务阶段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解决思路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1. </a:t>
            </a:r>
            <a:r>
              <a:rPr lang="zh-CN" altLang="en-US" sz="2000" dirty="0"/>
              <a:t>资源问题 </a:t>
            </a:r>
            <a:r>
              <a:rPr lang="en-US" altLang="zh-CN" sz="2000" dirty="0"/>
              <a:t>--- 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命令观察系统资源变化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2.</a:t>
            </a:r>
            <a:r>
              <a:rPr lang="zh-CN" altLang="en-US" sz="2000" dirty="0"/>
              <a:t>特殊场景需要构造和稳定复现该场景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文本框 5"/>
          <p:cNvSpPr txBox="1"/>
          <p:nvPr/>
        </p:nvSpPr>
        <p:spPr>
          <a:xfrm>
            <a:off x="4654296" y="2936728"/>
            <a:ext cx="602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实例现象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系统在某一天的固定时刻会出现</a:t>
            </a:r>
            <a:r>
              <a:rPr lang="en-US" altLang="zh-CN" sz="2000" dirty="0"/>
              <a:t>OOM.</a:t>
            </a:r>
            <a:r>
              <a:rPr lang="zh-CN" altLang="en-US" sz="2000" dirty="0"/>
              <a:t>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8260" y="844160"/>
            <a:ext cx="6020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稳定性问题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实际表现</a:t>
            </a:r>
            <a:r>
              <a:rPr lang="en-US" altLang="zh-CN" sz="2000" dirty="0"/>
              <a:t>:</a:t>
            </a:r>
            <a:r>
              <a:rPr lang="zh-CN" altLang="en-US" sz="2000" dirty="0"/>
              <a:t>服务无法正常工作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可能原因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1.</a:t>
            </a:r>
            <a:r>
              <a:rPr lang="zh-CN" altLang="en-US" sz="2000" dirty="0"/>
              <a:t>硬件及系统资源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2.</a:t>
            </a:r>
            <a:r>
              <a:rPr lang="zh-CN" altLang="en-US" sz="2000" dirty="0"/>
              <a:t>系统设计及编码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出现阶段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1.</a:t>
            </a:r>
            <a:r>
              <a:rPr lang="zh-CN" altLang="en-US" sz="2000" dirty="0"/>
              <a:t>需求验收阶段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解决思路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1. </a:t>
            </a:r>
            <a:r>
              <a:rPr lang="zh-CN" altLang="en-US" sz="2000" dirty="0"/>
              <a:t>先确实是否是资源问题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     2. </a:t>
            </a:r>
            <a:r>
              <a:rPr lang="zh-CN" altLang="en-US" sz="2000" dirty="0"/>
              <a:t>看出现场景和频率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037590"/>
            <a:ext cx="3888105" cy="485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dirty="0"/>
              <a:t>常见问题分析</a:t>
            </a:r>
            <a:endParaRPr lang="zh-CN" alt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3455" y="145415"/>
            <a:ext cx="2006600" cy="800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文本框 5"/>
          <p:cNvSpPr txBox="1"/>
          <p:nvPr/>
        </p:nvSpPr>
        <p:spPr>
          <a:xfrm>
            <a:off x="4654296" y="2936728"/>
            <a:ext cx="602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dirty="0"/>
              <a:t>实例现象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系统在压测过程中经常出现</a:t>
            </a:r>
            <a:r>
              <a:rPr lang="en-US" altLang="zh-CN" sz="2000" dirty="0" err="1"/>
              <a:t>coredump</a:t>
            </a:r>
            <a:r>
              <a:rPr lang="en-US" altLang="zh-CN" sz="2000" dirty="0"/>
              <a:t>.</a:t>
            </a:r>
            <a:r>
              <a:rPr lang="zh-CN" altLang="en-US" sz="2000" dirty="0"/>
              <a:t>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代码风格与代码质量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2444750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ym typeface="+mn-ea"/>
              </a:rPr>
              <a:t>Google Code Style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https://zh-google-styleguide.readthedocs.io/en/latest/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2.PEP8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https://docs.bk.tencent.com/code/PEP8.html</a:t>
            </a:r>
            <a:endParaRPr lang="en-US" altLang="zh-CN" sz="2400" dirty="0">
              <a:sym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3. </a:t>
            </a:r>
            <a:r>
              <a:rPr lang="zh-CN" altLang="en-US" sz="2400" dirty="0">
                <a:sym typeface="+mn-ea"/>
              </a:rPr>
              <a:t>静态检查工具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Lint</a:t>
            </a:r>
            <a:r>
              <a:rPr lang="zh-CN" altLang="en-US" dirty="0"/>
              <a:t>、</a:t>
            </a:r>
            <a:r>
              <a:rPr lang="en-US" altLang="zh-CN" dirty="0"/>
              <a:t>Compile Warning</a:t>
            </a:r>
            <a:r>
              <a:rPr lang="zh-CN" altLang="en-US" dirty="0"/>
              <a:t>、</a:t>
            </a:r>
            <a:r>
              <a:rPr lang="en-US" altLang="zh-CN" dirty="0" err="1"/>
              <a:t>Coverity</a:t>
            </a:r>
            <a:r>
              <a:rPr lang="zh-CN" altLang="en-US" dirty="0"/>
              <a:t>、</a:t>
            </a:r>
            <a:r>
              <a:rPr lang="en-US" altLang="zh-CN"/>
              <a:t>Fortify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57778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2776498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Thanks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1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altLang="zh-CN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35" y="11239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Outline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4735" y="561340"/>
            <a:ext cx="6757670" cy="5801995"/>
          </a:xfrm>
        </p:spPr>
        <p:txBody>
          <a:bodyPr/>
          <a:lstStyle/>
          <a:p>
            <a:r>
              <a:rPr lang="en-US" altLang="zh-CN" dirty="0"/>
              <a:t>1. Linux</a:t>
            </a:r>
            <a:r>
              <a:rPr lang="zh-CN" altLang="en-US" dirty="0"/>
              <a:t>常用命令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常见问题分析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代码风格与代码质量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030" y="212090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文件相关命令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权限相关命令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字符串相关命令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系统信息相关命令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文件相关命令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ls:</a:t>
            </a:r>
            <a:r>
              <a:rPr lang="zh-CN" altLang="en-US" sz="1600" dirty="0"/>
              <a:t>列出当前目录文件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ls –a: </a:t>
            </a:r>
            <a:r>
              <a:rPr lang="zh-CN" altLang="en-US" sz="1600" dirty="0"/>
              <a:t>列出当前目录文件</a:t>
            </a:r>
            <a:r>
              <a:rPr lang="en-US" altLang="zh-CN" sz="1600" dirty="0"/>
              <a:t>(</a:t>
            </a:r>
            <a:r>
              <a:rPr lang="zh-CN" altLang="en-US" sz="1600" dirty="0"/>
              <a:t>含隐藏文件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ls –l: </a:t>
            </a:r>
            <a:r>
              <a:rPr lang="zh-CN" altLang="en-US" sz="1600" dirty="0"/>
              <a:t>列出当前目录文件及文件属性、权限等数据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cp:</a:t>
            </a:r>
            <a:r>
              <a:rPr lang="zh-CN" altLang="en-US" sz="1600" dirty="0"/>
              <a:t>复制文件或目录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cp source(</a:t>
            </a:r>
            <a:r>
              <a:rPr lang="zh-CN" altLang="en-US" sz="1600" dirty="0"/>
              <a:t>源文件</a:t>
            </a:r>
            <a:r>
              <a:rPr lang="en-US" altLang="zh-CN" sz="1600" dirty="0"/>
              <a:t>)  target(</a:t>
            </a:r>
            <a:r>
              <a:rPr lang="zh-CN" altLang="en-US" sz="1600" dirty="0"/>
              <a:t>目标文件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cp –r </a:t>
            </a:r>
            <a:r>
              <a:rPr lang="en-US" altLang="zh-CN" sz="1600" dirty="0" err="1"/>
              <a:t>source_dir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target_dir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rm:</a:t>
            </a:r>
            <a:r>
              <a:rPr lang="zh-CN" altLang="en-US" sz="1600" dirty="0"/>
              <a:t>删除文件或目录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rm –r (</a:t>
            </a:r>
            <a:r>
              <a:rPr lang="zh-CN" altLang="en-US" sz="1600" dirty="0"/>
              <a:t>递归删除</a:t>
            </a:r>
            <a:r>
              <a:rPr lang="en-US" altLang="zh-CN" sz="1600" dirty="0"/>
              <a:t>~~</a:t>
            </a:r>
            <a:r>
              <a:rPr lang="zh-CN" altLang="en-US" sz="1600" dirty="0"/>
              <a:t>这个命令很危险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文件相关命令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直接查看文件内容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cat:</a:t>
            </a:r>
            <a:r>
              <a:rPr lang="zh-CN" altLang="en-US" sz="1600" dirty="0"/>
              <a:t>展示全部内容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cat –n 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 </a:t>
            </a:r>
            <a:r>
              <a:rPr lang="zh-CN" altLang="en-US" sz="1600" dirty="0"/>
              <a:t>显示行号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nl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  </a:t>
            </a:r>
            <a:r>
              <a:rPr lang="zh-CN" altLang="en-US" sz="1600" dirty="0"/>
              <a:t>展示全部内容</a:t>
            </a:r>
            <a:r>
              <a:rPr lang="en-US" altLang="zh-CN" sz="1600" dirty="0"/>
              <a:t>, </a:t>
            </a:r>
            <a:r>
              <a:rPr lang="zh-CN" altLang="en-US" sz="1600" dirty="0"/>
              <a:t>默认自己加行号</a:t>
            </a:r>
            <a:r>
              <a:rPr lang="en-US" altLang="zh-CN" sz="1600" dirty="0"/>
              <a:t> 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翻页查看文件内容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more/less  </a:t>
            </a:r>
            <a:r>
              <a:rPr lang="en-US" altLang="zh-CN" sz="1600" dirty="0" err="1"/>
              <a:t>file_name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数据选取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head –n number </a:t>
            </a:r>
            <a:r>
              <a:rPr lang="en-US" altLang="zh-CN" sz="1600" dirty="0" err="1"/>
              <a:t>file_name</a:t>
            </a:r>
            <a:r>
              <a:rPr lang="en-US" altLang="zh-CN" sz="1600" dirty="0"/>
              <a:t> </a:t>
            </a:r>
            <a:r>
              <a:rPr lang="zh-CN" altLang="en-US" sz="1600" dirty="0"/>
              <a:t>只看前几行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tail</a:t>
            </a:r>
            <a:r>
              <a:rPr lang="zh-CN" altLang="en-US" sz="1600" dirty="0"/>
              <a:t> </a:t>
            </a:r>
            <a:r>
              <a:rPr lang="en-US" altLang="zh-CN" sz="1600" dirty="0"/>
              <a:t>–n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file_name</a:t>
            </a:r>
            <a:r>
              <a:rPr lang="zh-CN" altLang="en-US" sz="1600" dirty="0"/>
              <a:t> 只看最后几行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tail –f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file_name</a:t>
            </a:r>
            <a:r>
              <a:rPr lang="en-US" altLang="zh-CN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</a:rPr>
              <a:t>持续查看</a:t>
            </a:r>
            <a:r>
              <a:rPr lang="en-US" altLang="zh-CN" sz="1600" dirty="0">
                <a:solidFill>
                  <a:srgbClr val="FF0000"/>
                </a:solidFill>
              </a:rPr>
              <a:t>file</a:t>
            </a:r>
            <a:r>
              <a:rPr lang="zh-CN" altLang="en-US" sz="1600" dirty="0">
                <a:solidFill>
                  <a:srgbClr val="FF0000"/>
                </a:solidFill>
              </a:rPr>
              <a:t>的输出</a:t>
            </a:r>
            <a:r>
              <a:rPr lang="en-US" altLang="zh-CN" sz="1600" dirty="0">
                <a:solidFill>
                  <a:srgbClr val="FF0000"/>
                </a:solidFill>
              </a:rPr>
              <a:t>   </a:t>
            </a:r>
            <a:r>
              <a:rPr lang="zh-CN" altLang="en-US" sz="1600" dirty="0">
                <a:solidFill>
                  <a:srgbClr val="FF0000"/>
                </a:solidFill>
              </a:rPr>
              <a:t>超高频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文件相关命令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文件查找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whereis</a:t>
            </a:r>
            <a:r>
              <a:rPr lang="en-US" altLang="zh-CN" sz="1600" dirty="0"/>
              <a:t> file/</a:t>
            </a:r>
            <a:r>
              <a:rPr lang="en-US" altLang="zh-CN" sz="1600" dirty="0" err="1"/>
              <a:t>dir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locate keyword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压缩解压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tar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zxvf</a:t>
            </a:r>
            <a:r>
              <a:rPr lang="en-US" altLang="zh-CN" sz="1600" dirty="0"/>
              <a:t>  FileName.tar.gz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tar </a:t>
            </a:r>
            <a:r>
              <a:rPr lang="en-US" altLang="zh-CN" sz="1600" dirty="0" err="1"/>
              <a:t>zcvf</a:t>
            </a:r>
            <a:r>
              <a:rPr lang="en-US" altLang="zh-CN" sz="1600" dirty="0"/>
              <a:t>  FileName.tar.gz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DirName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如果需要</a:t>
            </a:r>
            <a:r>
              <a:rPr lang="en-US" altLang="zh-CN" sz="1600" dirty="0"/>
              <a:t>bz2</a:t>
            </a:r>
            <a:r>
              <a:rPr lang="zh-CN" altLang="en-US" sz="1600" dirty="0"/>
              <a:t>格式的文件</a:t>
            </a:r>
            <a:r>
              <a:rPr lang="en-US" altLang="zh-CN" sz="1600" dirty="0"/>
              <a:t>,</a:t>
            </a:r>
            <a:r>
              <a:rPr lang="zh-CN" altLang="en-US" sz="1600" dirty="0"/>
              <a:t>将</a:t>
            </a:r>
            <a:r>
              <a:rPr lang="en-US" altLang="zh-CN" sz="1600" dirty="0"/>
              <a:t>z</a:t>
            </a:r>
            <a:r>
              <a:rPr lang="zh-CN" altLang="en-US" sz="1600" dirty="0"/>
              <a:t>改成</a:t>
            </a:r>
            <a:r>
              <a:rPr lang="en-US" altLang="zh-CN" sz="1600" dirty="0"/>
              <a:t>j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权限相关命令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 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chmod</a:t>
            </a:r>
            <a:r>
              <a:rPr lang="en-US" altLang="zh-CN" sz="1600" dirty="0"/>
              <a:t>:</a:t>
            </a:r>
            <a:r>
              <a:rPr lang="zh-CN" altLang="en-US" sz="1600" dirty="0"/>
              <a:t>改变文件</a:t>
            </a:r>
            <a:r>
              <a:rPr lang="en-US" altLang="zh-CN" sz="1600" dirty="0"/>
              <a:t>/</a:t>
            </a:r>
            <a:r>
              <a:rPr lang="zh-CN" altLang="en-US" sz="1600" dirty="0"/>
              <a:t>目录的读写执行权限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读</a:t>
            </a:r>
            <a:r>
              <a:rPr lang="en-US" altLang="zh-CN" sz="1600" dirty="0"/>
              <a:t>:r  -- 4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写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w -- 2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执行</a:t>
            </a:r>
            <a:r>
              <a:rPr lang="en-US" altLang="zh-CN" sz="1600" dirty="0"/>
              <a:t>:1 – 1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可读可写可执行</a:t>
            </a:r>
            <a:r>
              <a:rPr lang="en-US" altLang="zh-CN" sz="1600" dirty="0"/>
              <a:t>:4 + 2 + 1 = 7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chmod</a:t>
            </a:r>
            <a:r>
              <a:rPr lang="en-US" altLang="zh-CN" sz="1600" dirty="0"/>
              <a:t>  [-R]  </a:t>
            </a:r>
            <a:r>
              <a:rPr lang="en-US" altLang="zh-CN" sz="1600" dirty="0" err="1"/>
              <a:t>xyz</a:t>
            </a:r>
            <a:r>
              <a:rPr lang="en-US" altLang="zh-CN" sz="1600" dirty="0"/>
              <a:t> file/</a:t>
            </a:r>
            <a:r>
              <a:rPr lang="en-US" altLang="zh-CN" sz="1600" dirty="0" err="1"/>
              <a:t>dir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chown</a:t>
            </a:r>
            <a:r>
              <a:rPr lang="en-US" altLang="zh-CN" sz="1600" dirty="0"/>
              <a:t>:</a:t>
            </a:r>
            <a:r>
              <a:rPr lang="zh-CN" altLang="en-US" sz="1600" dirty="0"/>
              <a:t>改变文件所有者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chown</a:t>
            </a:r>
            <a:r>
              <a:rPr lang="en-US" altLang="zh-CN" sz="1600" dirty="0"/>
              <a:t>  [-R] </a:t>
            </a:r>
            <a:r>
              <a:rPr lang="en-US" altLang="zh-CN" sz="1600" dirty="0" err="1"/>
              <a:t>user:group</a:t>
            </a:r>
            <a:r>
              <a:rPr lang="en-US" altLang="zh-CN" sz="1600" dirty="0"/>
              <a:t> file/</a:t>
            </a:r>
            <a:r>
              <a:rPr lang="en-US" altLang="zh-CN" sz="1600" dirty="0" err="1"/>
              <a:t>dir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字符串相关命令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字符串选取</a:t>
            </a:r>
            <a:r>
              <a:rPr lang="en-US" altLang="zh-CN" sz="1600" dirty="0"/>
              <a:t>:grep str file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排序命令</a:t>
            </a:r>
            <a:r>
              <a:rPr lang="en-US" altLang="zh-CN" sz="1600" dirty="0"/>
              <a:t>:sort file or stdin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去重命令</a:t>
            </a:r>
            <a:r>
              <a:rPr lang="en-US" altLang="zh-CN" sz="1600" dirty="0"/>
              <a:t>:</a:t>
            </a:r>
            <a:r>
              <a:rPr lang="en-US" altLang="zh-CN" sz="1600" dirty="0" err="1"/>
              <a:t>uniq</a:t>
            </a:r>
            <a:r>
              <a:rPr lang="en-US" altLang="zh-CN" sz="1600" dirty="0"/>
              <a:t> [-</a:t>
            </a:r>
            <a:r>
              <a:rPr lang="en-US" altLang="zh-CN" sz="1600" dirty="0" err="1"/>
              <a:t>ic</a:t>
            </a:r>
            <a:r>
              <a:rPr lang="en-US" altLang="zh-CN" sz="1600" dirty="0"/>
              <a:t>]  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:</a:t>
            </a:r>
            <a:r>
              <a:rPr lang="zh-CN" altLang="en-US" sz="1600" dirty="0"/>
              <a:t>忽略大小写 </a:t>
            </a:r>
            <a:r>
              <a:rPr lang="en-US" altLang="zh-CN" sz="1600" dirty="0"/>
              <a:t>–c:</a:t>
            </a:r>
            <a:r>
              <a:rPr lang="zh-CN" altLang="en-US" sz="1600" dirty="0"/>
              <a:t>进行计数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统计命令</a:t>
            </a:r>
            <a:r>
              <a:rPr lang="en-US" altLang="zh-CN" sz="1600" dirty="0"/>
              <a:t>: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 [-</a:t>
            </a:r>
            <a:r>
              <a:rPr lang="en-US" altLang="zh-CN" sz="1600" dirty="0" err="1"/>
              <a:t>lwm</a:t>
            </a:r>
            <a:r>
              <a:rPr lang="en-US" altLang="zh-CN" sz="1600" dirty="0"/>
              <a:t>] –l:</a:t>
            </a:r>
            <a:r>
              <a:rPr lang="zh-CN" altLang="en-US" sz="1600" dirty="0"/>
              <a:t>统计行数 </a:t>
            </a:r>
            <a:r>
              <a:rPr lang="en-US" altLang="zh-CN" sz="1600" dirty="0"/>
              <a:t>–w:</a:t>
            </a:r>
            <a:r>
              <a:rPr lang="zh-CN" altLang="en-US" sz="1600" dirty="0"/>
              <a:t>统计词频 </a:t>
            </a:r>
            <a:r>
              <a:rPr lang="en-US" altLang="zh-CN" sz="1600" dirty="0"/>
              <a:t>–m:</a:t>
            </a:r>
            <a:r>
              <a:rPr lang="zh-CN" altLang="en-US" sz="1600" dirty="0"/>
              <a:t>统计字符数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2600" dirty="0">
                <a:solidFill>
                  <a:srgbClr val="FFFFFF"/>
                </a:solidFill>
              </a:rPr>
              <a:t>常用命令</a:t>
            </a:r>
            <a:endParaRPr lang="zh-CN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/>
              <a:t> </a:t>
            </a:r>
            <a:endParaRPr lang="zh-CN" altLang="en-US" sz="1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199390"/>
            <a:ext cx="7747635" cy="6142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系统信息相关命令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 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top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ps</a:t>
            </a:r>
            <a:endParaRPr lang="en-US" altLang="zh-CN" sz="1600" dirty="0" err="1"/>
          </a:p>
          <a:p>
            <a:pPr marL="0" indent="0">
              <a:buNone/>
            </a:pPr>
            <a:r>
              <a:rPr lang="en-US" altLang="zh-CN" sz="1600" dirty="0" err="1"/>
              <a:t>      ps -ef      </a:t>
            </a:r>
            <a:r>
              <a:rPr lang="zh-CN" altLang="en-US" sz="1600" dirty="0" err="1"/>
              <a:t>查看进程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pstree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kill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free      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0620" y="126365"/>
            <a:ext cx="2006600" cy="80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演示</Application>
  <PresentationFormat>宽屏</PresentationFormat>
  <Paragraphs>266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Wingdings</vt:lpstr>
      <vt:lpstr>等线 Light</vt:lpstr>
      <vt:lpstr>Calibri Light</vt:lpstr>
      <vt:lpstr>等线</vt:lpstr>
      <vt:lpstr>微软雅黑</vt:lpstr>
      <vt:lpstr>Arial Unicode MS</vt:lpstr>
      <vt:lpstr>Calibri</vt:lpstr>
      <vt:lpstr>Office Theme</vt:lpstr>
      <vt:lpstr>1_Office Theme</vt:lpstr>
      <vt:lpstr>工程能力提升 ---- lesson2 </vt:lpstr>
      <vt:lpstr>Outline</vt:lpstr>
      <vt:lpstr>1.常用命令</vt:lpstr>
      <vt:lpstr>1.常用命令</vt:lpstr>
      <vt:lpstr>1.常用命令</vt:lpstr>
      <vt:lpstr>1.常用命令</vt:lpstr>
      <vt:lpstr>1.常用命令</vt:lpstr>
      <vt:lpstr>1.常用命令</vt:lpstr>
      <vt:lpstr>1.常用命令</vt:lpstr>
      <vt:lpstr>常见问题分析</vt:lpstr>
      <vt:lpstr>常见问题分析</vt:lpstr>
      <vt:lpstr>常见问题分析</vt:lpstr>
      <vt:lpstr>常见问题分析</vt:lpstr>
      <vt:lpstr>常见问题分析</vt:lpstr>
      <vt:lpstr>常见问题分析</vt:lpstr>
      <vt:lpstr>常见问题分析</vt:lpstr>
      <vt:lpstr>代码风格与代码质量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对话系统简介</dc:title>
  <dc:creator>侯 宇</dc:creator>
  <cp:lastModifiedBy>ghi</cp:lastModifiedBy>
  <cp:revision>123</cp:revision>
  <dcterms:created xsi:type="dcterms:W3CDTF">2019-10-19T04:12:00Z</dcterms:created>
  <dcterms:modified xsi:type="dcterms:W3CDTF">2019-12-25T13:51:39Z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