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65" r:id="rId6"/>
    <p:sldId id="266" r:id="rId7"/>
    <p:sldId id="267" r:id="rId8"/>
    <p:sldId id="268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FC1FA-E4B8-4108-B519-09B85FA27F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BAF58F-8702-4528-86D8-CFE89391A6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1A0394-98A4-444D-B1A7-ADAE9B21F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122CE-FCCF-4EEC-99BA-21D45A6E9935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853973-2F38-4D5F-B5C6-A4F0847BA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965527-9382-495B-8910-A0C82FE3B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5D776-B0DD-4213-A306-D7478A332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499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70512-7727-4753-82B7-458CCC9A8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8C30AF-0931-435E-B297-CAE45E300A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62829B-60EB-4BA2-BFDD-EB3997661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122CE-FCCF-4EEC-99BA-21D45A6E9935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D017E6-699B-43E0-A7E2-B672FF44D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2306F3-B08D-4131-BA9C-8A5097251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5D776-B0DD-4213-A306-D7478A332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402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6786A8-3B68-4A75-9A68-76C9014681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E32102-0E16-4BE7-A822-5B926CCD5B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ED22B4-F588-4BB9-9623-6ED2D7CF6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122CE-FCCF-4EEC-99BA-21D45A6E9935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AC2061-43E9-4134-8114-EA1D6DD66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347E8-A8E6-41F8-A3D2-79851FA58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5D776-B0DD-4213-A306-D7478A332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552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BEB81-E45D-4E35-8C79-4B30F7BE6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FC172-7ACE-40E2-A3B0-E1061E445E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86B66-7B51-44D0-9D11-FA7997B19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122CE-FCCF-4EEC-99BA-21D45A6E9935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630D20-C1FC-4718-9DD8-DC36234CD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A924BE-68E4-474A-8053-CA4CE8E4F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5D776-B0DD-4213-A306-D7478A332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635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A6DF8-A2C1-41AB-A02B-0F8371450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2D39B0-CA91-4B66-B3C3-252F8B34F1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A420B5-021D-4A1E-94CC-131693879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122CE-FCCF-4EEC-99BA-21D45A6E9935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68ECF9-5476-4A4A-AB80-67EE96102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0464B5-7112-488E-A887-FD7339EDF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5D776-B0DD-4213-A306-D7478A332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831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C139B-B1A0-4F9E-8E79-4C3AFA6F5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C44A16-0C73-4857-A662-1EB8B377B2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A3DC26-CADA-4782-920F-E20CB53C90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EC172B-99BF-458F-8C85-6B496026C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122CE-FCCF-4EEC-99BA-21D45A6E9935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3095AF-7417-401E-819A-8AD744EBA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43C829-EFDC-4236-B42F-DB78922B3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5D776-B0DD-4213-A306-D7478A332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010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EC8BD-41D5-4AF8-9A8A-B0AC3CA36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A956A8-23DE-48EE-8204-FAA17E29E9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AA56BC-8B3F-4B56-8057-C94ABA34FA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614EED-8A08-4078-8362-10609AA916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4479C3-3EE8-4294-A710-5FF4763B99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7AA64E-AEA0-4D5F-9849-F7BE24BDB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122CE-FCCF-4EEC-99BA-21D45A6E9935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D4CEEB-A87E-4C5E-8821-4C2663EF3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5BB891-62E7-4164-89F5-C9008CD49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5D776-B0DD-4213-A306-D7478A332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715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EB691-B9FC-4ACA-B704-01E6F6433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E346E3-1CDF-427C-BEF9-EF3480F3E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122CE-FCCF-4EEC-99BA-21D45A6E9935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4CB225-1204-4059-AF4A-A14054052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859C7E-8D65-4C78-9D08-5B54CE12A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5D776-B0DD-4213-A306-D7478A332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596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DC37DF-233D-49F2-AB02-63C90BB5B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122CE-FCCF-4EEC-99BA-21D45A6E9935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CF5E38-E826-411E-84D1-BAF2B5756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E18281-4FE4-4EC8-9048-BAED757FB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5D776-B0DD-4213-A306-D7478A332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1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E7761-1588-4EE2-9FC6-9CE729989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306B30-2A0B-4D2A-8273-4A88AA3D27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A887B3-7885-498F-87F9-4BEC14D31C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306B06-542C-4C0D-9EFF-146996E86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122CE-FCCF-4EEC-99BA-21D45A6E9935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AA0BB0-069E-4A27-9554-641C09EBB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18C7B8-5F38-45A9-B949-F3112C84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5D776-B0DD-4213-A306-D7478A332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812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139A3-728B-4EB1-A1AC-C5ADA7062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FBE80B-48D9-403C-B98D-970103C5F1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2F021B-2D66-4FB3-827E-B66FF74FCE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0AEAC8-1935-4EB4-A3E0-72459D241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122CE-FCCF-4EEC-99BA-21D45A6E9935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FE5D31-B333-44E9-8B87-2A5F164F2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C3113-E1EC-491C-BBD2-B8DB4929E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5D776-B0DD-4213-A306-D7478A332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19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ECD6CA-6E8F-4A91-8023-F3B86EF56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AEEE84-E601-4A60-9AB6-75F8680C2E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AC098A-DBF8-41C5-8F73-EAA959C361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8122CE-FCCF-4EEC-99BA-21D45A6E9935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27B0D9-AC7B-4C98-ABB2-879A904163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2CA365-D104-44CF-AE1F-BA414A7445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D5D776-B0DD-4213-A306-D7478A332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431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7C7C0-EF1B-4B31-BEE7-CE34DCC457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CISC Homework 5         Convert NFA to DFA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09395D-576F-41D2-91FA-1758F94A9D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Tianxiang Jin</a:t>
            </a:r>
          </a:p>
          <a:p>
            <a:r>
              <a:rPr lang="en-US" dirty="0"/>
              <a:t>tjin@my.harrisburgu.edu</a:t>
            </a:r>
          </a:p>
        </p:txBody>
      </p:sp>
    </p:spTree>
    <p:extLst>
      <p:ext uri="{BB962C8B-B14F-4D97-AF65-F5344CB8AC3E}">
        <p14:creationId xmlns:p14="http://schemas.microsoft.com/office/powerpoint/2010/main" val="11727151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9602C-1AEC-4815-B8EE-261E12592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Input and Output 3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B33989E-5BEF-4F4D-8261-315B3F2B26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23784"/>
            <a:ext cx="9610817" cy="2071672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"</a:t>
            </a:r>
            <a:r>
              <a:rPr lang="en-US" sz="1800" dirty="0" err="1"/>
              <a:t>nfa_states</a:t>
            </a:r>
            <a:r>
              <a:rPr lang="en-US" sz="1800" dirty="0"/>
              <a:t>": 3,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"</a:t>
            </a:r>
            <a:r>
              <a:rPr lang="en-US" sz="1800" dirty="0" err="1"/>
              <a:t>nfa_symbols</a:t>
            </a:r>
            <a:r>
              <a:rPr lang="en-US" sz="1800" dirty="0"/>
              <a:t>": ["a", "b"],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"</a:t>
            </a:r>
            <a:r>
              <a:rPr lang="en-US" sz="1800" dirty="0" err="1"/>
              <a:t>sigma_function</a:t>
            </a:r>
            <a:r>
              <a:rPr lang="en-US" sz="1800" dirty="0"/>
              <a:t>": [[0, "a", [0]], [0, "b", [1]], [1, "a", [1, 2]], [1, "b", [1]], [2, "a", [2]], [2, "b", [1, 2]]],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"</a:t>
            </a:r>
            <a:r>
              <a:rPr lang="en-US" sz="1800" dirty="0" err="1"/>
              <a:t>start_state</a:t>
            </a:r>
            <a:r>
              <a:rPr lang="en-US" sz="1800" dirty="0"/>
              <a:t>": 0,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"</a:t>
            </a:r>
            <a:r>
              <a:rPr lang="en-US" sz="1800" dirty="0" err="1"/>
              <a:t>final_state</a:t>
            </a:r>
            <a:r>
              <a:rPr lang="en-US" sz="1800" dirty="0"/>
              <a:t>":  [2]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}</a:t>
            </a:r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2E53FA97-612D-407E-8650-E6792B6F8F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43" y="4882492"/>
            <a:ext cx="6106377" cy="1543265"/>
          </a:xfrm>
          <a:prstGeom prst="rect">
            <a:avLst/>
          </a:prstGeom>
        </p:spPr>
      </p:pic>
      <p:pic>
        <p:nvPicPr>
          <p:cNvPr id="10" name="Picture 9" descr="Diagram&#10;&#10;Description automatically generated">
            <a:extLst>
              <a:ext uri="{FF2B5EF4-FFF2-40B4-BE49-F238E27FC236}">
                <a16:creationId xmlns:a16="http://schemas.microsoft.com/office/drawing/2014/main" id="{FC42CA07-6A92-41DF-9E12-490A69DB4D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5782" y="3282743"/>
            <a:ext cx="5506218" cy="346758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E3C269C-4A9D-4565-B4E7-77A2FCAA70EB}"/>
              </a:ext>
            </a:extLst>
          </p:cNvPr>
          <p:cNvSpPr txBox="1"/>
          <p:nvPr/>
        </p:nvSpPr>
        <p:spPr>
          <a:xfrm>
            <a:off x="2130027" y="4158025"/>
            <a:ext cx="19511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Input NFA Diagram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693B253-6965-4C14-BC66-1A80350408A8}"/>
              </a:ext>
            </a:extLst>
          </p:cNvPr>
          <p:cNvSpPr txBox="1"/>
          <p:nvPr/>
        </p:nvSpPr>
        <p:spPr>
          <a:xfrm>
            <a:off x="8687268" y="2913411"/>
            <a:ext cx="211622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Output DFA Diagram</a:t>
            </a:r>
          </a:p>
        </p:txBody>
      </p:sp>
    </p:spTree>
    <p:extLst>
      <p:ext uri="{BB962C8B-B14F-4D97-AF65-F5344CB8AC3E}">
        <p14:creationId xmlns:p14="http://schemas.microsoft.com/office/powerpoint/2010/main" val="918876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E2E1D-D4DB-4DB3-823B-302FC81CF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2569DA-20B4-41FD-9933-D064F8DBE4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Non-deterministic Finite Automata (NFA) </a:t>
            </a:r>
            <a:r>
              <a:rPr lang="en-US" dirty="0"/>
              <a:t>is a finite automaton that for some single input and given state, the machine could potentially go to more than 1 states, i.e. under these cases, the transform could not be uniquely determined by the given input symbol and input state</a:t>
            </a:r>
          </a:p>
          <a:p>
            <a:r>
              <a:rPr lang="en-US" b="1" dirty="0"/>
              <a:t>Deterministic Finite Automata (DFA) </a:t>
            </a:r>
            <a:r>
              <a:rPr lang="en-US" dirty="0"/>
              <a:t>is a finite automata where a specific given input symbol and input state, the output state could always be explicit determined by the transfer diagram and rules.</a:t>
            </a:r>
          </a:p>
          <a:p>
            <a:r>
              <a:rPr lang="en-US" dirty="0"/>
              <a:t>In the homework, we will analyze a program that can convert a NFA into a DFA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9705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AC411-D255-4187-82B4-9EF4CB36B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076CF8-080B-450E-99EA-98CBDA652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 can give representation of an NFA machine as follows: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N = {Q, ∑, </a:t>
            </a:r>
            <a:r>
              <a:rPr lang="el-GR" dirty="0"/>
              <a:t>δ</a:t>
            </a:r>
            <a:r>
              <a:rPr lang="en-US" dirty="0"/>
              <a:t>, q0, F}, where:</a:t>
            </a:r>
          </a:p>
          <a:p>
            <a:r>
              <a:rPr lang="en-US" dirty="0"/>
              <a:t>Q – Set of finite non-empty states</a:t>
            </a:r>
          </a:p>
          <a:p>
            <a:r>
              <a:rPr lang="en-US" dirty="0"/>
              <a:t>∑ -- Set of finite non-empty input symbols</a:t>
            </a:r>
          </a:p>
          <a:p>
            <a:r>
              <a:rPr lang="el-GR" dirty="0"/>
              <a:t>δ</a:t>
            </a:r>
            <a:r>
              <a:rPr lang="en-US" dirty="0"/>
              <a:t> – The transitional function of NFA</a:t>
            </a:r>
          </a:p>
          <a:p>
            <a:r>
              <a:rPr lang="en-US" dirty="0"/>
              <a:t>q0 – Set of beginning states</a:t>
            </a:r>
          </a:p>
          <a:p>
            <a:r>
              <a:rPr lang="en-US" dirty="0"/>
              <a:t>F – Set of final (terminal) states</a:t>
            </a:r>
          </a:p>
        </p:txBody>
      </p:sp>
      <p:sp>
        <p:nvSpPr>
          <p:cNvPr id="18" name="Flowchart: Connector 17">
            <a:extLst>
              <a:ext uri="{FF2B5EF4-FFF2-40B4-BE49-F238E27FC236}">
                <a16:creationId xmlns:a16="http://schemas.microsoft.com/office/drawing/2014/main" id="{4A973EEA-F042-43FA-90A7-BBFA708982AB}"/>
              </a:ext>
            </a:extLst>
          </p:cNvPr>
          <p:cNvSpPr/>
          <p:nvPr/>
        </p:nvSpPr>
        <p:spPr>
          <a:xfrm>
            <a:off x="7865356" y="4658573"/>
            <a:ext cx="1047565" cy="947691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Connector 18">
            <a:extLst>
              <a:ext uri="{FF2B5EF4-FFF2-40B4-BE49-F238E27FC236}">
                <a16:creationId xmlns:a16="http://schemas.microsoft.com/office/drawing/2014/main" id="{6848D576-D39C-4DA9-9844-E4AD8CE110A4}"/>
              </a:ext>
            </a:extLst>
          </p:cNvPr>
          <p:cNvSpPr/>
          <p:nvPr/>
        </p:nvSpPr>
        <p:spPr>
          <a:xfrm>
            <a:off x="10038594" y="4650904"/>
            <a:ext cx="1047565" cy="947691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Connector 19">
            <a:extLst>
              <a:ext uri="{FF2B5EF4-FFF2-40B4-BE49-F238E27FC236}">
                <a16:creationId xmlns:a16="http://schemas.microsoft.com/office/drawing/2014/main" id="{1A0DC77F-D055-4033-B8A6-CDC59DA027A6}"/>
              </a:ext>
            </a:extLst>
          </p:cNvPr>
          <p:cNvSpPr/>
          <p:nvPr/>
        </p:nvSpPr>
        <p:spPr>
          <a:xfrm>
            <a:off x="10114793" y="4712863"/>
            <a:ext cx="895165" cy="823771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90E45A3-3074-4212-A9E1-969AC5B9A860}"/>
              </a:ext>
            </a:extLst>
          </p:cNvPr>
          <p:cNvCxnSpPr>
            <a:cxnSpLocks/>
          </p:cNvCxnSpPr>
          <p:nvPr/>
        </p:nvCxnSpPr>
        <p:spPr>
          <a:xfrm flipV="1">
            <a:off x="7342684" y="5124755"/>
            <a:ext cx="523571" cy="76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C897D39A-EDE2-4B96-A2EE-A5185571BD47}"/>
              </a:ext>
            </a:extLst>
          </p:cNvPr>
          <p:cNvCxnSpPr>
            <a:cxnSpLocks/>
            <a:stCxn id="18" idx="7"/>
            <a:endCxn id="19" idx="1"/>
          </p:cNvCxnSpPr>
          <p:nvPr/>
        </p:nvCxnSpPr>
        <p:spPr>
          <a:xfrm rot="5400000" flipH="1" flipV="1">
            <a:off x="9471923" y="4077277"/>
            <a:ext cx="7669" cy="1432497"/>
          </a:xfrm>
          <a:prstGeom prst="curvedConnector3">
            <a:avLst>
              <a:gd name="adj1" fmla="val 489053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840FC2F6-AB72-4855-B2AC-513587E578B4}"/>
              </a:ext>
            </a:extLst>
          </p:cNvPr>
          <p:cNvCxnSpPr>
            <a:cxnSpLocks/>
            <a:stCxn id="18" idx="1"/>
            <a:endCxn id="18" idx="7"/>
          </p:cNvCxnSpPr>
          <p:nvPr/>
        </p:nvCxnSpPr>
        <p:spPr>
          <a:xfrm rot="5400000" flipH="1" flipV="1">
            <a:off x="8389138" y="4426989"/>
            <a:ext cx="12700" cy="740741"/>
          </a:xfrm>
          <a:prstGeom prst="curvedConnector3">
            <a:avLst>
              <a:gd name="adj1" fmla="val 343278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82E0DECE-96B7-472C-9F8F-097912E5C62D}"/>
              </a:ext>
            </a:extLst>
          </p:cNvPr>
          <p:cNvSpPr txBox="1"/>
          <p:nvPr/>
        </p:nvSpPr>
        <p:spPr>
          <a:xfrm>
            <a:off x="9252195" y="4046886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0, 1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EE724CA-2388-41CB-8C20-2F9FBF7DFDF9}"/>
              </a:ext>
            </a:extLst>
          </p:cNvPr>
          <p:cNvSpPr txBox="1"/>
          <p:nvPr/>
        </p:nvSpPr>
        <p:spPr>
          <a:xfrm>
            <a:off x="11368923" y="436027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30E804E-242E-4D50-9110-DB4F79EA2580}"/>
              </a:ext>
            </a:extLst>
          </p:cNvPr>
          <p:cNvSpPr txBox="1"/>
          <p:nvPr/>
        </p:nvSpPr>
        <p:spPr>
          <a:xfrm>
            <a:off x="8177380" y="4940084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E5A7558-3A4A-469B-803C-D5C12335C766}"/>
              </a:ext>
            </a:extLst>
          </p:cNvPr>
          <p:cNvSpPr txBox="1"/>
          <p:nvPr/>
        </p:nvSpPr>
        <p:spPr>
          <a:xfrm>
            <a:off x="10358633" y="4957220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q1</a:t>
            </a:r>
          </a:p>
        </p:txBody>
      </p:sp>
      <p:cxnSp>
        <p:nvCxnSpPr>
          <p:cNvPr id="28" name="Connector: Curved 27">
            <a:extLst>
              <a:ext uri="{FF2B5EF4-FFF2-40B4-BE49-F238E27FC236}">
                <a16:creationId xmlns:a16="http://schemas.microsoft.com/office/drawing/2014/main" id="{10A385C2-7F08-4440-A817-A1766CA77928}"/>
              </a:ext>
            </a:extLst>
          </p:cNvPr>
          <p:cNvCxnSpPr>
            <a:cxnSpLocks/>
            <a:stCxn id="19" idx="3"/>
            <a:endCxn id="18" idx="5"/>
          </p:cNvCxnSpPr>
          <p:nvPr/>
        </p:nvCxnSpPr>
        <p:spPr>
          <a:xfrm rot="5400000">
            <a:off x="9471924" y="4747395"/>
            <a:ext cx="7669" cy="1432497"/>
          </a:xfrm>
          <a:prstGeom prst="curvedConnector3">
            <a:avLst>
              <a:gd name="adj1" fmla="val 489053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9E851CA-6D49-434E-800F-91325CB2E357}"/>
              </a:ext>
            </a:extLst>
          </p:cNvPr>
          <p:cNvSpPr txBox="1"/>
          <p:nvPr/>
        </p:nvSpPr>
        <p:spPr>
          <a:xfrm>
            <a:off x="9394931" y="5935253"/>
            <a:ext cx="50193" cy="376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C9DFFDD5-1A54-4E75-AB66-DBB559A04763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841923" y="4880514"/>
            <a:ext cx="335060" cy="153412"/>
          </a:xfrm>
          <a:prstGeom prst="curvedConnector4">
            <a:avLst>
              <a:gd name="adj1" fmla="val -72554"/>
              <a:gd name="adj2" fmla="val 37053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B88B0BA1-D961-4FCE-98FB-0139F4228EC0}"/>
              </a:ext>
            </a:extLst>
          </p:cNvPr>
          <p:cNvSpPr txBox="1"/>
          <p:nvPr/>
        </p:nvSpPr>
        <p:spPr>
          <a:xfrm>
            <a:off x="8238294" y="40214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B2EF9A2-11A3-407B-BB01-D609AAADA4F2}"/>
              </a:ext>
            </a:extLst>
          </p:cNvPr>
          <p:cNvSpPr txBox="1"/>
          <p:nvPr/>
        </p:nvSpPr>
        <p:spPr>
          <a:xfrm>
            <a:off x="8145964" y="3555376"/>
            <a:ext cx="2806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 of an NFA Machine</a:t>
            </a:r>
          </a:p>
        </p:txBody>
      </p:sp>
    </p:spTree>
    <p:extLst>
      <p:ext uri="{BB962C8B-B14F-4D97-AF65-F5344CB8AC3E}">
        <p14:creationId xmlns:p14="http://schemas.microsoft.com/office/powerpoint/2010/main" val="2324975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395C4-5F81-43B6-82DE-471EB7B52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for Converting NFA to DFA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766AB1-21F9-4466-96E1-0941D87BF3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Assume our output DFA as D = {Q’, ∑, </a:t>
            </a:r>
            <a:r>
              <a:rPr lang="el-GR" dirty="0"/>
              <a:t>δ’,</a:t>
            </a:r>
            <a:r>
              <a:rPr lang="en-US" dirty="0"/>
              <a:t> q0,</a:t>
            </a:r>
            <a:r>
              <a:rPr lang="el-GR" dirty="0"/>
              <a:t> </a:t>
            </a:r>
            <a:r>
              <a:rPr lang="en-US" dirty="0"/>
              <a:t>F}</a:t>
            </a:r>
          </a:p>
          <a:p>
            <a:pPr marL="0" indent="0">
              <a:buNone/>
            </a:pPr>
            <a:r>
              <a:rPr lang="en-US" b="1" dirty="0"/>
              <a:t>Step 1 </a:t>
            </a:r>
            <a:r>
              <a:rPr lang="en-US" dirty="0"/>
              <a:t>– Start with set Q’ as ɸ (empty set)</a:t>
            </a:r>
          </a:p>
          <a:p>
            <a:pPr marL="0" indent="0">
              <a:buNone/>
            </a:pPr>
            <a:r>
              <a:rPr lang="en-US" b="1" dirty="0"/>
              <a:t>Step 2 </a:t>
            </a:r>
            <a:r>
              <a:rPr lang="en-US" dirty="0"/>
              <a:t>– Add the start state q0 to Q’, then find the transitions from this start state</a:t>
            </a:r>
          </a:p>
          <a:p>
            <a:pPr marL="0" indent="0">
              <a:buNone/>
            </a:pPr>
            <a:r>
              <a:rPr lang="en-US" b="1" dirty="0"/>
              <a:t>Step 3 </a:t>
            </a:r>
            <a:r>
              <a:rPr lang="en-US" dirty="0"/>
              <a:t>– In Q’, find the possible set of states for each valid input symbol. If the newly formed set of states is not in Q’ yet, we add it to Q’</a:t>
            </a:r>
          </a:p>
          <a:p>
            <a:pPr marL="0" indent="0">
              <a:buNone/>
            </a:pPr>
            <a:r>
              <a:rPr lang="en-US" b="1" dirty="0"/>
              <a:t>Step 4 </a:t>
            </a:r>
            <a:r>
              <a:rPr lang="en-US" dirty="0"/>
              <a:t>– Using transition function of NFA to find new possible set of states</a:t>
            </a:r>
          </a:p>
          <a:p>
            <a:pPr marL="0" indent="0">
              <a:buNone/>
            </a:pPr>
            <a:r>
              <a:rPr lang="en-US" b="1" dirty="0"/>
              <a:t>Step 5 </a:t>
            </a:r>
            <a:r>
              <a:rPr lang="en-US" dirty="0"/>
              <a:t>– In DFA, the final state will be all the states which contain F (the final states of NFA)</a:t>
            </a:r>
          </a:p>
          <a:p>
            <a:pPr marL="0" indent="0">
              <a:buNone/>
            </a:pPr>
            <a:r>
              <a:rPr lang="en-US" b="1" dirty="0"/>
              <a:t>Step 6 </a:t>
            </a:r>
            <a:r>
              <a:rPr lang="en-US" dirty="0"/>
              <a:t>– Remove those states that couldn’t be reached from DFA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160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2DA17-95CD-4361-BE36-17ED16FF4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Walkover Steps with an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2A1D6-3AAD-4EE0-9B67-D23ACBA324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7012" y="1449085"/>
            <a:ext cx="6538208" cy="1257846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/>
              <a:t>Solution: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/>
              <a:t>Start with empty Q’, we shall add the start state q0 into Q’.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/>
              <a:t>From q0, we can construct the following transition table.</a:t>
            </a:r>
          </a:p>
        </p:txBody>
      </p:sp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841567FC-BE56-41E9-B694-40FEB74C394E}"/>
              </a:ext>
            </a:extLst>
          </p:cNvPr>
          <p:cNvSpPr/>
          <p:nvPr/>
        </p:nvSpPr>
        <p:spPr>
          <a:xfrm>
            <a:off x="8117149" y="3256992"/>
            <a:ext cx="1047565" cy="947691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0CE27B83-F344-4598-834B-EA2AF906FF96}"/>
              </a:ext>
            </a:extLst>
          </p:cNvPr>
          <p:cNvSpPr/>
          <p:nvPr/>
        </p:nvSpPr>
        <p:spPr>
          <a:xfrm>
            <a:off x="10290387" y="3249323"/>
            <a:ext cx="1047565" cy="947691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38585FAC-3280-4E73-A0BC-19BE74071CB5}"/>
              </a:ext>
            </a:extLst>
          </p:cNvPr>
          <p:cNvSpPr/>
          <p:nvPr/>
        </p:nvSpPr>
        <p:spPr>
          <a:xfrm>
            <a:off x="10366586" y="3311282"/>
            <a:ext cx="895165" cy="823771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56FCABF-1DB1-4216-B0AE-6997E980BBFF}"/>
              </a:ext>
            </a:extLst>
          </p:cNvPr>
          <p:cNvCxnSpPr>
            <a:cxnSpLocks/>
          </p:cNvCxnSpPr>
          <p:nvPr/>
        </p:nvCxnSpPr>
        <p:spPr>
          <a:xfrm flipV="1">
            <a:off x="7594477" y="3723174"/>
            <a:ext cx="523571" cy="76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or: Curved 7">
            <a:extLst>
              <a:ext uri="{FF2B5EF4-FFF2-40B4-BE49-F238E27FC236}">
                <a16:creationId xmlns:a16="http://schemas.microsoft.com/office/drawing/2014/main" id="{772D61A5-38EA-4836-B2AB-26C3A1C7141F}"/>
              </a:ext>
            </a:extLst>
          </p:cNvPr>
          <p:cNvCxnSpPr>
            <a:cxnSpLocks/>
            <a:stCxn id="4" idx="7"/>
            <a:endCxn id="5" idx="1"/>
          </p:cNvCxnSpPr>
          <p:nvPr/>
        </p:nvCxnSpPr>
        <p:spPr>
          <a:xfrm rot="5400000" flipH="1" flipV="1">
            <a:off x="9723716" y="2675696"/>
            <a:ext cx="7669" cy="1432497"/>
          </a:xfrm>
          <a:prstGeom prst="curvedConnector3">
            <a:avLst>
              <a:gd name="adj1" fmla="val 489053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or: Curved 8">
            <a:extLst>
              <a:ext uri="{FF2B5EF4-FFF2-40B4-BE49-F238E27FC236}">
                <a16:creationId xmlns:a16="http://schemas.microsoft.com/office/drawing/2014/main" id="{FA96EE44-F75F-481A-BFD1-EF4E609026D6}"/>
              </a:ext>
            </a:extLst>
          </p:cNvPr>
          <p:cNvCxnSpPr>
            <a:cxnSpLocks/>
            <a:stCxn id="4" idx="1"/>
            <a:endCxn id="4" idx="7"/>
          </p:cNvCxnSpPr>
          <p:nvPr/>
        </p:nvCxnSpPr>
        <p:spPr>
          <a:xfrm rot="5400000" flipH="1" flipV="1">
            <a:off x="8640931" y="3025408"/>
            <a:ext cx="12700" cy="740741"/>
          </a:xfrm>
          <a:prstGeom prst="curvedConnector3">
            <a:avLst>
              <a:gd name="adj1" fmla="val 343278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0D0C6F2-8A63-4878-8BB6-6226B6CCD01D}"/>
              </a:ext>
            </a:extLst>
          </p:cNvPr>
          <p:cNvSpPr txBox="1"/>
          <p:nvPr/>
        </p:nvSpPr>
        <p:spPr>
          <a:xfrm>
            <a:off x="9503988" y="2645305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0, 1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F43B5D1-D797-4AB2-8B82-9FE5EFB1D305}"/>
              </a:ext>
            </a:extLst>
          </p:cNvPr>
          <p:cNvSpPr txBox="1"/>
          <p:nvPr/>
        </p:nvSpPr>
        <p:spPr>
          <a:xfrm>
            <a:off x="11620716" y="29586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9B10046-A55C-4179-BCAD-B9AD8783B589}"/>
              </a:ext>
            </a:extLst>
          </p:cNvPr>
          <p:cNvSpPr txBox="1"/>
          <p:nvPr/>
        </p:nvSpPr>
        <p:spPr>
          <a:xfrm>
            <a:off x="8429173" y="3538503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7EEE69C-3A70-43DB-A428-D8E8FF8030EE}"/>
              </a:ext>
            </a:extLst>
          </p:cNvPr>
          <p:cNvSpPr txBox="1"/>
          <p:nvPr/>
        </p:nvSpPr>
        <p:spPr>
          <a:xfrm>
            <a:off x="10610426" y="3555639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q1</a:t>
            </a:r>
          </a:p>
        </p:txBody>
      </p: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058593C6-12B6-4DCC-BBF0-CDA4EE71C8C8}"/>
              </a:ext>
            </a:extLst>
          </p:cNvPr>
          <p:cNvCxnSpPr>
            <a:cxnSpLocks/>
            <a:stCxn id="5" idx="3"/>
            <a:endCxn id="4" idx="5"/>
          </p:cNvCxnSpPr>
          <p:nvPr/>
        </p:nvCxnSpPr>
        <p:spPr>
          <a:xfrm rot="5400000">
            <a:off x="9723717" y="3345814"/>
            <a:ext cx="7669" cy="1432497"/>
          </a:xfrm>
          <a:prstGeom prst="curvedConnector3">
            <a:avLst>
              <a:gd name="adj1" fmla="val 489053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86EBF46-22E0-4CB0-8F29-575F112981BB}"/>
              </a:ext>
            </a:extLst>
          </p:cNvPr>
          <p:cNvSpPr txBox="1"/>
          <p:nvPr/>
        </p:nvSpPr>
        <p:spPr>
          <a:xfrm>
            <a:off x="9646724" y="4533672"/>
            <a:ext cx="50193" cy="376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B86EFA4B-F3FC-48B6-95BD-581F275B4B8A}"/>
              </a:ext>
            </a:extLst>
          </p:cNvPr>
          <p:cNvCxnSpPr>
            <a:cxnSpLocks/>
          </p:cNvCxnSpPr>
          <p:nvPr/>
        </p:nvCxnSpPr>
        <p:spPr>
          <a:xfrm rot="16200000" flipH="1">
            <a:off x="11093716" y="3478933"/>
            <a:ext cx="335060" cy="153412"/>
          </a:xfrm>
          <a:prstGeom prst="curvedConnector4">
            <a:avLst>
              <a:gd name="adj1" fmla="val -72554"/>
              <a:gd name="adj2" fmla="val 37053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AB758F1-AD2D-452C-BAEA-3DF72371FDD2}"/>
              </a:ext>
            </a:extLst>
          </p:cNvPr>
          <p:cNvSpPr txBox="1"/>
          <p:nvPr/>
        </p:nvSpPr>
        <p:spPr>
          <a:xfrm>
            <a:off x="8490087" y="261983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graphicFrame>
        <p:nvGraphicFramePr>
          <p:cNvPr id="32" name="Table 32">
            <a:extLst>
              <a:ext uri="{FF2B5EF4-FFF2-40B4-BE49-F238E27FC236}">
                <a16:creationId xmlns:a16="http://schemas.microsoft.com/office/drawing/2014/main" id="{23EACFCA-40CF-4640-92D8-EE1690D331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2483649"/>
              </p:ext>
            </p:extLst>
          </p:nvPr>
        </p:nvGraphicFramePr>
        <p:xfrm>
          <a:off x="1052349" y="2587104"/>
          <a:ext cx="6108492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6164">
                  <a:extLst>
                    <a:ext uri="{9D8B030D-6E8A-4147-A177-3AD203B41FA5}">
                      <a16:colId xmlns:a16="http://schemas.microsoft.com/office/drawing/2014/main" val="4024576620"/>
                    </a:ext>
                  </a:extLst>
                </a:gridCol>
                <a:gridCol w="2036164">
                  <a:extLst>
                    <a:ext uri="{9D8B030D-6E8A-4147-A177-3AD203B41FA5}">
                      <a16:colId xmlns:a16="http://schemas.microsoft.com/office/drawing/2014/main" val="2250791586"/>
                    </a:ext>
                  </a:extLst>
                </a:gridCol>
                <a:gridCol w="2036164">
                  <a:extLst>
                    <a:ext uri="{9D8B030D-6E8A-4147-A177-3AD203B41FA5}">
                      <a16:colId xmlns:a16="http://schemas.microsoft.com/office/drawing/2014/main" val="38833739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State\Symbol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3936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-&gt; q0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{q0, q1}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{q1}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2932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*q1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{q0, q1}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031121"/>
                  </a:ext>
                </a:extLst>
              </a:tr>
            </a:tbl>
          </a:graphicData>
        </a:graphic>
      </p:graphicFrame>
      <p:sp>
        <p:nvSpPr>
          <p:cNvPr id="33" name="TextBox 32">
            <a:extLst>
              <a:ext uri="{FF2B5EF4-FFF2-40B4-BE49-F238E27FC236}">
                <a16:creationId xmlns:a16="http://schemas.microsoft.com/office/drawing/2014/main" id="{FCAEDC14-47D8-4201-99CB-D0242A20315A}"/>
              </a:ext>
            </a:extLst>
          </p:cNvPr>
          <p:cNvSpPr txBox="1"/>
          <p:nvPr/>
        </p:nvSpPr>
        <p:spPr>
          <a:xfrm>
            <a:off x="967012" y="3776949"/>
            <a:ext cx="61084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Since we get the transition diagram </a:t>
            </a:r>
            <a:r>
              <a:rPr lang="el-GR" sz="2000" dirty="0"/>
              <a:t>δ’</a:t>
            </a:r>
            <a:r>
              <a:rPr lang="en-US" sz="2000" dirty="0"/>
              <a:t> for state q0, we check and found a newly formed states set {q0, q1}. And we should add it into Q’.</a:t>
            </a:r>
          </a:p>
          <a:p>
            <a:r>
              <a:rPr lang="en-US" sz="2000" dirty="0"/>
              <a:t>We then add transition diagram for q1 and {q0, q1} to Q’</a:t>
            </a:r>
          </a:p>
        </p:txBody>
      </p:sp>
      <p:graphicFrame>
        <p:nvGraphicFramePr>
          <p:cNvPr id="35" name="Table 32">
            <a:extLst>
              <a:ext uri="{FF2B5EF4-FFF2-40B4-BE49-F238E27FC236}">
                <a16:creationId xmlns:a16="http://schemas.microsoft.com/office/drawing/2014/main" id="{36347862-6428-4300-BCDF-983B57D03E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6358952"/>
              </p:ext>
            </p:extLst>
          </p:nvPr>
        </p:nvGraphicFramePr>
        <p:xfrm>
          <a:off x="1065320" y="5177713"/>
          <a:ext cx="6095521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23193">
                  <a:extLst>
                    <a:ext uri="{9D8B030D-6E8A-4147-A177-3AD203B41FA5}">
                      <a16:colId xmlns:a16="http://schemas.microsoft.com/office/drawing/2014/main" val="4024576620"/>
                    </a:ext>
                  </a:extLst>
                </a:gridCol>
                <a:gridCol w="2036164">
                  <a:extLst>
                    <a:ext uri="{9D8B030D-6E8A-4147-A177-3AD203B41FA5}">
                      <a16:colId xmlns:a16="http://schemas.microsoft.com/office/drawing/2014/main" val="2250791586"/>
                    </a:ext>
                  </a:extLst>
                </a:gridCol>
                <a:gridCol w="2036164">
                  <a:extLst>
                    <a:ext uri="{9D8B030D-6E8A-4147-A177-3AD203B41FA5}">
                      <a16:colId xmlns:a16="http://schemas.microsoft.com/office/drawing/2014/main" val="38833739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State\Symbol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3936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-&gt; q0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{q0, q1}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{q1}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0320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*q1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{q0, q1}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2932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*{q0, q1}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{q0, q1}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{q0, q1}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0311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73450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3F341-2E6E-4AD5-B7AF-3663A6932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Walkover Steps with an Example - Continue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686906-B405-4BE0-8048-24A11534BD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2455" y="1427485"/>
            <a:ext cx="656673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Please note we mark the final states with * mark. As in the given NFA, q1 is the final state, the in the output DFA, whenever a states set including q1, we should also set it as a final state.</a:t>
            </a:r>
          </a:p>
          <a:p>
            <a:pPr marL="0" indent="0">
              <a:buNone/>
            </a:pPr>
            <a:r>
              <a:rPr lang="en-US" sz="2000" dirty="0"/>
              <a:t>Hence, in the output DFA here, the final states are q1 and {q0, q1}, with the transition relation </a:t>
            </a:r>
            <a:r>
              <a:rPr lang="el-GR" sz="2000" dirty="0"/>
              <a:t>δ’</a:t>
            </a:r>
            <a:r>
              <a:rPr lang="en-US" sz="2000" dirty="0"/>
              <a:t> as table in previous page.</a:t>
            </a:r>
          </a:p>
          <a:p>
            <a:pPr marL="0" indent="0">
              <a:buNone/>
            </a:pPr>
            <a:r>
              <a:rPr lang="en-US" sz="2000" dirty="0"/>
              <a:t>The final transition diagram looks like follow, and this is the destination DFA we will output.</a:t>
            </a:r>
          </a:p>
        </p:txBody>
      </p:sp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EE69A075-E973-48FC-B325-46B77DB752BE}"/>
              </a:ext>
            </a:extLst>
          </p:cNvPr>
          <p:cNvSpPr/>
          <p:nvPr/>
        </p:nvSpPr>
        <p:spPr>
          <a:xfrm>
            <a:off x="8084142" y="2449124"/>
            <a:ext cx="1047565" cy="947691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688EED98-F6B6-4F49-8DA3-5F2AD435C0B4}"/>
              </a:ext>
            </a:extLst>
          </p:cNvPr>
          <p:cNvSpPr/>
          <p:nvPr/>
        </p:nvSpPr>
        <p:spPr>
          <a:xfrm>
            <a:off x="10257380" y="2441455"/>
            <a:ext cx="1047565" cy="947691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F09BE5F0-152C-46E3-9389-53264F9D2840}"/>
              </a:ext>
            </a:extLst>
          </p:cNvPr>
          <p:cNvSpPr/>
          <p:nvPr/>
        </p:nvSpPr>
        <p:spPr>
          <a:xfrm>
            <a:off x="10333579" y="2503414"/>
            <a:ext cx="895165" cy="823771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F5BEA13-AD64-4A25-9817-7B684BA0D5A5}"/>
              </a:ext>
            </a:extLst>
          </p:cNvPr>
          <p:cNvCxnSpPr>
            <a:cxnSpLocks/>
          </p:cNvCxnSpPr>
          <p:nvPr/>
        </p:nvCxnSpPr>
        <p:spPr>
          <a:xfrm flipV="1">
            <a:off x="7561470" y="2915306"/>
            <a:ext cx="523571" cy="76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or: Curved 7">
            <a:extLst>
              <a:ext uri="{FF2B5EF4-FFF2-40B4-BE49-F238E27FC236}">
                <a16:creationId xmlns:a16="http://schemas.microsoft.com/office/drawing/2014/main" id="{561ABA41-A56E-4F73-93B1-2552239BCC7D}"/>
              </a:ext>
            </a:extLst>
          </p:cNvPr>
          <p:cNvCxnSpPr>
            <a:cxnSpLocks/>
            <a:stCxn id="4" idx="7"/>
            <a:endCxn id="5" idx="1"/>
          </p:cNvCxnSpPr>
          <p:nvPr/>
        </p:nvCxnSpPr>
        <p:spPr>
          <a:xfrm rot="5400000" flipH="1" flipV="1">
            <a:off x="9690709" y="1867828"/>
            <a:ext cx="7669" cy="1432497"/>
          </a:xfrm>
          <a:prstGeom prst="curvedConnector3">
            <a:avLst>
              <a:gd name="adj1" fmla="val 489053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or: Curved 8">
            <a:extLst>
              <a:ext uri="{FF2B5EF4-FFF2-40B4-BE49-F238E27FC236}">
                <a16:creationId xmlns:a16="http://schemas.microsoft.com/office/drawing/2014/main" id="{8553E1E0-CAF2-4434-8CCF-5905818FFC2D}"/>
              </a:ext>
            </a:extLst>
          </p:cNvPr>
          <p:cNvCxnSpPr>
            <a:cxnSpLocks/>
            <a:stCxn id="4" idx="1"/>
            <a:endCxn id="4" idx="7"/>
          </p:cNvCxnSpPr>
          <p:nvPr/>
        </p:nvCxnSpPr>
        <p:spPr>
          <a:xfrm rot="5400000" flipH="1" flipV="1">
            <a:off x="8607924" y="2217540"/>
            <a:ext cx="12700" cy="740741"/>
          </a:xfrm>
          <a:prstGeom prst="curvedConnector3">
            <a:avLst>
              <a:gd name="adj1" fmla="val 343278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16F87F6-B1DD-4C7A-B4A7-0835C3FF4190}"/>
              </a:ext>
            </a:extLst>
          </p:cNvPr>
          <p:cNvSpPr txBox="1"/>
          <p:nvPr/>
        </p:nvSpPr>
        <p:spPr>
          <a:xfrm>
            <a:off x="9470981" y="1837437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0, 1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54D0D8-D65B-49E1-B1D9-B9D64BCF240A}"/>
              </a:ext>
            </a:extLst>
          </p:cNvPr>
          <p:cNvSpPr txBox="1"/>
          <p:nvPr/>
        </p:nvSpPr>
        <p:spPr>
          <a:xfrm>
            <a:off x="11587709" y="21508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4D7CFD8-008B-4924-9488-642A4311D49C}"/>
              </a:ext>
            </a:extLst>
          </p:cNvPr>
          <p:cNvSpPr txBox="1"/>
          <p:nvPr/>
        </p:nvSpPr>
        <p:spPr>
          <a:xfrm>
            <a:off x="8396166" y="2730635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A2197A-DA6B-4050-8873-C01385A1C401}"/>
              </a:ext>
            </a:extLst>
          </p:cNvPr>
          <p:cNvSpPr txBox="1"/>
          <p:nvPr/>
        </p:nvSpPr>
        <p:spPr>
          <a:xfrm>
            <a:off x="10577419" y="2747771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q1</a:t>
            </a:r>
          </a:p>
        </p:txBody>
      </p: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5012B24B-322E-4CBA-9407-15A98F0FC1EA}"/>
              </a:ext>
            </a:extLst>
          </p:cNvPr>
          <p:cNvCxnSpPr>
            <a:cxnSpLocks/>
            <a:stCxn id="5" idx="3"/>
            <a:endCxn id="4" idx="5"/>
          </p:cNvCxnSpPr>
          <p:nvPr/>
        </p:nvCxnSpPr>
        <p:spPr>
          <a:xfrm rot="5400000">
            <a:off x="9690710" y="2537946"/>
            <a:ext cx="7669" cy="1432497"/>
          </a:xfrm>
          <a:prstGeom prst="curvedConnector3">
            <a:avLst>
              <a:gd name="adj1" fmla="val 489053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6EA59BF-5901-4072-B481-3508FCFDBA0F}"/>
              </a:ext>
            </a:extLst>
          </p:cNvPr>
          <p:cNvSpPr txBox="1"/>
          <p:nvPr/>
        </p:nvSpPr>
        <p:spPr>
          <a:xfrm>
            <a:off x="9613717" y="3725804"/>
            <a:ext cx="50193" cy="376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5707F052-C1EA-4981-B633-C13D2E8368C5}"/>
              </a:ext>
            </a:extLst>
          </p:cNvPr>
          <p:cNvCxnSpPr>
            <a:cxnSpLocks/>
          </p:cNvCxnSpPr>
          <p:nvPr/>
        </p:nvCxnSpPr>
        <p:spPr>
          <a:xfrm rot="16200000" flipH="1">
            <a:off x="11060709" y="2671065"/>
            <a:ext cx="335060" cy="153412"/>
          </a:xfrm>
          <a:prstGeom prst="curvedConnector4">
            <a:avLst>
              <a:gd name="adj1" fmla="val -72554"/>
              <a:gd name="adj2" fmla="val 37053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F5125C0-BDD3-4B71-A0DD-4DB8ACCB1447}"/>
              </a:ext>
            </a:extLst>
          </p:cNvPr>
          <p:cNvSpPr txBox="1"/>
          <p:nvPr/>
        </p:nvSpPr>
        <p:spPr>
          <a:xfrm>
            <a:off x="8457080" y="18119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52" name="Flowchart: Connector 51">
            <a:extLst>
              <a:ext uri="{FF2B5EF4-FFF2-40B4-BE49-F238E27FC236}">
                <a16:creationId xmlns:a16="http://schemas.microsoft.com/office/drawing/2014/main" id="{CD05B850-6F2A-40BF-BAEE-423D50C5E365}"/>
              </a:ext>
            </a:extLst>
          </p:cNvPr>
          <p:cNvSpPr/>
          <p:nvPr/>
        </p:nvSpPr>
        <p:spPr>
          <a:xfrm>
            <a:off x="2619176" y="5820723"/>
            <a:ext cx="1047565" cy="947691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30E78B6-797F-4E96-B38B-2DF2FBDE5FCC}"/>
              </a:ext>
            </a:extLst>
          </p:cNvPr>
          <p:cNvCxnSpPr>
            <a:cxnSpLocks/>
            <a:stCxn id="59" idx="4"/>
          </p:cNvCxnSpPr>
          <p:nvPr/>
        </p:nvCxnSpPr>
        <p:spPr>
          <a:xfrm>
            <a:off x="3117902" y="5204506"/>
            <a:ext cx="8767" cy="6162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Curved 53">
            <a:extLst>
              <a:ext uri="{FF2B5EF4-FFF2-40B4-BE49-F238E27FC236}">
                <a16:creationId xmlns:a16="http://schemas.microsoft.com/office/drawing/2014/main" id="{E68D5338-B179-40B1-B64D-30A885DCBFCA}"/>
              </a:ext>
            </a:extLst>
          </p:cNvPr>
          <p:cNvCxnSpPr>
            <a:cxnSpLocks/>
          </p:cNvCxnSpPr>
          <p:nvPr/>
        </p:nvCxnSpPr>
        <p:spPr>
          <a:xfrm rot="16200000" flipH="1">
            <a:off x="5374402" y="4444722"/>
            <a:ext cx="335060" cy="153412"/>
          </a:xfrm>
          <a:prstGeom prst="curvedConnector4">
            <a:avLst>
              <a:gd name="adj1" fmla="val -72554"/>
              <a:gd name="adj2" fmla="val 37053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AE784B52-0025-408B-9341-4E419A8739DA}"/>
              </a:ext>
            </a:extLst>
          </p:cNvPr>
          <p:cNvSpPr txBox="1"/>
          <p:nvPr/>
        </p:nvSpPr>
        <p:spPr>
          <a:xfrm>
            <a:off x="4218384" y="5616392"/>
            <a:ext cx="262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8B619B5-065F-4495-B537-2A6A1EB7601E}"/>
              </a:ext>
            </a:extLst>
          </p:cNvPr>
          <p:cNvSpPr txBox="1"/>
          <p:nvPr/>
        </p:nvSpPr>
        <p:spPr>
          <a:xfrm>
            <a:off x="2832917" y="5351716"/>
            <a:ext cx="288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315A7B0-B5A9-4261-9198-B9E09EBA93E3}"/>
              </a:ext>
            </a:extLst>
          </p:cNvPr>
          <p:cNvSpPr txBox="1"/>
          <p:nvPr/>
        </p:nvSpPr>
        <p:spPr>
          <a:xfrm>
            <a:off x="5987401" y="3965116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0, 1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7273508-6C0E-4CC2-9E54-D22208016ABF}"/>
              </a:ext>
            </a:extLst>
          </p:cNvPr>
          <p:cNvSpPr txBox="1"/>
          <p:nvPr/>
        </p:nvSpPr>
        <p:spPr>
          <a:xfrm>
            <a:off x="2884253" y="6109902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[q1]</a:t>
            </a:r>
          </a:p>
        </p:txBody>
      </p:sp>
      <p:sp>
        <p:nvSpPr>
          <p:cNvPr id="59" name="Flowchart: Connector 58">
            <a:extLst>
              <a:ext uri="{FF2B5EF4-FFF2-40B4-BE49-F238E27FC236}">
                <a16:creationId xmlns:a16="http://schemas.microsoft.com/office/drawing/2014/main" id="{65481D02-9370-4848-AD3A-25E534B904ED}"/>
              </a:ext>
            </a:extLst>
          </p:cNvPr>
          <p:cNvSpPr/>
          <p:nvPr/>
        </p:nvSpPr>
        <p:spPr>
          <a:xfrm>
            <a:off x="2594119" y="4256815"/>
            <a:ext cx="1047565" cy="947691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Flowchart: Connector 59">
            <a:extLst>
              <a:ext uri="{FF2B5EF4-FFF2-40B4-BE49-F238E27FC236}">
                <a16:creationId xmlns:a16="http://schemas.microsoft.com/office/drawing/2014/main" id="{EA7CB2E8-39FB-4505-9824-C5F1ECFDEFA7}"/>
              </a:ext>
            </a:extLst>
          </p:cNvPr>
          <p:cNvSpPr/>
          <p:nvPr/>
        </p:nvSpPr>
        <p:spPr>
          <a:xfrm>
            <a:off x="4610830" y="4256814"/>
            <a:ext cx="1047565" cy="947691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Flowchart: Connector 60">
            <a:extLst>
              <a:ext uri="{FF2B5EF4-FFF2-40B4-BE49-F238E27FC236}">
                <a16:creationId xmlns:a16="http://schemas.microsoft.com/office/drawing/2014/main" id="{BE2979C6-9EE9-4A8C-AA3A-510481BF8AF6}"/>
              </a:ext>
            </a:extLst>
          </p:cNvPr>
          <p:cNvSpPr/>
          <p:nvPr/>
        </p:nvSpPr>
        <p:spPr>
          <a:xfrm>
            <a:off x="2695375" y="5882683"/>
            <a:ext cx="895165" cy="823771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81D3804F-7B6C-47A1-9BEA-FBC47DC6DB54}"/>
              </a:ext>
            </a:extLst>
          </p:cNvPr>
          <p:cNvCxnSpPr>
            <a:cxnSpLocks/>
            <a:endCxn id="60" idx="2"/>
          </p:cNvCxnSpPr>
          <p:nvPr/>
        </p:nvCxnSpPr>
        <p:spPr>
          <a:xfrm>
            <a:off x="3641684" y="4730655"/>
            <a:ext cx="969146" cy="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6B3B5406-E593-4C0E-856C-8BCC84EECD88}"/>
              </a:ext>
            </a:extLst>
          </p:cNvPr>
          <p:cNvSpPr txBox="1"/>
          <p:nvPr/>
        </p:nvSpPr>
        <p:spPr>
          <a:xfrm>
            <a:off x="3936205" y="47306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A0A9D7A-FD33-4F86-8AB7-BA8AB0FF055B}"/>
              </a:ext>
            </a:extLst>
          </p:cNvPr>
          <p:cNvSpPr txBox="1"/>
          <p:nvPr/>
        </p:nvSpPr>
        <p:spPr>
          <a:xfrm>
            <a:off x="2832917" y="4538329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[q0]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811B6AD-EA39-4128-BB46-218B90391866}"/>
              </a:ext>
            </a:extLst>
          </p:cNvPr>
          <p:cNvSpPr txBox="1"/>
          <p:nvPr/>
        </p:nvSpPr>
        <p:spPr>
          <a:xfrm>
            <a:off x="4704605" y="4538329"/>
            <a:ext cx="914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[q0, q1]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1834E8A-02C1-4205-9A8E-1C6A01F88BDD}"/>
              </a:ext>
            </a:extLst>
          </p:cNvPr>
          <p:cNvCxnSpPr>
            <a:cxnSpLocks/>
          </p:cNvCxnSpPr>
          <p:nvPr/>
        </p:nvCxnSpPr>
        <p:spPr>
          <a:xfrm>
            <a:off x="2070338" y="4730650"/>
            <a:ext cx="5237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Flowchart: Connector 66">
            <a:extLst>
              <a:ext uri="{FF2B5EF4-FFF2-40B4-BE49-F238E27FC236}">
                <a16:creationId xmlns:a16="http://schemas.microsoft.com/office/drawing/2014/main" id="{177F98FC-CCA2-42C5-AB1C-5BFE9B4ED0A5}"/>
              </a:ext>
            </a:extLst>
          </p:cNvPr>
          <p:cNvSpPr/>
          <p:nvPr/>
        </p:nvSpPr>
        <p:spPr>
          <a:xfrm>
            <a:off x="4687029" y="4318764"/>
            <a:ext cx="895165" cy="823771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A924C02B-A197-4B24-B505-76DA346C2452}"/>
              </a:ext>
            </a:extLst>
          </p:cNvPr>
          <p:cNvCxnSpPr>
            <a:cxnSpLocks/>
            <a:endCxn id="60" idx="3"/>
          </p:cNvCxnSpPr>
          <p:nvPr/>
        </p:nvCxnSpPr>
        <p:spPr>
          <a:xfrm flipV="1">
            <a:off x="3641684" y="5065719"/>
            <a:ext cx="1122558" cy="12288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FBEB58A6-E554-4619-84A5-277B41E0F71C}"/>
              </a:ext>
            </a:extLst>
          </p:cNvPr>
          <p:cNvSpPr txBox="1"/>
          <p:nvPr/>
        </p:nvSpPr>
        <p:spPr>
          <a:xfrm>
            <a:off x="5674278" y="5068594"/>
            <a:ext cx="401906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Here we update state in DFA with “[]” because these states are newly formed states in DFA: A = [q0], B = [q1],</a:t>
            </a:r>
          </a:p>
          <a:p>
            <a:r>
              <a:rPr lang="en-US" dirty="0"/>
              <a:t>C = [q0, q1]. Thus, we could also use A, B and C to represent states in the DFA </a:t>
            </a:r>
          </a:p>
        </p:txBody>
      </p:sp>
    </p:spTree>
    <p:extLst>
      <p:ext uri="{BB962C8B-B14F-4D97-AF65-F5344CB8AC3E}">
        <p14:creationId xmlns:p14="http://schemas.microsoft.com/office/powerpoint/2010/main" val="2117190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EF2FE-EFB2-4462-944B-67B4FBBFA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Algorithms to Implement the Conversion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9266CB-FFF0-4BE8-9C79-3A29895F3C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will use python to implement the NFA to DFA conversion</a:t>
            </a:r>
          </a:p>
          <a:p>
            <a:r>
              <a:rPr lang="en-US" dirty="0"/>
              <a:t>In our implementation, we will not consider ∈ (null) transition </a:t>
            </a:r>
          </a:p>
          <a:p>
            <a:r>
              <a:rPr lang="en-US" dirty="0"/>
              <a:t>Input format will be a csv file with NFA fields N = {Q, ∑, </a:t>
            </a:r>
            <a:r>
              <a:rPr lang="el-GR" dirty="0"/>
              <a:t>δ</a:t>
            </a:r>
            <a:r>
              <a:rPr lang="en-US" dirty="0"/>
              <a:t>, q0, F}</a:t>
            </a:r>
          </a:p>
          <a:p>
            <a:r>
              <a:rPr lang="en-US" dirty="0"/>
              <a:t>Output format will be a separate csv file with DFA fields D = {Q’, ∑, </a:t>
            </a:r>
            <a:r>
              <a:rPr lang="el-GR" dirty="0"/>
              <a:t>δ’,</a:t>
            </a:r>
            <a:r>
              <a:rPr lang="en-US" dirty="0"/>
              <a:t> q0,</a:t>
            </a:r>
            <a:r>
              <a:rPr lang="el-GR" dirty="0"/>
              <a:t> </a:t>
            </a:r>
            <a:r>
              <a:rPr lang="en-US" dirty="0"/>
              <a:t>F}</a:t>
            </a:r>
          </a:p>
          <a:p>
            <a:r>
              <a:rPr lang="en-US" dirty="0"/>
              <a:t>Please find separate txt file with python code, please run it as .</a:t>
            </a:r>
            <a:r>
              <a:rPr lang="en-US" dirty="0" err="1"/>
              <a:t>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9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73568-6051-4E6B-B207-79BC4737A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Input and Output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F06811-88A5-4285-9407-7DDD036FAB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3784"/>
            <a:ext cx="6485878" cy="2071672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"</a:t>
            </a:r>
            <a:r>
              <a:rPr lang="en-US" sz="1800" dirty="0" err="1"/>
              <a:t>nfa_states</a:t>
            </a:r>
            <a:r>
              <a:rPr lang="en-US" sz="1800" dirty="0"/>
              <a:t>": 3,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"</a:t>
            </a:r>
            <a:r>
              <a:rPr lang="en-US" sz="1800" dirty="0" err="1"/>
              <a:t>nfa_symbols</a:t>
            </a:r>
            <a:r>
              <a:rPr lang="en-US" sz="1800" dirty="0"/>
              <a:t>": ["a", "b"],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"</a:t>
            </a:r>
            <a:r>
              <a:rPr lang="en-US" sz="1800" dirty="0" err="1"/>
              <a:t>sigma_function</a:t>
            </a:r>
            <a:r>
              <a:rPr lang="en-US" sz="1800" dirty="0"/>
              <a:t>": [[0, "a", [0, 1]], [0, "b", [0]], [1, "b", [2]]],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"</a:t>
            </a:r>
            <a:r>
              <a:rPr lang="en-US" sz="1800" dirty="0" err="1"/>
              <a:t>start_state</a:t>
            </a:r>
            <a:r>
              <a:rPr lang="en-US" sz="1800" dirty="0"/>
              <a:t>": 0,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"</a:t>
            </a:r>
            <a:r>
              <a:rPr lang="en-US" sz="1800" dirty="0" err="1"/>
              <a:t>final_state</a:t>
            </a:r>
            <a:r>
              <a:rPr lang="en-US" sz="1800" dirty="0"/>
              <a:t>":  [2]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}</a:t>
            </a:r>
          </a:p>
        </p:txBody>
      </p:sp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57D171A5-1C87-4493-868C-E48EEEADB32F}"/>
              </a:ext>
            </a:extLst>
          </p:cNvPr>
          <p:cNvSpPr/>
          <p:nvPr/>
        </p:nvSpPr>
        <p:spPr>
          <a:xfrm>
            <a:off x="686539" y="5068037"/>
            <a:ext cx="1047565" cy="947691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D17E0B38-7C99-4796-8BA5-332DF9B92EC3}"/>
              </a:ext>
            </a:extLst>
          </p:cNvPr>
          <p:cNvSpPr/>
          <p:nvPr/>
        </p:nvSpPr>
        <p:spPr>
          <a:xfrm>
            <a:off x="3836544" y="5060373"/>
            <a:ext cx="1047565" cy="947691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29BC8CEB-A5A7-4E41-A4EB-93AA7FC0AE8C}"/>
              </a:ext>
            </a:extLst>
          </p:cNvPr>
          <p:cNvSpPr/>
          <p:nvPr/>
        </p:nvSpPr>
        <p:spPr>
          <a:xfrm>
            <a:off x="3912743" y="5122332"/>
            <a:ext cx="895165" cy="823771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4DAFE35-4A92-431F-9708-4C767C5780EB}"/>
              </a:ext>
            </a:extLst>
          </p:cNvPr>
          <p:cNvCxnSpPr>
            <a:cxnSpLocks/>
          </p:cNvCxnSpPr>
          <p:nvPr/>
        </p:nvCxnSpPr>
        <p:spPr>
          <a:xfrm flipV="1">
            <a:off x="163867" y="5534219"/>
            <a:ext cx="523571" cy="76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or: Curved 7">
            <a:extLst>
              <a:ext uri="{FF2B5EF4-FFF2-40B4-BE49-F238E27FC236}">
                <a16:creationId xmlns:a16="http://schemas.microsoft.com/office/drawing/2014/main" id="{EF1CE367-DE88-434C-855F-A0BE07C61E30}"/>
              </a:ext>
            </a:extLst>
          </p:cNvPr>
          <p:cNvCxnSpPr>
            <a:cxnSpLocks/>
            <a:stCxn id="4" idx="1"/>
            <a:endCxn id="4" idx="7"/>
          </p:cNvCxnSpPr>
          <p:nvPr/>
        </p:nvCxnSpPr>
        <p:spPr>
          <a:xfrm rot="5400000" flipH="1" flipV="1">
            <a:off x="1210321" y="4836453"/>
            <a:ext cx="12700" cy="740741"/>
          </a:xfrm>
          <a:prstGeom prst="curvedConnector3">
            <a:avLst>
              <a:gd name="adj1" fmla="val 343278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CC2C197-9F91-4548-8CE3-D25C0C5AA437}"/>
              </a:ext>
            </a:extLst>
          </p:cNvPr>
          <p:cNvSpPr txBox="1"/>
          <p:nvPr/>
        </p:nvSpPr>
        <p:spPr>
          <a:xfrm>
            <a:off x="998563" y="5349548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7560A21-B855-446D-805E-9D718128424A}"/>
              </a:ext>
            </a:extLst>
          </p:cNvPr>
          <p:cNvSpPr txBox="1"/>
          <p:nvPr/>
        </p:nvSpPr>
        <p:spPr>
          <a:xfrm>
            <a:off x="4156583" y="5366689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CB0B92F-BF8F-4B81-A62C-DF43702CAF61}"/>
              </a:ext>
            </a:extLst>
          </p:cNvPr>
          <p:cNvSpPr txBox="1"/>
          <p:nvPr/>
        </p:nvSpPr>
        <p:spPr>
          <a:xfrm>
            <a:off x="1851745" y="5518887"/>
            <a:ext cx="287389" cy="376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442A9D8-0A41-4CAC-99FB-447EB50AD6E4}"/>
              </a:ext>
            </a:extLst>
          </p:cNvPr>
          <p:cNvSpPr txBox="1"/>
          <p:nvPr/>
        </p:nvSpPr>
        <p:spPr>
          <a:xfrm>
            <a:off x="998563" y="4440446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a,b</a:t>
            </a:r>
            <a:endParaRPr lang="en-US" dirty="0"/>
          </a:p>
        </p:txBody>
      </p: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73652DA5-C0AF-4792-B674-605A49B85EF3}"/>
              </a:ext>
            </a:extLst>
          </p:cNvPr>
          <p:cNvSpPr/>
          <p:nvPr/>
        </p:nvSpPr>
        <p:spPr>
          <a:xfrm>
            <a:off x="2266307" y="5060373"/>
            <a:ext cx="1047565" cy="947691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1172EFD-38BD-4803-AF99-7E3352676BDA}"/>
              </a:ext>
            </a:extLst>
          </p:cNvPr>
          <p:cNvCxnSpPr>
            <a:cxnSpLocks/>
          </p:cNvCxnSpPr>
          <p:nvPr/>
        </p:nvCxnSpPr>
        <p:spPr>
          <a:xfrm flipV="1">
            <a:off x="1743635" y="5526555"/>
            <a:ext cx="523571" cy="76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9887967-AA8F-4AE2-9E0E-B631C04CDA7F}"/>
              </a:ext>
            </a:extLst>
          </p:cNvPr>
          <p:cNvSpPr txBox="1"/>
          <p:nvPr/>
        </p:nvSpPr>
        <p:spPr>
          <a:xfrm>
            <a:off x="2578331" y="5341884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q1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AD021CC-534D-4CFF-ACA7-5BA390550EDF}"/>
              </a:ext>
            </a:extLst>
          </p:cNvPr>
          <p:cNvCxnSpPr>
            <a:cxnSpLocks/>
          </p:cNvCxnSpPr>
          <p:nvPr/>
        </p:nvCxnSpPr>
        <p:spPr>
          <a:xfrm flipV="1">
            <a:off x="3325111" y="5518887"/>
            <a:ext cx="523571" cy="76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6D74166-73B8-47CA-A087-8904DBD3F755}"/>
              </a:ext>
            </a:extLst>
          </p:cNvPr>
          <p:cNvSpPr txBox="1"/>
          <p:nvPr/>
        </p:nvSpPr>
        <p:spPr>
          <a:xfrm>
            <a:off x="3431513" y="5518886"/>
            <a:ext cx="287389" cy="376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74020A0-9B43-4E58-A6AC-7E2A13FCEBFC}"/>
              </a:ext>
            </a:extLst>
          </p:cNvPr>
          <p:cNvSpPr txBox="1"/>
          <p:nvPr/>
        </p:nvSpPr>
        <p:spPr>
          <a:xfrm>
            <a:off x="1635784" y="4024860"/>
            <a:ext cx="19511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Input NFA Diagram</a:t>
            </a:r>
          </a:p>
        </p:txBody>
      </p:sp>
      <p:sp>
        <p:nvSpPr>
          <p:cNvPr id="19" name="Flowchart: Connector 18">
            <a:extLst>
              <a:ext uri="{FF2B5EF4-FFF2-40B4-BE49-F238E27FC236}">
                <a16:creationId xmlns:a16="http://schemas.microsoft.com/office/drawing/2014/main" id="{BBBB4248-C50E-4879-BEC8-A2D64C6794BA}"/>
              </a:ext>
            </a:extLst>
          </p:cNvPr>
          <p:cNvSpPr/>
          <p:nvPr/>
        </p:nvSpPr>
        <p:spPr>
          <a:xfrm>
            <a:off x="6995867" y="5068036"/>
            <a:ext cx="1047565" cy="947691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Connector 19">
            <a:extLst>
              <a:ext uri="{FF2B5EF4-FFF2-40B4-BE49-F238E27FC236}">
                <a16:creationId xmlns:a16="http://schemas.microsoft.com/office/drawing/2014/main" id="{71E084A7-8FBB-4C76-AECD-CEE69B4AC098}"/>
              </a:ext>
            </a:extLst>
          </p:cNvPr>
          <p:cNvSpPr/>
          <p:nvPr/>
        </p:nvSpPr>
        <p:spPr>
          <a:xfrm>
            <a:off x="10145872" y="5060372"/>
            <a:ext cx="1047565" cy="947691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lowchart: Connector 20">
            <a:extLst>
              <a:ext uri="{FF2B5EF4-FFF2-40B4-BE49-F238E27FC236}">
                <a16:creationId xmlns:a16="http://schemas.microsoft.com/office/drawing/2014/main" id="{D541E906-760C-43EC-B474-25C4B099C7FC}"/>
              </a:ext>
            </a:extLst>
          </p:cNvPr>
          <p:cNvSpPr/>
          <p:nvPr/>
        </p:nvSpPr>
        <p:spPr>
          <a:xfrm>
            <a:off x="10222071" y="5122331"/>
            <a:ext cx="895165" cy="823771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A670247-260E-4BE8-821C-435C6EDE6717}"/>
              </a:ext>
            </a:extLst>
          </p:cNvPr>
          <p:cNvCxnSpPr>
            <a:cxnSpLocks/>
          </p:cNvCxnSpPr>
          <p:nvPr/>
        </p:nvCxnSpPr>
        <p:spPr>
          <a:xfrm flipV="1">
            <a:off x="6473195" y="5534218"/>
            <a:ext cx="523571" cy="76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E198F1FA-D091-443C-932E-858A37883FC7}"/>
              </a:ext>
            </a:extLst>
          </p:cNvPr>
          <p:cNvCxnSpPr>
            <a:cxnSpLocks/>
            <a:stCxn id="19" idx="1"/>
            <a:endCxn id="19" idx="7"/>
          </p:cNvCxnSpPr>
          <p:nvPr/>
        </p:nvCxnSpPr>
        <p:spPr>
          <a:xfrm rot="5400000" flipH="1" flipV="1">
            <a:off x="7519649" y="4836452"/>
            <a:ext cx="12700" cy="740741"/>
          </a:xfrm>
          <a:prstGeom prst="curvedConnector3">
            <a:avLst>
              <a:gd name="adj1" fmla="val 343278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1E27C65-0734-4878-A70B-6095215FDB44}"/>
              </a:ext>
            </a:extLst>
          </p:cNvPr>
          <p:cNvSpPr txBox="1"/>
          <p:nvPr/>
        </p:nvSpPr>
        <p:spPr>
          <a:xfrm>
            <a:off x="7307891" y="5349547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1B1F78F-4886-4C3D-B8C8-C71CA6F2B0B2}"/>
              </a:ext>
            </a:extLst>
          </p:cNvPr>
          <p:cNvSpPr txBox="1"/>
          <p:nvPr/>
        </p:nvSpPr>
        <p:spPr>
          <a:xfrm>
            <a:off x="10228853" y="5347074"/>
            <a:ext cx="914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[q0, q2]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4F77904-2061-4A4F-8309-7DDA8D97A7F9}"/>
              </a:ext>
            </a:extLst>
          </p:cNvPr>
          <p:cNvSpPr txBox="1"/>
          <p:nvPr/>
        </p:nvSpPr>
        <p:spPr>
          <a:xfrm>
            <a:off x="8161073" y="5518886"/>
            <a:ext cx="287389" cy="376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16F75D4-803E-4216-A1E7-BA6E3F75C705}"/>
              </a:ext>
            </a:extLst>
          </p:cNvPr>
          <p:cNvSpPr txBox="1"/>
          <p:nvPr/>
        </p:nvSpPr>
        <p:spPr>
          <a:xfrm>
            <a:off x="7307891" y="444044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28" name="Flowchart: Connector 27">
            <a:extLst>
              <a:ext uri="{FF2B5EF4-FFF2-40B4-BE49-F238E27FC236}">
                <a16:creationId xmlns:a16="http://schemas.microsoft.com/office/drawing/2014/main" id="{751065E8-1912-4ED7-8363-6DB1D9D26CF6}"/>
              </a:ext>
            </a:extLst>
          </p:cNvPr>
          <p:cNvSpPr/>
          <p:nvPr/>
        </p:nvSpPr>
        <p:spPr>
          <a:xfrm>
            <a:off x="8575635" y="5060372"/>
            <a:ext cx="1047565" cy="947691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419A751-F702-4307-A923-122A66B45EFA}"/>
              </a:ext>
            </a:extLst>
          </p:cNvPr>
          <p:cNvCxnSpPr>
            <a:cxnSpLocks/>
          </p:cNvCxnSpPr>
          <p:nvPr/>
        </p:nvCxnSpPr>
        <p:spPr>
          <a:xfrm flipV="1">
            <a:off x="8052963" y="5526554"/>
            <a:ext cx="523571" cy="76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7EE413DE-C542-4463-83FE-E79A32020547}"/>
              </a:ext>
            </a:extLst>
          </p:cNvPr>
          <p:cNvSpPr txBox="1"/>
          <p:nvPr/>
        </p:nvSpPr>
        <p:spPr>
          <a:xfrm>
            <a:off x="8665709" y="5341883"/>
            <a:ext cx="914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[q0, q1]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F726321-AAA1-4745-BF83-3EB1320B20C6}"/>
              </a:ext>
            </a:extLst>
          </p:cNvPr>
          <p:cNvCxnSpPr>
            <a:cxnSpLocks/>
          </p:cNvCxnSpPr>
          <p:nvPr/>
        </p:nvCxnSpPr>
        <p:spPr>
          <a:xfrm flipV="1">
            <a:off x="9634439" y="5518886"/>
            <a:ext cx="523571" cy="76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4346709C-9989-4F54-B29B-56CB6BE41CEC}"/>
              </a:ext>
            </a:extLst>
          </p:cNvPr>
          <p:cNvSpPr txBox="1"/>
          <p:nvPr/>
        </p:nvSpPr>
        <p:spPr>
          <a:xfrm>
            <a:off x="9758851" y="5206822"/>
            <a:ext cx="287389" cy="376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B6E21FC-8372-4CCA-8C17-FBF6BFEC5875}"/>
              </a:ext>
            </a:extLst>
          </p:cNvPr>
          <p:cNvSpPr txBox="1"/>
          <p:nvPr/>
        </p:nvSpPr>
        <p:spPr>
          <a:xfrm>
            <a:off x="8939530" y="4394192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F4289D5D-9180-4384-A1D7-2ABC3CDA93C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9080817" y="4830101"/>
            <a:ext cx="12700" cy="740741"/>
          </a:xfrm>
          <a:prstGeom prst="curvedConnector3">
            <a:avLst>
              <a:gd name="adj1" fmla="val 343278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5534C8F-4025-42F8-A4BA-422FB35A1E99}"/>
              </a:ext>
            </a:extLst>
          </p:cNvPr>
          <p:cNvCxnSpPr>
            <a:cxnSpLocks/>
          </p:cNvCxnSpPr>
          <p:nvPr/>
        </p:nvCxnSpPr>
        <p:spPr>
          <a:xfrm flipH="1">
            <a:off x="9545214" y="5645312"/>
            <a:ext cx="600868" cy="11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1231C45C-E3EA-409F-9DF9-705B895CA29C}"/>
              </a:ext>
            </a:extLst>
          </p:cNvPr>
          <p:cNvSpPr txBox="1"/>
          <p:nvPr/>
        </p:nvSpPr>
        <p:spPr>
          <a:xfrm>
            <a:off x="9762304" y="5604852"/>
            <a:ext cx="287389" cy="376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cxnSp>
        <p:nvCxnSpPr>
          <p:cNvPr id="37" name="Connector: Curved 36">
            <a:extLst>
              <a:ext uri="{FF2B5EF4-FFF2-40B4-BE49-F238E27FC236}">
                <a16:creationId xmlns:a16="http://schemas.microsoft.com/office/drawing/2014/main" id="{CEA90067-711F-462C-A276-005DDAF2F53C}"/>
              </a:ext>
            </a:extLst>
          </p:cNvPr>
          <p:cNvCxnSpPr>
            <a:cxnSpLocks/>
            <a:stCxn id="20" idx="4"/>
            <a:endCxn id="19" idx="4"/>
          </p:cNvCxnSpPr>
          <p:nvPr/>
        </p:nvCxnSpPr>
        <p:spPr>
          <a:xfrm rot="5400000">
            <a:off x="9090821" y="4436893"/>
            <a:ext cx="7664" cy="3150005"/>
          </a:xfrm>
          <a:prstGeom prst="curvedConnector3">
            <a:avLst>
              <a:gd name="adj1" fmla="val 308277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5EE27531-0D1D-4EB2-BF87-874D79A0B3D8}"/>
              </a:ext>
            </a:extLst>
          </p:cNvPr>
          <p:cNvSpPr txBox="1"/>
          <p:nvPr/>
        </p:nvSpPr>
        <p:spPr>
          <a:xfrm>
            <a:off x="8928310" y="623652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41CAE2D-3C8A-413D-B7F9-3051EDC30D2C}"/>
              </a:ext>
            </a:extLst>
          </p:cNvPr>
          <p:cNvSpPr txBox="1"/>
          <p:nvPr/>
        </p:nvSpPr>
        <p:spPr>
          <a:xfrm>
            <a:off x="8119097" y="4024860"/>
            <a:ext cx="211622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Output DFA Diagram</a:t>
            </a:r>
          </a:p>
        </p:txBody>
      </p:sp>
    </p:spTree>
    <p:extLst>
      <p:ext uri="{BB962C8B-B14F-4D97-AF65-F5344CB8AC3E}">
        <p14:creationId xmlns:p14="http://schemas.microsoft.com/office/powerpoint/2010/main" val="24136043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1E69-BEEC-4FE4-8FC4-F98E4304E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Input and Output 2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2FFCCC7-E1FF-4046-9FE4-00DDBAC2FF62}"/>
              </a:ext>
            </a:extLst>
          </p:cNvPr>
          <p:cNvSpPr txBox="1">
            <a:spLocks/>
          </p:cNvSpPr>
          <p:nvPr/>
        </p:nvSpPr>
        <p:spPr>
          <a:xfrm>
            <a:off x="838200" y="1523784"/>
            <a:ext cx="6485878" cy="20716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dirty="0"/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dirty="0"/>
              <a:t>  "</a:t>
            </a:r>
            <a:r>
              <a:rPr lang="en-US" sz="1800" dirty="0" err="1"/>
              <a:t>nfa_states</a:t>
            </a:r>
            <a:r>
              <a:rPr lang="en-US" sz="1800" dirty="0"/>
              <a:t>": 2,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dirty="0"/>
              <a:t>  "</a:t>
            </a:r>
            <a:r>
              <a:rPr lang="en-US" sz="1800" dirty="0" err="1"/>
              <a:t>nfa_symbols</a:t>
            </a:r>
            <a:r>
              <a:rPr lang="en-US" sz="1800" dirty="0"/>
              <a:t>": ["a", "b"],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dirty="0"/>
              <a:t>  "</a:t>
            </a:r>
            <a:r>
              <a:rPr lang="en-US" sz="1800" dirty="0" err="1"/>
              <a:t>sigma_function</a:t>
            </a:r>
            <a:r>
              <a:rPr lang="en-US" sz="1800" dirty="0"/>
              <a:t>": [[0, "a", [0, 1]], [0, "b", [1]], [1, "b", [0, 1]]],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dirty="0"/>
              <a:t>  "</a:t>
            </a:r>
            <a:r>
              <a:rPr lang="en-US" sz="1800" dirty="0" err="1"/>
              <a:t>start_state</a:t>
            </a:r>
            <a:r>
              <a:rPr lang="en-US" sz="1800" dirty="0"/>
              <a:t>": 0,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dirty="0"/>
              <a:t>  "</a:t>
            </a:r>
            <a:r>
              <a:rPr lang="en-US" sz="1800" dirty="0" err="1"/>
              <a:t>final_state</a:t>
            </a:r>
            <a:r>
              <a:rPr lang="en-US" sz="1800" dirty="0"/>
              <a:t>":  [1]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dirty="0"/>
              <a:t>}</a:t>
            </a:r>
          </a:p>
        </p:txBody>
      </p:sp>
      <p:pic>
        <p:nvPicPr>
          <p:cNvPr id="7" name="Picture 6" descr="A drawing on a necklace&#10;&#10;Description automatically generated">
            <a:extLst>
              <a:ext uri="{FF2B5EF4-FFF2-40B4-BE49-F238E27FC236}">
                <a16:creationId xmlns:a16="http://schemas.microsoft.com/office/drawing/2014/main" id="{D0FB67DE-1636-4594-AD0D-9E0DB4DE84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684" y="4754115"/>
            <a:ext cx="4379646" cy="1657581"/>
          </a:xfrm>
          <a:prstGeom prst="rect">
            <a:avLst/>
          </a:prstGeom>
        </p:spPr>
      </p:pic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91183459-F7F2-48F2-A246-CAD03F18A1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5367" y="3063396"/>
            <a:ext cx="4658375" cy="342947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D5FDA7E-7359-43FE-8D0B-B31826D50C97}"/>
              </a:ext>
            </a:extLst>
          </p:cNvPr>
          <p:cNvSpPr txBox="1"/>
          <p:nvPr/>
        </p:nvSpPr>
        <p:spPr>
          <a:xfrm>
            <a:off x="2130027" y="4158025"/>
            <a:ext cx="19511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Input NFA Diagram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1C0B8C0-AA6E-4025-8C9E-BEF3803D6B6A}"/>
              </a:ext>
            </a:extLst>
          </p:cNvPr>
          <p:cNvSpPr txBox="1"/>
          <p:nvPr/>
        </p:nvSpPr>
        <p:spPr>
          <a:xfrm>
            <a:off x="7932666" y="2694064"/>
            <a:ext cx="211622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Output DFA Diagram</a:t>
            </a:r>
          </a:p>
        </p:txBody>
      </p:sp>
    </p:spTree>
    <p:extLst>
      <p:ext uri="{BB962C8B-B14F-4D97-AF65-F5344CB8AC3E}">
        <p14:creationId xmlns:p14="http://schemas.microsoft.com/office/powerpoint/2010/main" val="21901510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343</TotalTime>
  <Words>1078</Words>
  <Application>Microsoft Office PowerPoint</Application>
  <PresentationFormat>Widescreen</PresentationFormat>
  <Paragraphs>134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CISC Homework 5         Convert NFA to DFA</vt:lpstr>
      <vt:lpstr>Overview</vt:lpstr>
      <vt:lpstr>Representation</vt:lpstr>
      <vt:lpstr>Steps for Converting NFA to DFA</vt:lpstr>
      <vt:lpstr>Walkover Steps with an Example</vt:lpstr>
      <vt:lpstr>Walkover Steps with an Example - Continue</vt:lpstr>
      <vt:lpstr>Algorithms to Implement the Conversion</vt:lpstr>
      <vt:lpstr>Example Input and Output 1</vt:lpstr>
      <vt:lpstr>Example Input and Output 2</vt:lpstr>
      <vt:lpstr>Example Input and Output 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Tianxiang Jin</dc:creator>
  <cp:lastModifiedBy>Tianxiang Jin</cp:lastModifiedBy>
  <cp:revision>29</cp:revision>
  <dcterms:created xsi:type="dcterms:W3CDTF">2020-10-25T14:44:09Z</dcterms:created>
  <dcterms:modified xsi:type="dcterms:W3CDTF">2020-10-25T20:27:48Z</dcterms:modified>
</cp:coreProperties>
</file>