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4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5.png" ContentType="image/pn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</a:t>
            </a:r>
            <a:r>
              <a:rPr b="0" lang="en-IE" sz="4400" spc="-1" strike="noStrike">
                <a:latin typeface="Arial"/>
              </a:rPr>
              <a:t>k to </a:t>
            </a:r>
            <a:r>
              <a:rPr b="0" lang="en-IE" sz="4400" spc="-1" strike="noStrike">
                <a:latin typeface="Arial"/>
              </a:rPr>
              <a:t>mov</a:t>
            </a:r>
            <a:r>
              <a:rPr b="0" lang="en-IE" sz="4400" spc="-1" strike="noStrike">
                <a:latin typeface="Arial"/>
              </a:rPr>
              <a:t>e </a:t>
            </a:r>
            <a:r>
              <a:rPr b="0" lang="en-IE" sz="4400" spc="-1" strike="noStrike">
                <a:latin typeface="Arial"/>
              </a:rPr>
              <a:t>the </a:t>
            </a:r>
            <a:r>
              <a:rPr b="0" lang="en-IE" sz="4400" spc="-1" strike="noStrike">
                <a:latin typeface="Arial"/>
              </a:rPr>
              <a:t>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2000" spc="-1" strike="noStrike">
                <a:latin typeface="Arial"/>
              </a:rPr>
              <a:t>Click </a:t>
            </a:r>
            <a:r>
              <a:rPr b="0" lang="en-IE" sz="2000" spc="-1" strike="noStrike">
                <a:latin typeface="Arial"/>
              </a:rPr>
              <a:t>to </a:t>
            </a:r>
            <a:r>
              <a:rPr b="0" lang="en-IE" sz="2000" spc="-1" strike="noStrike">
                <a:latin typeface="Arial"/>
              </a:rPr>
              <a:t>edit </a:t>
            </a:r>
            <a:r>
              <a:rPr b="0" lang="en-IE" sz="2000" spc="-1" strike="noStrike">
                <a:latin typeface="Arial"/>
              </a:rPr>
              <a:t>the </a:t>
            </a:r>
            <a:r>
              <a:rPr b="0" lang="en-IE" sz="2000" spc="-1" strike="noStrike">
                <a:latin typeface="Arial"/>
              </a:rPr>
              <a:t>note</a:t>
            </a:r>
            <a:r>
              <a:rPr b="0" lang="en-IE" sz="2000" spc="-1" strike="noStrike">
                <a:latin typeface="Arial"/>
              </a:rPr>
              <a:t>s </a:t>
            </a:r>
            <a:r>
              <a:rPr b="0" lang="en-IE" sz="2000" spc="-1" strike="noStrike">
                <a:latin typeface="Arial"/>
              </a:rPr>
              <a:t>form</a:t>
            </a:r>
            <a:r>
              <a:rPr b="0" lang="en-IE" sz="2000" spc="-1" strike="noStrike">
                <a:latin typeface="Arial"/>
              </a:rPr>
              <a:t>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540405F-32B6-404E-82FC-9BB10F967C01}" type="slidenum">
              <a:rPr b="0" lang="en-IE" sz="1400" spc="-1" strike="noStrike">
                <a:latin typeface="Times New Roman"/>
              </a:rPr>
              <a:t>1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7E7669-D696-49D2-91F0-3FEFE4F6DE87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5440" cy="61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440" cy="132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app.pluralsight.com/library/courses/visual-studio-code/table-of-contents" TargetMode="External"/><Relationship Id="rId3" Type="http://schemas.openxmlformats.org/officeDocument/2006/relationships/hyperlink" Target="https://editorconfig.org/" TargetMode="External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docs.npmjs.com/" TargetMode="External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ReactTraining/react-router" TargetMode="External"/><Relationship Id="rId2" Type="http://schemas.openxmlformats.org/officeDocument/2006/relationships/hyperlink" Target="https://www.npmjs.com/package/react-router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github.com/php-fig/fig-standards/blob/master/accepted/PSR-2-coding-style-guide.md" TargetMode="External"/><Relationship Id="rId3" Type="http://schemas.openxmlformats.org/officeDocument/2006/relationships/image" Target="../media/image17.png"/><Relationship Id="rId4" Type="http://schemas.openxmlformats.org/officeDocument/2006/relationships/hyperlink" Target="https://github.com/airbnb/javascript" TargetMode="External"/><Relationship Id="rId5" Type="http://schemas.openxmlformats.org/officeDocument/2006/relationships/hyperlink" Target="https://google.github.io/styleguide/jsguide.html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github.com/google/styleguide/blob/gh-pages/pyguide.md" TargetMode="External"/><Relationship Id="rId8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app.pluralsight.com/library/courses/writing-clean-code-humans/table-of-contents" TargetMode="External"/><Relationship Id="rId2" Type="http://schemas.openxmlformats.org/officeDocument/2006/relationships/hyperlink" Target="https://app.pluralsight.com/library/courses/test-driven-development-big-picture/table-of-contents" TargetMode="External"/><Relationship Id="rId3" Type="http://schemas.openxmlformats.org/officeDocument/2006/relationships/hyperlink" Target="https://app.pluralsight.com/library/courses/principles-oo-design/table-of-contents" TargetMode="External"/><Relationship Id="rId4" Type="http://schemas.openxmlformats.org/officeDocument/2006/relationships/hyperlink" Target="https://app.pluralsight.com/library/courses/javascript-practical-design-patterns/table-of-contents" TargetMode="External"/><Relationship Id="rId5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s://medium.com/@bezgachev/6-simple-steps-to-automatically-test-and-deploy-your-javascript-app-to-github-pages-c4c32a34bcb1" TargetMode="External"/><Relationship Id="rId3" Type="http://schemas.openxmlformats.org/officeDocument/2006/relationships/hyperlink" Target="https://medium.com/@sumn2u/automate-create-react-app-deployment-to-gh-pages-using-travis-ci-b2a97203680b" TargetMode="External"/><Relationship Id="rId4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app.pluralsight.com/library/courses/how-to-have-better-career-software/table-of-contents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youtu.be/M3BM9TB-8yA?list=PL37ZVnwpeshG2YXJkun_lyNTtM-Qb3MKa" TargetMode="External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w3schools.com/js/js_versions.asp" TargetMode="Externa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914400"/>
            <a:ext cx="92070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E" sz="4000" spc="-1" strike="noStrike">
                <a:solidFill>
                  <a:srgbClr val="000000"/>
                </a:solidFill>
                <a:latin typeface="Arial"/>
                <a:ea typeface="DejaVu Sans"/>
              </a:rPr>
              <a:t>Front-End Web Development </a:t>
            </a:r>
            <a:br/>
            <a:r>
              <a:rPr b="1" lang="en-IE" sz="4000" spc="-1" strike="noStrike">
                <a:solidFill>
                  <a:srgbClr val="000000"/>
                </a:solidFill>
                <a:latin typeface="Arial"/>
                <a:ea typeface="DejaVu Sans"/>
              </a:rPr>
              <a:t>Best Practices</a:t>
            </a:r>
            <a:endParaRPr b="0" lang="en-IE" sz="40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458040" y="635652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F86446B-C3FC-4A5B-81C2-44DE7D1802D3}" type="slidenum">
              <a:rPr b="0" lang="en-IE" sz="900" spc="-1" strike="noStrike">
                <a:solidFill>
                  <a:srgbClr val="8b8b8b"/>
                </a:solidFill>
                <a:latin typeface="Arial Black"/>
                <a:ea typeface="DejaVu Sans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193480" y="-10116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Configuring Visual Studio Code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6000" y="5328360"/>
            <a:ext cx="2734920" cy="13669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381600" y="1368000"/>
            <a:ext cx="8761680" cy="47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 u="sng">
                <a:solidFill>
                  <a:srgbClr val="0563c1"/>
                </a:solidFill>
                <a:uFillTx/>
                <a:latin typeface="Arial"/>
                <a:ea typeface="Noto Sans CJK SC Regular"/>
                <a:hlinkClick r:id="rId2"/>
              </a:rPr>
              <a:t>Take the course... completely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Extensions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Snippets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Git integration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Editorconfig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SettingSync extension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Waka Time extension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Take a while configuring the editor,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most of the time you use it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384000" y="6264000"/>
            <a:ext cx="2879280" cy="359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https://editorconfig.org/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5040000" y="1000080"/>
            <a:ext cx="3869640" cy="511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3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76000" y="0"/>
            <a:ext cx="78854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Package Management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32000" y="1152000"/>
            <a:ext cx="2159280" cy="8388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2833200" y="1381680"/>
            <a:ext cx="2638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 Package Manager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32000" y="2448000"/>
            <a:ext cx="6767280" cy="32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Basic commands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Managing Dependencies with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package.json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Locking-Down Dependencies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 Packages 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Production Packages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Keep dependencies updated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Automation scripts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 u="sng">
                <a:solidFill>
                  <a:srgbClr val="0563c1"/>
                </a:solidFill>
                <a:uFillTx/>
                <a:latin typeface="Arial"/>
                <a:ea typeface="Noto Sans CJK SC Regular"/>
                <a:hlinkClick r:id="rId2"/>
              </a:rPr>
              <a:t>Read the docs...</a:t>
            </a:r>
            <a:endParaRPr b="0" lang="en-IE" sz="2200" spc="-1" strike="noStrike">
              <a:latin typeface="Arial"/>
            </a:endParaRPr>
          </a:p>
        </p:txBody>
      </p:sp>
    </p:spTree>
  </p:cSld>
  <p:timing>
    <p:tnLst>
      <p:par>
        <p:cTn id="136" dur="indefinite" restart="never" nodeType="tmRoot">
          <p:childTnLst>
            <p:seq>
              <p:cTn id="1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09840" y="-1008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Library Selection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32000" y="1409400"/>
            <a:ext cx="6767280" cy="20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How widely is it used?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How is the documentation?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How actively is it being developed?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GitHub activity, stars...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NPM downloads</a:t>
            </a:r>
            <a:endParaRPr b="0" lang="en-IE" sz="2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 rot="21595200">
            <a:off x="6289560" y="1081080"/>
            <a:ext cx="2708280" cy="10033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747000" y="4444200"/>
            <a:ext cx="760428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 we’re not careful with our decisions during the beginning, we will end up spending a lot of time later cleaning up the mess.</a:t>
            </a:r>
            <a:endParaRPr b="0" lang="en-IE" sz="2200" spc="-1" strike="noStrike">
              <a:latin typeface="Arial"/>
            </a:endParaRPr>
          </a:p>
        </p:txBody>
      </p:sp>
    </p:spTree>
  </p:cSld>
  <p:timing>
    <p:tnLst>
      <p:par>
        <p:cTn id="138" dur="indefinite" restart="never" nodeType="tmRoot">
          <p:childTnLst>
            <p:seq>
              <p:cTn id="1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76000" y="-1008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Linting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32000" y="1741680"/>
            <a:ext cx="367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“Linting”?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096000" y="1080000"/>
            <a:ext cx="3455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...  PHPLint, JSLint, Pylint, ES Lint ...</a:t>
            </a:r>
            <a:endParaRPr b="0" lang="en-IE" sz="13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32000" y="2246040"/>
            <a:ext cx="74962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Linting is the process of running a program that will analyse code for potential errors.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083760" y="3573720"/>
            <a:ext cx="31075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Why do we need a linter?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267560" y="4349520"/>
            <a:ext cx="6723720" cy="1265760"/>
          </a:xfrm>
          <a:prstGeom prst="rect">
            <a:avLst/>
          </a:prstGeom>
          <a:ln>
            <a:noFill/>
          </a:ln>
        </p:spPr>
      </p:pic>
      <p:sp>
        <p:nvSpPr>
          <p:cNvPr id="106" name="CustomShape 6"/>
          <p:cNvSpPr/>
          <p:nvPr/>
        </p:nvSpPr>
        <p:spPr>
          <a:xfrm>
            <a:off x="3096000" y="6134400"/>
            <a:ext cx="320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Live Example (wdna-test)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76000" y="-1008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Linting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36000" y="1021680"/>
            <a:ext cx="367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Why do you need a linter?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965880" y="1512000"/>
            <a:ext cx="5873400" cy="25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Readability</a:t>
            </a:r>
            <a:endParaRPr b="0" lang="en-IE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Pre-code review</a:t>
            </a:r>
            <a:endParaRPr b="0" lang="en-IE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Finding (syntax) errors before execution</a:t>
            </a:r>
            <a:endParaRPr b="0" lang="en-IE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Avoid Mistakes</a:t>
            </a:r>
            <a:endParaRPr b="0" lang="en-IE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Avoid Bad practices or patterns</a:t>
            </a:r>
            <a:endParaRPr b="0" lang="en-IE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Enforce consistency</a:t>
            </a:r>
            <a:endParaRPr b="0" lang="en-IE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team have to go in the same </a:t>
            </a:r>
            <a:r>
              <a:rPr b="1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direction</a:t>
            </a:r>
            <a:endParaRPr b="0" lang="en-IE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Why </a:t>
            </a:r>
            <a:r>
              <a:rPr b="1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Facebook</a:t>
            </a: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Airbnb</a:t>
            </a: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Google</a:t>
            </a:r>
            <a:r>
              <a:rPr b="0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 uses ES Lint?</a:t>
            </a:r>
            <a:endParaRPr b="0" lang="en-IE" sz="15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248000" y="5040000"/>
            <a:ext cx="2758680" cy="8593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664000" y="5112000"/>
            <a:ext cx="791280" cy="79128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3090960" y="4477680"/>
            <a:ext cx="2740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 Lint with Airbnb Rules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3672000" y="5229720"/>
            <a:ext cx="4467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IE" sz="36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1948680" y="6349320"/>
            <a:ext cx="54669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Live Example Highcharts Component without ESLint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93840" y="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Linting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56000" y="1152000"/>
            <a:ext cx="597528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Things </a:t>
            </a:r>
            <a:r>
              <a:rPr b="1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 do or </a:t>
            </a:r>
            <a:r>
              <a:rPr b="1" i="1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do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with a linter: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830160" y="5445720"/>
            <a:ext cx="5073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Disable the rule instead of improving you code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81680" y="4752000"/>
            <a:ext cx="14616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do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504000" y="1764000"/>
            <a:ext cx="1367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 do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720000" y="2349720"/>
            <a:ext cx="5687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a good JavaScript, PHP, Python style guide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958680" y="2749680"/>
            <a:ext cx="3086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Google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Facebook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Airbnb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....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760680" y="3178800"/>
            <a:ext cx="3969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 should follow linter rules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772200" y="3672000"/>
            <a:ext cx="7363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a while configuring linter rules, will be the rules of the </a:t>
            </a:r>
            <a:r>
              <a:rPr b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TEAM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830160" y="5976000"/>
            <a:ext cx="748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Think that the linter eliminates </a:t>
            </a:r>
            <a:r>
              <a:rPr b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the errors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of your code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76" dur="indefinite" restart="never" nodeType="tmRoot">
          <p:childTnLst>
            <p:seq>
              <p:cTn id="1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0560" y="115920"/>
            <a:ext cx="7885440" cy="132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Popular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style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guides</a:t>
            </a:r>
            <a:endParaRPr b="0" lang="en-IE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24000" y="1728000"/>
            <a:ext cx="1337760" cy="704160"/>
          </a:xfrm>
          <a:prstGeom prst="rect">
            <a:avLst/>
          </a:prstGeom>
          <a:ln>
            <a:noFill/>
          </a:ln>
        </p:spPr>
      </p:pic>
      <p:sp>
        <p:nvSpPr>
          <p:cNvPr id="127" name="TextShape 2"/>
          <p:cNvSpPr txBox="1"/>
          <p:nvPr/>
        </p:nvSpPr>
        <p:spPr>
          <a:xfrm>
            <a:off x="3101400" y="1875960"/>
            <a:ext cx="852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  <a:hlinkClick r:id="rId2"/>
              </a:rPr>
              <a:t>PSR-2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936000" y="2520000"/>
            <a:ext cx="1872000" cy="1872000"/>
          </a:xfrm>
          <a:prstGeom prst="rect">
            <a:avLst/>
          </a:prstGeom>
          <a:ln>
            <a:noFill/>
          </a:ln>
        </p:spPr>
      </p:pic>
      <p:sp>
        <p:nvSpPr>
          <p:cNvPr id="129" name="TextShape 3"/>
          <p:cNvSpPr txBox="1"/>
          <p:nvPr/>
        </p:nvSpPr>
        <p:spPr>
          <a:xfrm>
            <a:off x="3146400" y="3397680"/>
            <a:ext cx="1893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  <a:hlinkClick r:id="rId4"/>
              </a:rPr>
              <a:t>Airbnb</a:t>
            </a:r>
            <a:r>
              <a:rPr b="0" lang="en-IE" sz="1800" spc="-1" strike="noStrike">
                <a:latin typeface="Arial"/>
              </a:rPr>
              <a:t>, </a:t>
            </a:r>
            <a:r>
              <a:rPr b="0" lang="en-IE" sz="1800" spc="-1" strike="noStrike">
                <a:latin typeface="Arial"/>
                <a:hlinkClick r:id="rId5"/>
              </a:rPr>
              <a:t>Google</a:t>
            </a:r>
            <a:r>
              <a:rPr b="0" lang="en-IE" sz="1800" spc="-1" strike="noStrike">
                <a:latin typeface="Arial"/>
              </a:rPr>
              <a:t>...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6"/>
          <a:stretch/>
        </p:blipFill>
        <p:spPr>
          <a:xfrm>
            <a:off x="1368000" y="452808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31" name="TextShape 4"/>
          <p:cNvSpPr txBox="1"/>
          <p:nvPr/>
        </p:nvSpPr>
        <p:spPr>
          <a:xfrm>
            <a:off x="3168000" y="4968000"/>
            <a:ext cx="1347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  <a:hlinkClick r:id="rId7"/>
              </a:rPr>
              <a:t>Google</a:t>
            </a:r>
            <a:r>
              <a:rPr b="0" lang="en-IE" sz="1800" spc="-1" strike="noStrike">
                <a:latin typeface="Arial"/>
              </a:rPr>
              <a:t>, etc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78" dur="indefinite" restart="never" nodeType="tmRoot">
          <p:childTnLst>
            <p:seq>
              <p:cTn id="1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65840" y="-720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Code quality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92000" y="2448000"/>
            <a:ext cx="3518640" cy="22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Clean Code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Test Driven Development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Solid Principles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Design Patterns</a:t>
            </a:r>
            <a:endParaRPr b="0" lang="en-IE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Keep reading, studying...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070080" y="1152000"/>
            <a:ext cx="2545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isn't another way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358440" y="5760000"/>
            <a:ext cx="4992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...we are Software Engineers most of the time...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80" dur="indefinite" restart="never" nodeType="tmRoot">
          <p:childTnLst>
            <p:seq>
              <p:cTn id="181" dur="indefinite" nodeType="mainSeq">
                <p:childTnLst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48000" y="-720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TDD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43160" y="1152000"/>
            <a:ext cx="8340120" cy="471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8" dur="indefinite" restart="never" nodeType="tmRoot">
          <p:childTnLst>
            <p:seq>
              <p:cTn id="1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49400" y="1127160"/>
            <a:ext cx="8850240" cy="474048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3960000" y="648000"/>
            <a:ext cx="439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Tip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200" dur="indefinite" restart="never" nodeType="tmRoot">
          <p:childTnLst>
            <p:seq>
              <p:cTn id="2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457200"/>
            <a:ext cx="845676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58040" y="635652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A8B8790-F5B6-49EC-953B-614BADD3CA0C}" type="slidenum">
              <a:rPr b="0" lang="en-IE" sz="900" spc="-1" strike="noStrike">
                <a:solidFill>
                  <a:srgbClr val="8b8b8b"/>
                </a:solidFill>
                <a:latin typeface="Arial Black"/>
                <a:ea typeface="DejaVu Sans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09960" y="1396800"/>
            <a:ext cx="8761680" cy="47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Evolution of JavaScript and Web Development</a:t>
            </a:r>
            <a:endParaRPr b="0" lang="en-IE" sz="24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Editor and Configuration</a:t>
            </a:r>
            <a:endParaRPr b="0" lang="en-IE" sz="24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Package Management</a:t>
            </a:r>
            <a:endParaRPr b="0" lang="en-IE" sz="24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Linting </a:t>
            </a:r>
            <a:endParaRPr b="0" lang="en-IE" sz="24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Code quality</a:t>
            </a:r>
            <a:endParaRPr b="0" lang="en-IE" sz="24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endParaRPr b="0" lang="en-IE" sz="24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CI / CD</a:t>
            </a:r>
            <a:endParaRPr b="0" lang="en-IE" sz="24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IE" sz="24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Conclusions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718080" y="6019200"/>
            <a:ext cx="2256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Personal experience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3797280" y="6388920"/>
            <a:ext cx="2029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and books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20000" y="1296000"/>
            <a:ext cx="7919280" cy="395928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7300800" y="5832000"/>
            <a:ext cx="9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Guide 1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300800" y="6178320"/>
            <a:ext cx="9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Guide 2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3384000" y="217800"/>
            <a:ext cx="316764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4400" spc="-1" strike="noStrike">
                <a:latin typeface="Arial"/>
              </a:rPr>
              <a:t>CI / CD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3096000" y="5805720"/>
            <a:ext cx="345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Small Example of wdna-test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202" dur="indefinite" restart="never" nodeType="tmRoot">
          <p:childTnLst>
            <p:seq>
              <p:cTn id="20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09840" y="432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Courses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1297800"/>
            <a:ext cx="547128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9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Clean Code: Writing Code for Humans</a:t>
            </a:r>
            <a:endParaRPr b="0" lang="en-I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9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SOLID Principles of Object Oriented Design</a:t>
            </a:r>
            <a:endParaRPr b="0" lang="en-I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9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How to Have a Better Career in Software</a:t>
            </a:r>
            <a:endParaRPr b="0" lang="en-I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9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 Patterns Library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864360" y="4824000"/>
            <a:ext cx="6046920" cy="13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4" dur="indefinite" restart="never" nodeType="tmRoot">
          <p:childTnLst>
            <p:seq>
              <p:cTn id="20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48000" y="-720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36000" y="1512000"/>
            <a:ext cx="7472160" cy="17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This is for </a:t>
            </a:r>
            <a:r>
              <a:rPr b="1" lang="en-IE" sz="2400" spc="-1" strike="noStrike">
                <a:latin typeface="Arial"/>
              </a:rPr>
              <a:t>NOW</a:t>
            </a:r>
            <a:r>
              <a:rPr b="0" lang="en-IE" sz="2400" spc="-1" strike="noStrike">
                <a:latin typeface="Arial"/>
              </a:rPr>
              <a:t> not for the future</a:t>
            </a:r>
            <a:endParaRPr b="0" lang="en-I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From now on all the code that is generated in the Front-End must be correctly formatted</a:t>
            </a:r>
            <a:endParaRPr b="0" lang="en-I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We need to start using industry-standard tools</a:t>
            </a:r>
            <a:endParaRPr b="0" lang="en-I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Study this and we will prepare another smaller talk specifically of entropy-front project, next week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448000" y="4574160"/>
            <a:ext cx="4679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3600" spc="-1" strike="noStrike">
                <a:latin typeface="Arial"/>
              </a:rPr>
              <a:t>QUESTIONS???</a:t>
            </a:r>
            <a:endParaRPr b="0" lang="en-IE" sz="3600" spc="-1" strike="noStrike">
              <a:latin typeface="Arial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3493800" y="5832000"/>
            <a:ext cx="1546200" cy="8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E" sz="2200" spc="-1" strike="noStrike">
                <a:latin typeface="Arial"/>
              </a:rPr>
              <a:t>Ryan Dahl</a:t>
            </a:r>
            <a:endParaRPr b="1" lang="en-IE" sz="2200" spc="-1" strike="noStrike">
              <a:latin typeface="Arial"/>
            </a:endParaRPr>
          </a:p>
          <a:p>
            <a:endParaRPr b="0" lang="en-IE" sz="2200" spc="-1" strike="noStrike">
              <a:latin typeface="Arial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224000" y="6192000"/>
            <a:ext cx="6267600" cy="8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E" sz="2200" spc="-1" strike="noStrike">
                <a:latin typeface="Arial"/>
                <a:hlinkClick r:id="rId1"/>
              </a:rPr>
              <a:t>10 Cosas de las que me arrepiento de Node.js</a:t>
            </a:r>
            <a:endParaRPr b="1" lang="en-IE" sz="2200" spc="-1" strike="noStrike">
              <a:latin typeface="Arial"/>
            </a:endParaRPr>
          </a:p>
          <a:p>
            <a:endParaRPr b="0" lang="en-IE" sz="2200" spc="-1" strike="noStrike">
              <a:latin typeface="Arial"/>
            </a:endParaRPr>
          </a:p>
        </p:txBody>
      </p:sp>
    </p:spTree>
  </p:cSld>
  <p:timing>
    <p:tnLst>
      <p:par>
        <p:cTn id="206" dur="indefinite" restart="never" nodeType="tmRoot">
          <p:childTnLst>
            <p:seq>
              <p:cTn id="207" dur="indefinite" nodeType="mainSeq">
                <p:childTnLst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258200" y="-936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Evolution of JavaScript and Web Development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458040" y="635652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1F07523-2BDE-499B-8671-2698494371FA}" type="slidenum">
              <a:rPr b="0" lang="en-IE" sz="900" spc="-1" strike="noStrike">
                <a:solidFill>
                  <a:srgbClr val="8b8b8b"/>
                </a:solidFill>
                <a:latin typeface="Arial"/>
                <a:ea typeface="DejaVu Sans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866240" y="5899320"/>
            <a:ext cx="5332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https://www.w3schools.com/js/js_versions.asp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54" name="Picture 7" descr=""/>
          <p:cNvPicPr/>
          <p:nvPr/>
        </p:nvPicPr>
        <p:blipFill>
          <a:blip r:embed="rId2"/>
          <a:stretch/>
        </p:blipFill>
        <p:spPr>
          <a:xfrm>
            <a:off x="864000" y="1069560"/>
            <a:ext cx="7569360" cy="41133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0000" y="4176000"/>
            <a:ext cx="2158920" cy="10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53480" y="-2916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Timeline recap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6458040" y="635652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2A46BD4-C139-436A-A8DD-B21720505BDB}" type="slidenum">
              <a:rPr b="0" lang="en-IE" sz="900" spc="-1" strike="noStrike">
                <a:solidFill>
                  <a:srgbClr val="8b8b8b"/>
                </a:solidFill>
                <a:latin typeface="Arial"/>
                <a:ea typeface="DejaVu Sans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56200" y="1230840"/>
            <a:ext cx="7578720" cy="48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984"/>
              </a:spcBef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1990 - 1995: </a:t>
            </a:r>
            <a:r>
              <a:rPr b="1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HTML, CSS and JavaScript are invented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1996 - 1999: Standardization efforts begin. Browser compliance is terrible. </a:t>
            </a:r>
            <a:r>
              <a:rPr b="1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Browser wars</a:t>
            </a: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ignite.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2000 - 2004: </a:t>
            </a:r>
            <a:r>
              <a:rPr b="1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CSS frameworks</a:t>
            </a: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begin to emerge. </a:t>
            </a:r>
            <a:r>
              <a:rPr b="1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jQuery is born</a:t>
            </a: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. Frontend package management.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2005 - 2009: W3C specification compliance is met. Chrome browser takes the lead. </a:t>
            </a:r>
            <a:r>
              <a:rPr b="1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Responsive designs and frameworks</a:t>
            </a: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are introduced.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2010 - 2015: </a:t>
            </a:r>
            <a:r>
              <a:rPr b="1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Frameworks are born</a:t>
            </a: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i.e. Backbone, Ember, AngularJS, React, Angular, Vue. HTML5 is announced.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2016 - 2018: GraphQL emerges. Native HTML, CSS &amp; JavaScript become more powerful. </a:t>
            </a:r>
            <a:r>
              <a:rPr b="1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New platforms built on-top existing JavaScript frameworks</a:t>
            </a:r>
            <a:r>
              <a:rPr b="0" lang="en-I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emerge: StoryBook, Motion UI, Gatsby, Next.js.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008000" y="21600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REALITY</a:t>
            </a:r>
            <a:endParaRPr b="1" lang="en-IE" sz="22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458040" y="635652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1C63576-A33B-4BD3-9B10-2554EE5B5EB2}" type="slidenum">
              <a:rPr b="0" lang="en-IE" sz="900" spc="-1" strike="noStrike">
                <a:solidFill>
                  <a:srgbClr val="8b8b8b"/>
                </a:solidFill>
                <a:latin typeface="Arial"/>
                <a:ea typeface="DejaVu Sans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32000" y="0"/>
            <a:ext cx="8570880" cy="68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985480" y="-2916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Before start a Project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1540080"/>
            <a:ext cx="8761680" cy="47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6992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list of choices is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LONG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list is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COMPLEX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Is hard to Start from scratch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Developers with less experience have a hard time at the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beginning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are not</a:t>
            </a: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developers, in principle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team needs to think about a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good design</a:t>
            </a: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 before starting to develop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team have to go in the same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direction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25480" y="172800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3300" spc="-1" strike="noStrike">
                <a:solidFill>
                  <a:srgbClr val="000000"/>
                </a:solidFill>
                <a:latin typeface="Arial"/>
                <a:ea typeface="DejaVu Sans"/>
              </a:rPr>
              <a:t>Tools for have a better experience in Software Development</a:t>
            </a:r>
            <a:endParaRPr b="0" lang="en-IE" sz="33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936000" y="4954320"/>
            <a:ext cx="76924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People of IT in WDNA: 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...we are Software Engineers most of the time...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3300" spc="-1" strike="noStrike">
                <a:solidFill>
                  <a:srgbClr val="000000"/>
                </a:solidFill>
                <a:latin typeface="Arial"/>
                <a:ea typeface="DejaVu Sans"/>
              </a:rPr>
              <a:t>We need a Starter Kit</a:t>
            </a:r>
            <a:endParaRPr b="0" lang="en-IE" sz="33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336000" y="1053720"/>
            <a:ext cx="2806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Doctors have Starter Kit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 rot="21540000">
            <a:off x="7002720" y="1420200"/>
            <a:ext cx="1132200" cy="216936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288000" y="1512000"/>
            <a:ext cx="1899720" cy="39589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2402640" y="1512000"/>
            <a:ext cx="3284280" cy="437760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4824000" y="6408000"/>
            <a:ext cx="413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 is not Entropy compatible....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288000" y="5544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Folders structure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2959920" y="5917680"/>
            <a:ext cx="2295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 Dependencies 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6120000" y="3829680"/>
            <a:ext cx="20037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conventions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6120000" y="4176000"/>
            <a:ext cx="24609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Package Management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6120000" y="4491360"/>
            <a:ext cx="15620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Optimizations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6120000" y="4778280"/>
            <a:ext cx="2041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Common Libraries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6120000" y="5124600"/>
            <a:ext cx="13683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Tests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6120000" y="5445720"/>
            <a:ext cx="241848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Working App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3744000" y="145800"/>
            <a:ext cx="153648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Starter Kit</a:t>
            </a:r>
            <a:endParaRPr b="0" lang="en-IE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376000" y="42840"/>
            <a:ext cx="57063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Editors and Configuration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81240" y="1180080"/>
            <a:ext cx="8761680" cy="47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list of choices is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LONG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list is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COMPLEX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team have to go in the same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direction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40560" y="2418840"/>
            <a:ext cx="57063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good choice could be an Editor with: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81240" y="3384000"/>
            <a:ext cx="8761680" cy="47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Autocompletion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Framework support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Lightweight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Built-in terminal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100% Customizable</a:t>
            </a:r>
            <a:endParaRPr b="0" lang="en-IE" sz="22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  <a:ea typeface="DejaVu Sans"/>
              </a:rPr>
              <a:t>Free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0" y="5400000"/>
            <a:ext cx="2734920" cy="1366920"/>
          </a:xfrm>
          <a:prstGeom prst="rect">
            <a:avLst/>
          </a:prstGeom>
          <a:ln>
            <a:noFill/>
          </a:ln>
        </p:spPr>
      </p:pic>
      <p:sp>
        <p:nvSpPr>
          <p:cNvPr id="86" name="CustomShape 5"/>
          <p:cNvSpPr/>
          <p:nvPr/>
        </p:nvSpPr>
        <p:spPr>
          <a:xfrm>
            <a:off x="4248000" y="5688000"/>
            <a:ext cx="430920" cy="43092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9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Application>LibreOffice/6.0.7.3$Linux_X86_64 LibreOffice_project/00m0$Build-3</Application>
  <Words>67</Words>
  <Paragraphs>20</Paragraphs>
  <Company>uclv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1999-11-30T05:08:43Z</dcterms:created>
  <dc:creator>fie</dc:creator>
  <dc:description/>
  <dc:language>en-IE</dc:language>
  <cp:lastModifiedBy/>
  <cp:lastPrinted>1601-01-01T00:00:00Z</cp:lastPrinted>
  <dcterms:modified xsi:type="dcterms:W3CDTF">2019-03-26T13:31:26Z</dcterms:modified>
  <cp:revision>333</cp:revision>
  <dc:subject/>
  <dc:title>MICROPROCESADORES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uclv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  <property fmtid="{D5CDD505-2E9C-101B-9397-08002B2CF9AE}" pid="13" name="Version">
    <vt:i4>9</vt:i4>
  </property>
</Properties>
</file>