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4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5.jpeg" ContentType="image/jpeg"/>
  <Override PartName="/ppt/media/image3.jpeg" ContentType="image/jpeg"/>
  <Override PartName="/ppt/media/image11.png" ContentType="image/png"/>
  <Override PartName="/ppt/media/image15.png" ContentType="image/pn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Click </a:t>
            </a:r>
            <a:r>
              <a:rPr b="0" lang="en-IE" sz="4400" spc="-1" strike="noStrike">
                <a:latin typeface="Arial"/>
              </a:rPr>
              <a:t>to </a:t>
            </a:r>
            <a:r>
              <a:rPr b="0" lang="en-IE" sz="4400" spc="-1" strike="noStrike">
                <a:latin typeface="Arial"/>
              </a:rPr>
              <a:t>mov</a:t>
            </a:r>
            <a:r>
              <a:rPr b="0" lang="en-IE" sz="4400" spc="-1" strike="noStrike">
                <a:latin typeface="Arial"/>
              </a:rPr>
              <a:t>e the </a:t>
            </a:r>
            <a:r>
              <a:rPr b="0" lang="en-IE" sz="4400" spc="-1" strike="noStrike">
                <a:latin typeface="Arial"/>
              </a:rPr>
              <a:t>slide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2000" spc="-1" strike="noStrike">
                <a:latin typeface="Arial"/>
              </a:rPr>
              <a:t>Click to edit the notes format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E" sz="1400" spc="-1" strike="noStrike">
                <a:latin typeface="Times New Roman"/>
              </a:rPr>
              <a:t> 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7796400-6A69-4434-9445-F73CE6A4467A}" type="slidenum">
              <a:rPr b="0" lang="en-IE" sz="1400" spc="-1" strike="noStrike">
                <a:latin typeface="Times New Roman"/>
              </a:rPr>
              <a:t>1</a:t>
            </a:fld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0479F1-45A9-46AA-B8E2-1AD723D27B8C}" type="slidenum">
              <a:rPr b="0" lang="en-IE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12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E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16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20000"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app.pluralsight.com/library/courses/visual-studio-code/table-of-contents" TargetMode="External"/><Relationship Id="rId3" Type="http://schemas.openxmlformats.org/officeDocument/2006/relationships/hyperlink" Target="https://editorconfig.org/" TargetMode="External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docs.npmjs.com/" TargetMode="External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ReactTraining/react-router" TargetMode="External"/><Relationship Id="rId2" Type="http://schemas.openxmlformats.org/officeDocument/2006/relationships/hyperlink" Target="https://www.npmjs.com/package/react-router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reiniermujica" TargetMode="External"/><Relationship Id="rId2" Type="http://schemas.openxmlformats.org/officeDocument/2006/relationships/hyperlink" Target="https://github.com/reiniermujica/algorithms-and-contests/blob/master/ALG/MAXFLOW.CPP" TargetMode="External"/><Relationship Id="rId3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w3schools.com/js/js_versions.asp" TargetMode="Externa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28600" y="914400"/>
            <a:ext cx="920772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E" sz="4000" spc="-1" strike="noStrike">
                <a:solidFill>
                  <a:srgbClr val="000000"/>
                </a:solidFill>
                <a:latin typeface="Arial"/>
              </a:rPr>
              <a:t>Front-End Web Development </a:t>
            </a:r>
            <a:br/>
            <a:r>
              <a:rPr b="1" lang="en-IE" sz="4000" spc="-1" strike="noStrike">
                <a:solidFill>
                  <a:srgbClr val="000000"/>
                </a:solidFill>
                <a:latin typeface="Arial"/>
              </a:rPr>
              <a:t>Best Practices</a:t>
            </a:r>
            <a:endParaRPr b="0" lang="en-IE" sz="40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BB50F4-61C0-433F-B924-A40F1054FDAD}" type="slidenum">
              <a:rPr b="0" lang="en-IE" sz="900" spc="-1" strike="noStrike">
                <a:solidFill>
                  <a:srgbClr val="8b8b8b"/>
                </a:solidFill>
                <a:latin typeface="Arial Black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193480" y="-10116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Configuring Visual Studio Code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6000" y="5328360"/>
            <a:ext cx="2735640" cy="13676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381600" y="1368000"/>
            <a:ext cx="8762400" cy="47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 u="sng">
                <a:solidFill>
                  <a:srgbClr val="000000"/>
                </a:solidFill>
                <a:uFillTx/>
                <a:latin typeface="Arial"/>
                <a:ea typeface="Noto Sans CJK SC Regular"/>
                <a:hlinkClick r:id="rId2"/>
              </a:rPr>
              <a:t>Take the course... completely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Extensions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Snippets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Git integration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Editorconfig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SettingSync extension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Waka Time extension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Take a while configuring the editor,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most of the time you use it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3384000" y="6264000"/>
            <a:ext cx="2880000" cy="360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  <a:hlinkClick r:id="rId3"/>
              </a:rPr>
              <a:t>https://editorconfig.org/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5040000" y="1000080"/>
            <a:ext cx="3870360" cy="51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76000" y="0"/>
            <a:ext cx="7886160" cy="100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Package Management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32000" y="1152000"/>
            <a:ext cx="2160000" cy="83952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2833200" y="1381680"/>
            <a:ext cx="2638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Node Package Manager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32000" y="2448000"/>
            <a:ext cx="6768000" cy="32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Basic commands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Managing Dependencies with </a:t>
            </a:r>
            <a:r>
              <a:rPr b="1" lang="en-IE" sz="2200" spc="-1" strike="noStrike">
                <a:latin typeface="Arial"/>
              </a:rPr>
              <a:t>package.json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Locking-Down Dependencies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Development Packages 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Production Packages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  <a:ea typeface="Noto Sans CJK SC Regular"/>
              </a:rPr>
              <a:t>Keep d</a:t>
            </a:r>
            <a:r>
              <a:rPr b="0" lang="en-IE" sz="2200" spc="-1" strike="noStrike">
                <a:latin typeface="Arial"/>
              </a:rPr>
              <a:t>ependencies updated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Automation scripts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  <a:hlinkClick r:id="rId2"/>
              </a:rPr>
              <a:t>Read the docs...</a:t>
            </a:r>
            <a:endParaRPr b="0" lang="en-IE" sz="22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09840" y="-10080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2400" spc="-1" strike="noStrike">
                <a:latin typeface="Arial"/>
              </a:rPr>
              <a:t>Library Selection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32000" y="1409400"/>
            <a:ext cx="6768000" cy="204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How widely is it used?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How is the documentation?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How actively is it being developed?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1b1b1b"/>
                </a:solidFill>
                <a:latin typeface="Arial"/>
                <a:hlinkClick r:id="rId1"/>
              </a:rPr>
              <a:t>GitHub activity, stars...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7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1b1b1b"/>
                </a:solidFill>
                <a:latin typeface="Arial"/>
                <a:hlinkClick r:id="rId2"/>
              </a:rPr>
              <a:t>NPM downloads</a:t>
            </a:r>
            <a:endParaRPr b="0" lang="en-IE" sz="2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 rot="21595200">
            <a:off x="6290280" y="1081800"/>
            <a:ext cx="2709000" cy="100404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747000" y="4444200"/>
            <a:ext cx="760500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n-IE" sz="2200" spc="-1" strike="noStrike">
                <a:latin typeface="Arial"/>
              </a:rPr>
              <a:t>If we’re not careful with our decisions during the beginning, we will end up spending a lot of time later cleaning up the mess.</a:t>
            </a:r>
            <a:endParaRPr b="0" lang="en-IE" sz="22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76000" y="-10080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2800" spc="-1" strike="noStrike">
                <a:latin typeface="Arial"/>
              </a:rPr>
              <a:t>Linting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32000" y="1741680"/>
            <a:ext cx="36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What is </a:t>
            </a:r>
            <a:r>
              <a:rPr b="0" lang="en-IE" sz="1800" spc="-1" strike="noStrike">
                <a:latin typeface="Arial"/>
              </a:rPr>
              <a:t>“Linting”?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3096000" y="1080000"/>
            <a:ext cx="3456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IE" sz="1300" spc="-1" strike="noStrike">
                <a:latin typeface="Arial"/>
              </a:rPr>
              <a:t>...  PHPLint, JSLint, Pylint, ES Lint ...</a:t>
            </a:r>
            <a:endParaRPr b="0" i="1" lang="en-IE" sz="1300" spc="-1" strike="noStrike">
              <a:latin typeface="Arial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432000" y="2246040"/>
            <a:ext cx="7497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400" spc="-1" strike="noStrike">
                <a:latin typeface="Arial"/>
              </a:rPr>
              <a:t>Linting is the process of running a program that will analyse code for potential errors.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>
          <a:xfrm>
            <a:off x="3083760" y="3573720"/>
            <a:ext cx="3108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Why do we need a linter?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267560" y="4349520"/>
            <a:ext cx="6724440" cy="1266480"/>
          </a:xfrm>
          <a:prstGeom prst="rect">
            <a:avLst/>
          </a:prstGeom>
          <a:ln>
            <a:noFill/>
          </a:ln>
        </p:spPr>
      </p:pic>
      <p:sp>
        <p:nvSpPr>
          <p:cNvPr id="106" name="TextShape 6"/>
          <p:cNvSpPr txBox="1"/>
          <p:nvPr/>
        </p:nvSpPr>
        <p:spPr>
          <a:xfrm>
            <a:off x="3888000" y="6192000"/>
            <a:ext cx="1549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Live Example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76000" y="-10080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2800" spc="-1" strike="noStrike">
                <a:latin typeface="Arial"/>
              </a:rPr>
              <a:t>Linting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36000" y="1021680"/>
            <a:ext cx="36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Why do you need a linter?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965880" y="1512000"/>
            <a:ext cx="5874120" cy="253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latin typeface="Arial"/>
              </a:rPr>
              <a:t>Readability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latin typeface="Arial"/>
              </a:rPr>
              <a:t>Pre-code review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latin typeface="Arial"/>
              </a:rPr>
              <a:t>Finding (syntax) errors before execution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latin typeface="Arial"/>
              </a:rPr>
              <a:t>Avoid Mistakes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latin typeface="Arial"/>
              </a:rPr>
              <a:t>Avoid Bad practices or patterns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latin typeface="Arial"/>
              </a:rPr>
              <a:t>Enforce consistency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</a:rPr>
              <a:t>The team have to go in the same </a:t>
            </a:r>
            <a:r>
              <a:rPr b="1" lang="en-IE" sz="1500" spc="-1" strike="noStrike">
                <a:solidFill>
                  <a:srgbClr val="000000"/>
                </a:solidFill>
                <a:latin typeface="Arial"/>
              </a:rPr>
              <a:t>direction</a:t>
            </a:r>
            <a:endParaRPr b="0" lang="en-IE" sz="1500" spc="-1" strike="noStrike">
              <a:latin typeface="Arial"/>
            </a:endParaRPr>
          </a:p>
          <a:p>
            <a:pPr marL="216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0000"/>
                </a:solidFill>
                <a:latin typeface="Arial"/>
              </a:rPr>
              <a:t>Why </a:t>
            </a:r>
            <a:r>
              <a:rPr b="1" lang="en-IE" sz="1500" spc="-1" strike="noStrike">
                <a:solidFill>
                  <a:srgbClr val="000000"/>
                </a:solidFill>
                <a:latin typeface="Arial"/>
              </a:rPr>
              <a:t>Facebook</a:t>
            </a:r>
            <a:r>
              <a:rPr b="0" lang="en-IE" sz="15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IE" sz="1500" spc="-1" strike="noStrike">
                <a:solidFill>
                  <a:srgbClr val="000000"/>
                </a:solidFill>
                <a:latin typeface="Arial"/>
              </a:rPr>
              <a:t>Airbnb</a:t>
            </a:r>
            <a:r>
              <a:rPr b="0" lang="en-IE" sz="15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IE" sz="1500" spc="-1" strike="noStrike">
                <a:solidFill>
                  <a:srgbClr val="000000"/>
                </a:solidFill>
                <a:latin typeface="Arial"/>
              </a:rPr>
              <a:t>Google</a:t>
            </a:r>
            <a:r>
              <a:rPr b="0" lang="en-IE" sz="1500" spc="-1" strike="noStrike">
                <a:solidFill>
                  <a:srgbClr val="000000"/>
                </a:solidFill>
                <a:latin typeface="Arial"/>
              </a:rPr>
              <a:t> uses ES Lint?</a:t>
            </a:r>
            <a:endParaRPr b="0" lang="en-IE" sz="15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248000" y="5040000"/>
            <a:ext cx="2759400" cy="86004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2664000" y="5112000"/>
            <a:ext cx="792000" cy="792000"/>
          </a:xfrm>
          <a:prstGeom prst="rect">
            <a:avLst/>
          </a:prstGeom>
          <a:ln>
            <a:noFill/>
          </a:ln>
        </p:spPr>
      </p:pic>
      <p:sp>
        <p:nvSpPr>
          <p:cNvPr id="112" name="TextShape 4"/>
          <p:cNvSpPr txBox="1"/>
          <p:nvPr/>
        </p:nvSpPr>
        <p:spPr>
          <a:xfrm>
            <a:off x="3090960" y="4477680"/>
            <a:ext cx="274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ES Lint with Airbnb Rules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3672000" y="5229720"/>
            <a:ext cx="447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3600" spc="-1" strike="noStrike">
                <a:latin typeface="Arial"/>
              </a:rPr>
              <a:t>+</a:t>
            </a:r>
            <a:endParaRPr b="0" lang="en-IE" sz="3600" spc="-1" strike="noStrike">
              <a:latin typeface="Arial"/>
            </a:endParaRPr>
          </a:p>
        </p:txBody>
      </p:sp>
      <p:sp>
        <p:nvSpPr>
          <p:cNvPr id="114" name="TextShape 6"/>
          <p:cNvSpPr txBox="1"/>
          <p:nvPr/>
        </p:nvSpPr>
        <p:spPr>
          <a:xfrm>
            <a:off x="3168000" y="6421680"/>
            <a:ext cx="2754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Live Example with ESLint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93840" y="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2800" spc="-1" strike="noStrike">
                <a:latin typeface="Arial"/>
              </a:rPr>
              <a:t>Linting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656000" y="1152000"/>
            <a:ext cx="59760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2800" spc="-1" strike="noStrike">
                <a:latin typeface="Arial"/>
              </a:rPr>
              <a:t>Things </a:t>
            </a:r>
            <a:r>
              <a:rPr b="1" lang="en-IE" sz="2800" spc="-1" strike="noStrike">
                <a:latin typeface="Arial"/>
              </a:rPr>
              <a:t>to do or </a:t>
            </a:r>
            <a:r>
              <a:rPr b="1" i="1" lang="en-IE" sz="2800" spc="-1" strike="noStrike">
                <a:latin typeface="Arial"/>
              </a:rPr>
              <a:t>not do</a:t>
            </a:r>
            <a:r>
              <a:rPr b="0" lang="en-IE" sz="2800" spc="-1" strike="noStrike">
                <a:latin typeface="Arial"/>
              </a:rPr>
              <a:t> with a linter: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30160" y="5445720"/>
            <a:ext cx="50738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Disable the rule instead of improving you code</a:t>
            </a:r>
            <a:endParaRPr b="0" lang="en-IE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481680" y="4752000"/>
            <a:ext cx="146232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E" sz="2800" spc="-1" strike="noStrike">
                <a:latin typeface="Arial"/>
              </a:rPr>
              <a:t> </a:t>
            </a:r>
            <a:r>
              <a:rPr b="1" lang="en-IE" sz="2800" spc="-1" strike="noStrike">
                <a:latin typeface="Arial"/>
              </a:rPr>
              <a:t>Not do</a:t>
            </a:r>
            <a:r>
              <a:rPr b="0" lang="en-IE" sz="2800" spc="-1" strike="noStrike">
                <a:latin typeface="Arial"/>
              </a:rPr>
              <a:t> 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504000" y="1764000"/>
            <a:ext cx="1368000" cy="12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E" sz="2800" spc="-1" strike="noStrike">
                <a:latin typeface="Arial"/>
              </a:rPr>
              <a:t>To do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720000" y="2349720"/>
            <a:ext cx="56491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Follow a good JavaScript, PHP, Python style guide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958680" y="2749680"/>
            <a:ext cx="3087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IE" sz="1800" spc="-1" strike="noStrike">
                <a:latin typeface="Arial"/>
              </a:rPr>
              <a:t>Google</a:t>
            </a:r>
            <a:r>
              <a:rPr b="0" lang="en-IE" sz="1800" spc="-1" strike="noStrike">
                <a:latin typeface="Arial"/>
              </a:rPr>
              <a:t>, </a:t>
            </a:r>
            <a:r>
              <a:rPr b="0" i="1" lang="en-IE" sz="1800" spc="-1" strike="noStrike">
                <a:latin typeface="Arial"/>
              </a:rPr>
              <a:t>Facebook</a:t>
            </a:r>
            <a:r>
              <a:rPr b="0" lang="en-IE" sz="1800" spc="-1" strike="noStrike">
                <a:latin typeface="Arial"/>
              </a:rPr>
              <a:t>, </a:t>
            </a:r>
            <a:r>
              <a:rPr b="0" i="1" lang="en-IE" sz="1800" spc="-1" strike="noStrike">
                <a:latin typeface="Arial"/>
              </a:rPr>
              <a:t>Airbnb</a:t>
            </a:r>
            <a:r>
              <a:rPr b="0" lang="en-IE" sz="1800" spc="-1" strike="noStrike">
                <a:latin typeface="Arial"/>
              </a:rPr>
              <a:t>....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2" name="TextShape 8"/>
          <p:cNvSpPr txBox="1"/>
          <p:nvPr/>
        </p:nvSpPr>
        <p:spPr>
          <a:xfrm>
            <a:off x="760680" y="3178800"/>
            <a:ext cx="3970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Everything should follow linter rules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3" name="TextShape 9"/>
          <p:cNvSpPr txBox="1"/>
          <p:nvPr/>
        </p:nvSpPr>
        <p:spPr>
          <a:xfrm>
            <a:off x="772200" y="3672000"/>
            <a:ext cx="6974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Take a while configuring linter rules, will be the rules of the TEAM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4" name="TextShape 10"/>
          <p:cNvSpPr txBox="1"/>
          <p:nvPr/>
        </p:nvSpPr>
        <p:spPr>
          <a:xfrm>
            <a:off x="830160" y="5976000"/>
            <a:ext cx="748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Think that the inter eliminates </a:t>
            </a:r>
            <a:r>
              <a:rPr b="1" lang="en-IE" sz="1800" spc="-1" strike="noStrike">
                <a:latin typeface="Arial"/>
              </a:rPr>
              <a:t>all the errors</a:t>
            </a:r>
            <a:r>
              <a:rPr b="0" lang="en-IE" sz="1800" spc="-1" strike="noStrike">
                <a:latin typeface="Arial"/>
              </a:rPr>
              <a:t> of your code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65840" y="-7200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2800" spc="-1" strike="noStrike">
                <a:latin typeface="Arial"/>
              </a:rPr>
              <a:t>Code quality</a:t>
            </a:r>
            <a:endParaRPr b="0" lang="en-IE" sz="2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92000" y="2448000"/>
            <a:ext cx="3519360" cy="222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Clean Code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Test Driven Development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Solid Principles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Design Patterns</a:t>
            </a:r>
            <a:endParaRPr b="0" lang="en-IE" sz="2200" spc="-1" strike="noStrike">
              <a:latin typeface="Arial"/>
            </a:endParaRPr>
          </a:p>
          <a:p>
            <a:pPr marL="216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latin typeface="Arial"/>
              </a:rPr>
              <a:t>Keep reading, studying...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3070080" y="1152000"/>
            <a:ext cx="2545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There isn't another way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3358440" y="5760000"/>
            <a:ext cx="49935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...we are Software Engineers most of the time...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76000" y="-2880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2600" spc="-1" strike="noStrike">
                <a:latin typeface="Arial"/>
              </a:rPr>
              <a:t>Personal Experience</a:t>
            </a:r>
            <a:endParaRPr b="0" lang="en-IE" sz="26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064520" y="1381680"/>
            <a:ext cx="1599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solidFill>
                  <a:srgbClr val="1b1b1b"/>
                </a:solidFill>
                <a:latin typeface="Arial"/>
                <a:hlinkClick r:id="rId1"/>
              </a:rPr>
              <a:t>Link de github</a:t>
            </a:r>
            <a:endParaRPr b="0" lang="en-IE" sz="1800" spc="-1" strike="noStrike">
              <a:solidFill>
                <a:srgbClr val="1b1b1b"/>
              </a:solid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1080000" y="1944000"/>
            <a:ext cx="2171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  <a:hlinkClick r:id="rId2"/>
              </a:rPr>
              <a:t>Max Flow Algorithm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1656000" y="4104000"/>
            <a:ext cx="5467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Arial"/>
              </a:rPr>
              <a:t>Live Example Highcharts Component without ESLint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48000" y="-7200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2400" spc="-1" strike="noStrike">
                <a:latin typeface="Arial"/>
              </a:rPr>
              <a:t>TDD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43160" y="1152000"/>
            <a:ext cx="8340840" cy="471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1" dur="indefinite" restart="never" nodeType="tmRoot">
          <p:childTnLst>
            <p:seq>
              <p:cTn id="1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CI / CD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457200"/>
            <a:ext cx="84574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SUMMARY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C9652A9-AAE4-4B2A-845A-2508FB5FC7C4}" type="slidenum">
              <a:rPr b="0" lang="en-IE" sz="900" spc="-1" strike="noStrike">
                <a:solidFill>
                  <a:srgbClr val="8b8b8b"/>
                </a:solidFill>
                <a:latin typeface="Arial Black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356040" y="1295280"/>
            <a:ext cx="8762400" cy="47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Evolution of JavaScript and Web Development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Editor and Configuration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Package Management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Linting 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Code quality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Testing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CI / CD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Microservices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Resources</a:t>
            </a:r>
            <a:endParaRPr b="0" lang="en-IE" sz="24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Conclusions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718080" y="6019200"/>
            <a:ext cx="2257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Personal experience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3797280" y="6388920"/>
            <a:ext cx="20304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Course and books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09840" y="4320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3200" spc="-1" strike="noStrike">
                <a:latin typeface="Arial"/>
              </a:rPr>
              <a:t>Courses</a:t>
            </a:r>
            <a:endParaRPr b="0" lang="en-IE" sz="32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0000" y="1297800"/>
            <a:ext cx="5472000" cy="187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spcBef>
                <a:spcPts val="19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Clean Code: Writing Code for Humans</a:t>
            </a:r>
            <a:endParaRPr b="0" lang="en-IE" sz="1800" spc="-1" strike="noStrike">
              <a:latin typeface="Arial"/>
            </a:endParaRPr>
          </a:p>
          <a:p>
            <a:pPr marL="216000" indent="-216000">
              <a:spcBef>
                <a:spcPts val="19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SOLID Principles of Object Oriented Design</a:t>
            </a:r>
            <a:endParaRPr b="0" lang="en-IE" sz="1800" spc="-1" strike="noStrike">
              <a:latin typeface="Arial"/>
            </a:endParaRPr>
          </a:p>
          <a:p>
            <a:pPr marL="216000" indent="-216000">
              <a:spcBef>
                <a:spcPts val="19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How to Have a Better Career in Software</a:t>
            </a:r>
            <a:endParaRPr b="0" lang="en-IE" sz="1800" spc="-1" strike="noStrike">
              <a:latin typeface="Arial"/>
            </a:endParaRPr>
          </a:p>
          <a:p>
            <a:pPr marL="216000" indent="-216000">
              <a:spcBef>
                <a:spcPts val="19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Design Patterns Library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864360" y="4824000"/>
            <a:ext cx="6047640" cy="13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5" dur="indefinite" restart="never" nodeType="tmRoot">
          <p:childTnLst>
            <p:seq>
              <p:cTn id="1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48000" y="-72000"/>
            <a:ext cx="788616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E" sz="4400" spc="-1" strike="noStrike">
                <a:latin typeface="Arial"/>
              </a:rPr>
              <a:t>Summary</a:t>
            </a:r>
            <a:endParaRPr b="0" lang="en-IE" sz="4400" spc="-1" strike="noStrike"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258200" y="-9360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IE" sz="2400" spc="-1" strike="noStrike">
                <a:solidFill>
                  <a:srgbClr val="000000"/>
                </a:solidFill>
                <a:latin typeface="Arial"/>
              </a:rPr>
              <a:t>Evolution of JavaScript and Web Development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2B4C298-B5E7-4099-9F38-EA99A99379E2}" type="slidenum">
              <a:rPr b="0" lang="en-IE" sz="9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866240" y="5899320"/>
            <a:ext cx="5333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https://www.w3schools.com/js/js_versions.asp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54" name="Picture 7" descr=""/>
          <p:cNvPicPr/>
          <p:nvPr/>
        </p:nvPicPr>
        <p:blipFill>
          <a:blip r:embed="rId2"/>
          <a:stretch/>
        </p:blipFill>
        <p:spPr>
          <a:xfrm>
            <a:off x="864000" y="1069560"/>
            <a:ext cx="7570080" cy="41140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0000" y="4176000"/>
            <a:ext cx="2159640" cy="101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753480" y="-2916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Timeline recap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B0C3489-F806-4D5C-BEF4-5C9443636E05}" type="slidenum">
              <a:rPr b="0" lang="en-IE" sz="9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556200" y="1230840"/>
            <a:ext cx="7579440" cy="48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600" spc="-1" strike="noStrike">
                <a:latin typeface="Arial"/>
              </a:rPr>
              <a:t>1990 - 1995: </a:t>
            </a:r>
            <a:r>
              <a:rPr b="1" lang="en-IE" sz="1600" spc="-1" strike="noStrike">
                <a:latin typeface="Arial"/>
              </a:rPr>
              <a:t>HTML, CSS and JavaScript are invented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600" spc="-1" strike="noStrike">
                <a:latin typeface="Arial"/>
              </a:rPr>
              <a:t>1996 - 1999: Standardization efforts begin. Browser compliance is terrible. </a:t>
            </a:r>
            <a:r>
              <a:rPr b="1" lang="en-IE" sz="1600" spc="-1" strike="noStrike">
                <a:latin typeface="Arial"/>
              </a:rPr>
              <a:t>Browser wars</a:t>
            </a:r>
            <a:r>
              <a:rPr b="0" lang="en-IE" sz="1600" spc="-1" strike="noStrike">
                <a:latin typeface="Arial"/>
              </a:rPr>
              <a:t> ignite.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600" spc="-1" strike="noStrike">
                <a:latin typeface="Arial"/>
              </a:rPr>
              <a:t>2000 - 2004: </a:t>
            </a:r>
            <a:r>
              <a:rPr b="1" lang="en-IE" sz="1600" spc="-1" strike="noStrike">
                <a:latin typeface="Arial"/>
              </a:rPr>
              <a:t>CSS frameworks</a:t>
            </a:r>
            <a:r>
              <a:rPr b="0" lang="en-IE" sz="1600" spc="-1" strike="noStrike">
                <a:latin typeface="Arial"/>
              </a:rPr>
              <a:t> begin to emerge. </a:t>
            </a:r>
            <a:r>
              <a:rPr b="1" lang="en-IE" sz="1600" spc="-1" strike="noStrike">
                <a:latin typeface="Arial"/>
              </a:rPr>
              <a:t>jQuery is born</a:t>
            </a:r>
            <a:r>
              <a:rPr b="0" lang="en-IE" sz="1600" spc="-1" strike="noStrike">
                <a:latin typeface="Arial"/>
              </a:rPr>
              <a:t>. Frontend package management.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600" spc="-1" strike="noStrike">
                <a:latin typeface="Arial"/>
              </a:rPr>
              <a:t>2005 - 2009: W3C specification compliance is met. Chrome browser takes the lead. </a:t>
            </a:r>
            <a:r>
              <a:rPr b="1" lang="en-IE" sz="1600" spc="-1" strike="noStrike">
                <a:latin typeface="Arial"/>
              </a:rPr>
              <a:t>Responsive designs and frameworks</a:t>
            </a:r>
            <a:r>
              <a:rPr b="0" lang="en-IE" sz="1600" spc="-1" strike="noStrike">
                <a:latin typeface="Arial"/>
              </a:rPr>
              <a:t> are introduced.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600" spc="-1" strike="noStrike">
                <a:latin typeface="Arial"/>
              </a:rPr>
              <a:t>2010 - 2015: </a:t>
            </a:r>
            <a:r>
              <a:rPr b="1" lang="en-IE" sz="1600" spc="-1" strike="noStrike">
                <a:latin typeface="Arial"/>
              </a:rPr>
              <a:t>JavaScript Frameworks are born</a:t>
            </a:r>
            <a:r>
              <a:rPr b="0" lang="en-IE" sz="1600" spc="-1" strike="noStrike">
                <a:latin typeface="Arial"/>
              </a:rPr>
              <a:t> i.e. Backbone, Ember, AngularJS, React, Angular, Vue. HTML5 is announced.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600" spc="-1" strike="noStrike">
                <a:latin typeface="Arial"/>
              </a:rPr>
              <a:t>2016 - 2018: GraphQL emerges. Native HTML, CSS &amp; JavaScript become more powerful. </a:t>
            </a:r>
            <a:r>
              <a:rPr b="1" lang="en-IE" sz="1600" spc="-1" strike="noStrike">
                <a:latin typeface="Arial"/>
              </a:rPr>
              <a:t>New platforms built on-top existing JavaScript frameworks</a:t>
            </a:r>
            <a:r>
              <a:rPr b="0" lang="en-IE" sz="1600" spc="-1" strike="noStrike">
                <a:latin typeface="Arial"/>
              </a:rPr>
              <a:t> emerge: StoryBook, Motion UI, Gatsby, Next.js.</a:t>
            </a:r>
            <a:endParaRPr b="0" lang="en-I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008000" y="216000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REALITY</a:t>
            </a:r>
            <a:endParaRPr b="0" lang="en-IE" sz="2200" spc="-1" strike="noStrike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AC75278-B834-47D4-99C1-83F46D08A634}" type="slidenum">
              <a:rPr b="0" lang="en-IE" sz="900" spc="-1" strike="noStrike">
                <a:solidFill>
                  <a:srgbClr val="8b8b8b"/>
                </a:solidFill>
                <a:latin typeface="Arial"/>
              </a:rPr>
              <a:t>1</a:t>
            </a:fld>
            <a:endParaRPr b="0" lang="en-IE" sz="9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32000" y="0"/>
            <a:ext cx="857160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2985480" y="-2916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E" sz="2000" spc="-1" strike="noStrike">
                <a:solidFill>
                  <a:srgbClr val="000000"/>
                </a:solidFill>
                <a:latin typeface="Arial"/>
              </a:rPr>
              <a:t>Before start a Project</a:t>
            </a:r>
            <a:endParaRPr b="0" lang="en-IE" sz="20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60000" y="1540080"/>
            <a:ext cx="8762400" cy="47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The list of choices is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LONG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The list is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COMPLEX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Is hard to Start from scratch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Developers with less experience have a hard time at the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beginning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Designers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are not</a:t>
            </a: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 developers, in principle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The team needs to think about a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good design</a:t>
            </a: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 before starting to develop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The team have to go in the same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direction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25480" y="172800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3300" spc="-1" strike="noStrike">
                <a:solidFill>
                  <a:srgbClr val="000000"/>
                </a:solidFill>
                <a:latin typeface="Arial"/>
              </a:rPr>
              <a:t>Tools for have a better experience in Software Development</a:t>
            </a:r>
            <a:endParaRPr b="0" lang="en-IE" sz="33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936000" y="4954320"/>
            <a:ext cx="76932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People of IT in WDNA: 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...we are Software Engineers most of the time...</a:t>
            </a:r>
            <a:endParaRPr b="0" lang="en-I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3300" spc="-1" strike="noStrike">
                <a:solidFill>
                  <a:srgbClr val="000000"/>
                </a:solidFill>
                <a:latin typeface="Arial"/>
              </a:rPr>
              <a:t>We need a Starter Kit</a:t>
            </a:r>
            <a:endParaRPr b="0" lang="en-IE" sz="33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6336000" y="1053720"/>
            <a:ext cx="2807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Doctors have Starter Kit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 rot="21540000">
            <a:off x="7002720" y="1420200"/>
            <a:ext cx="1132920" cy="217008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288000" y="1512000"/>
            <a:ext cx="1900440" cy="39596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2402640" y="1512000"/>
            <a:ext cx="3285000" cy="4378320"/>
          </a:xfrm>
          <a:prstGeom prst="rect">
            <a:avLst/>
          </a:prstGeom>
          <a:ln>
            <a:noFill/>
          </a:ln>
        </p:spPr>
      </p:pic>
      <p:sp>
        <p:nvSpPr>
          <p:cNvPr id="71" name="CustomShape 3"/>
          <p:cNvSpPr/>
          <p:nvPr/>
        </p:nvSpPr>
        <p:spPr>
          <a:xfrm>
            <a:off x="4824000" y="6408000"/>
            <a:ext cx="4139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Everything is not Entropy compatible....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288000" y="5544000"/>
            <a:ext cx="201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Folders structure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2959920" y="5917680"/>
            <a:ext cx="2295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Initial Dependencies 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4" name="CustomShape 6"/>
          <p:cNvSpPr/>
          <p:nvPr/>
        </p:nvSpPr>
        <p:spPr>
          <a:xfrm>
            <a:off x="6120000" y="3829680"/>
            <a:ext cx="2004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Code conventions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5" name="CustomShape 7"/>
          <p:cNvSpPr/>
          <p:nvPr/>
        </p:nvSpPr>
        <p:spPr>
          <a:xfrm>
            <a:off x="6120000" y="4176000"/>
            <a:ext cx="2461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Package Management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76" name="CustomShape 8"/>
          <p:cNvSpPr/>
          <p:nvPr/>
        </p:nvSpPr>
        <p:spPr>
          <a:xfrm>
            <a:off x="6120000" y="4491360"/>
            <a:ext cx="1562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Optimizations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7" name="CustomShape 9"/>
          <p:cNvSpPr/>
          <p:nvPr/>
        </p:nvSpPr>
        <p:spPr>
          <a:xfrm>
            <a:off x="6120000" y="4778280"/>
            <a:ext cx="204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Common Libraries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8" name="CustomShape 10"/>
          <p:cNvSpPr/>
          <p:nvPr/>
        </p:nvSpPr>
        <p:spPr>
          <a:xfrm>
            <a:off x="6120000" y="5124600"/>
            <a:ext cx="1369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Some Tests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79" name="CustomShape 11"/>
          <p:cNvSpPr/>
          <p:nvPr/>
        </p:nvSpPr>
        <p:spPr>
          <a:xfrm>
            <a:off x="6120000" y="5445720"/>
            <a:ext cx="24192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E" sz="1800" spc="-1" strike="noStrike">
                <a:latin typeface="Arial"/>
              </a:rPr>
              <a:t>Example Working App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E" sz="1800" spc="-1" strike="noStrike">
              <a:latin typeface="Arial"/>
            </a:endParaRPr>
          </a:p>
        </p:txBody>
      </p:sp>
      <p:sp>
        <p:nvSpPr>
          <p:cNvPr id="80" name="TextShape 12"/>
          <p:cNvSpPr txBox="1"/>
          <p:nvPr/>
        </p:nvSpPr>
        <p:spPr>
          <a:xfrm>
            <a:off x="3744000" y="145800"/>
            <a:ext cx="15372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2400" spc="-1" strike="noStrike">
                <a:latin typeface="Arial"/>
              </a:rPr>
              <a:t>Starter Kit</a:t>
            </a:r>
            <a:endParaRPr b="0" lang="en-IE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2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376000" y="42840"/>
            <a:ext cx="57070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Editors and Configuration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81240" y="1180080"/>
            <a:ext cx="8762400" cy="47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The list of choices is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LONG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The list is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COMPLEX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The team have to go in the same </a:t>
            </a:r>
            <a:r>
              <a:rPr b="1" lang="en-IE" sz="2200" spc="-1" strike="noStrike">
                <a:solidFill>
                  <a:srgbClr val="000000"/>
                </a:solidFill>
                <a:latin typeface="Arial"/>
              </a:rPr>
              <a:t>direction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40560" y="2418840"/>
            <a:ext cx="57070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A good choice could be an Editor with: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381240" y="3384000"/>
            <a:ext cx="8762400" cy="47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Autocompletion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Framework support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Lightweight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Built-in terminal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100% Customizable</a:t>
            </a:r>
            <a:endParaRPr b="0" lang="en-IE" sz="2200" spc="-1" strike="noStrike">
              <a:latin typeface="Arial"/>
            </a:endParaRPr>
          </a:p>
          <a:p>
            <a:pPr marL="171360" indent="-1706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200" spc="-1" strike="noStrike">
                <a:solidFill>
                  <a:srgbClr val="000000"/>
                </a:solidFill>
                <a:latin typeface="Arial"/>
              </a:rPr>
              <a:t>Free</a:t>
            </a: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en-IE" sz="2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0" y="5400000"/>
            <a:ext cx="2735640" cy="136764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4248000" y="5688000"/>
            <a:ext cx="431640" cy="431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9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Application>LibreOffice/6.0.7.3$Linux_X86_64 LibreOffice_project/00m0$Build-3</Application>
  <Words>67</Words>
  <Paragraphs>20</Paragraphs>
  <Company>uclv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1999-11-30T05:08:43Z</dcterms:created>
  <dc:creator>fie</dc:creator>
  <dc:description/>
  <dc:language>en-IE</dc:language>
  <cp:lastModifiedBy/>
  <cp:lastPrinted>1601-01-01T00:00:00Z</cp:lastPrinted>
  <dcterms:modified xsi:type="dcterms:W3CDTF">2019-03-25T16:04:21Z</dcterms:modified>
  <cp:revision>309</cp:revision>
  <dc:subject/>
  <dc:title>MICROPROCESADORES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uclv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  <property fmtid="{D5CDD505-2E9C-101B-9397-08002B2CF9AE}" pid="13" name="Version">
    <vt:i4>9</vt:i4>
  </property>
</Properties>
</file>