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  <p:sldMasterId id="2147483685" r:id="rId4"/>
  </p:sldMasterIdLst>
  <p:notesMasterIdLst>
    <p:notesMasterId r:id="rId40"/>
  </p:notesMasterIdLst>
  <p:sldIdLst>
    <p:sldId id="888" r:id="rId5"/>
    <p:sldId id="857" r:id="rId6"/>
    <p:sldId id="887" r:id="rId7"/>
    <p:sldId id="890" r:id="rId8"/>
    <p:sldId id="892" r:id="rId9"/>
    <p:sldId id="893" r:id="rId10"/>
    <p:sldId id="894" r:id="rId11"/>
    <p:sldId id="895" r:id="rId12"/>
    <p:sldId id="896" r:id="rId13"/>
    <p:sldId id="897" r:id="rId14"/>
    <p:sldId id="898" r:id="rId15"/>
    <p:sldId id="891" r:id="rId16"/>
    <p:sldId id="899" r:id="rId17"/>
    <p:sldId id="900" r:id="rId18"/>
    <p:sldId id="901" r:id="rId19"/>
    <p:sldId id="918" r:id="rId20"/>
    <p:sldId id="919" r:id="rId21"/>
    <p:sldId id="858" r:id="rId22"/>
    <p:sldId id="904" r:id="rId23"/>
    <p:sldId id="905" r:id="rId24"/>
    <p:sldId id="906" r:id="rId25"/>
    <p:sldId id="907" r:id="rId26"/>
    <p:sldId id="909" r:id="rId27"/>
    <p:sldId id="908" r:id="rId28"/>
    <p:sldId id="859" r:id="rId29"/>
    <p:sldId id="912" r:id="rId30"/>
    <p:sldId id="915" r:id="rId31"/>
    <p:sldId id="911" r:id="rId32"/>
    <p:sldId id="913" r:id="rId33"/>
    <p:sldId id="914" r:id="rId34"/>
    <p:sldId id="916" r:id="rId35"/>
    <p:sldId id="917" r:id="rId36"/>
    <p:sldId id="902" r:id="rId37"/>
    <p:sldId id="903" r:id="rId38"/>
    <p:sldId id="531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亚昇(装备动力院)" initials="张亚昇(装备动力院)" lastIdx="1" clrIdx="0">
    <p:extLst>
      <p:ext uri="{19B8F6BF-5375-455C-9EA6-DF929625EA0E}">
        <p15:presenceInfo xmlns:p15="http://schemas.microsoft.com/office/powerpoint/2012/main" userId="S-1-5-21-1568567486-4017872453-361246728-1618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9AB"/>
    <a:srgbClr val="0070C0"/>
    <a:srgbClr val="E85464"/>
    <a:srgbClr val="67428F"/>
    <a:srgbClr val="E2501F"/>
    <a:srgbClr val="56D5CB"/>
    <a:srgbClr val="007FCC"/>
    <a:srgbClr val="2955A9"/>
    <a:srgbClr val="FFCC00"/>
    <a:srgbClr val="3E65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1" autoAdjust="0"/>
    <p:restoredTop sz="66888" autoAdjust="0"/>
  </p:normalViewPr>
  <p:slideViewPr>
    <p:cSldViewPr>
      <p:cViewPr varScale="1">
        <p:scale>
          <a:sx n="75" d="100"/>
          <a:sy n="75" d="100"/>
        </p:scale>
        <p:origin x="256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DD06B-B634-4958-B15E-B3F43905DCA7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C8260-BAA3-4D78-B16F-45AA063BF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078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大家好，我叫王栋年，</a:t>
            </a:r>
            <a:r>
              <a:rPr lang="zh-CN" altLang="en-US"/>
              <a:t>导师为***老师</a:t>
            </a:r>
            <a:r>
              <a:rPr lang="zh-CN" altLang="en-US" dirty="0"/>
              <a:t>，研究方向为深度强化学习和计算机博弈，今天我分享的论文是来自</a:t>
            </a:r>
            <a:r>
              <a:rPr lang="en-US" altLang="zh-CN" dirty="0"/>
              <a:t>ICLR2020</a:t>
            </a:r>
            <a:r>
              <a:rPr lang="zh-CN" altLang="en-US" dirty="0"/>
              <a:t>的一篇文章，一种蒙特卡洛树并行化方法。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C8260-BAA3-4D78-B16F-45AA063BF3F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746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b="0" i="0" dirty="0">
              <a:solidFill>
                <a:srgbClr val="000000"/>
              </a:solidFill>
              <a:effectLst/>
              <a:latin typeface="Monospaced Numb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Monospaced Number"/>
              </a:rPr>
              <a:t>监督学习是有瓶颈的，它标注的数据决定了训练效果的上限，但强化学习不一样，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onospaced Number"/>
              </a:rPr>
              <a:t>2016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onospaced Number"/>
              </a:rPr>
              <a:t>年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Monospaced Number"/>
              </a:rPr>
              <a:t>alphago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onospaced Number"/>
              </a:rPr>
              <a:t>击败了李世石，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onospaced Number"/>
              </a:rPr>
              <a:t>2019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onospaced Number"/>
              </a:rPr>
              <a:t>年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Monospaced Number"/>
              </a:rPr>
              <a:t>alphastart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onospaced Number"/>
              </a:rPr>
              <a:t>在星际争霸游戏中，以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onospaced Number"/>
              </a:rPr>
              <a:t>10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onospaced Number"/>
              </a:rPr>
              <a:t>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onospaced Number"/>
              </a:rPr>
              <a:t>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onospaced Number"/>
              </a:rPr>
              <a:t>击败人类职业玩家，还有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onospaced Number"/>
              </a:rPr>
              <a:t>2020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onospaced Number"/>
              </a:rPr>
              <a:t>年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Monospaced Number"/>
              </a:rPr>
              <a:t>OpenAI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onospaced Number"/>
              </a:rPr>
              <a:t>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onospaced Number"/>
              </a:rPr>
              <a:t>Dota2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onospaced Number"/>
              </a:rPr>
              <a:t>战胜人类的世界冠军。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C8260-BAA3-4D78-B16F-45AA063BF3F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295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Monospaced Number"/>
              </a:rPr>
              <a:t>那强化学习是怎么做到比人类更厉害的呢？它除了能够学习规划，控制和预测，最重要的一点就是强化学习会试错和探索，人工智能会在失败中吸取教训和经验，更重要的是人工智能比人类勤奋，哪怕很枯燥，也愿意一遍一遍的尝试，强化自己的经验，从而找到一种策略，来应对未知的环境，这种特性就是探索和利用。</a:t>
            </a:r>
            <a:endParaRPr lang="en-US" altLang="zh-CN" b="0" i="0" dirty="0">
              <a:solidFill>
                <a:srgbClr val="000000"/>
              </a:solidFill>
              <a:effectLst/>
              <a:latin typeface="Monospaced Numb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b="0" i="0" dirty="0">
              <a:solidFill>
                <a:srgbClr val="000000"/>
              </a:solidFill>
              <a:effectLst/>
              <a:latin typeface="Monospaced Numb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Monospaced Number"/>
              </a:rPr>
              <a:t>探索就是新的饭店找新的口味，利用利用自己经验在吃过的饭店中挑选好吃的，这样可以持续保证自己大概率吃到好吃的，成为一个优秀的吃货。但是探索和利用，往往是矛盾的方面，保持探索，有可能吃到黑暗料理，但是你如果只在自己旧的经验里面去吃美食，你可能就错过了发现其他美食的机会。怎么把探索和利用很好的平衡，通常是强化学习模型效果好坏的关键点。</a:t>
            </a:r>
            <a:endParaRPr lang="en-US" altLang="zh-CN" b="0" i="0" dirty="0">
              <a:solidFill>
                <a:srgbClr val="000000"/>
              </a:solidFill>
              <a:effectLst/>
              <a:latin typeface="Monospaced Numb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b="0" i="0" dirty="0">
              <a:solidFill>
                <a:srgbClr val="000000"/>
              </a:solidFill>
              <a:effectLst/>
              <a:latin typeface="Monospaced Numb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Monospaced Number"/>
              </a:rPr>
              <a:t>左面是个打砖块的游戏，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onospaced Number"/>
              </a:rPr>
              <a:t>agent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onospaced Number"/>
              </a:rPr>
              <a:t>经过试错探索和经验利用后，它学会了一个拿高分的技巧，它会把球往左边打，打出来一个缺口之后，球可以弹到上面，疯狂得分。说实话，我自己不是每次都能这样，强化学习经过训练后，每次都能抓住这样的机会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C8260-BAA3-4D78-B16F-45AA063BF3F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780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Agent</a:t>
            </a:r>
            <a:r>
              <a:rPr lang="zh-CN" altLang="en-US" dirty="0"/>
              <a:t>只会探索是没有用的，还需要探索的技巧。</a:t>
            </a:r>
            <a:endParaRPr lang="en-US" altLang="zh-CN" dirty="0"/>
          </a:p>
          <a:p>
            <a:r>
              <a:rPr lang="zh-CN" altLang="en-US" dirty="0"/>
              <a:t>强化学习有两种学习方案，一种是基于价值的，一种是基于策略的。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Value-based</a:t>
            </a:r>
            <a:r>
              <a:rPr lang="zh-CN" altLang="en-US" dirty="0"/>
              <a:t>，将每一个状态赋予一个价值的概念，来代表这个状态是好还是坏，这是一个相对的概念，比如说</a:t>
            </a:r>
            <a:r>
              <a:rPr lang="en-US" altLang="zh-CN" dirty="0"/>
              <a:t>C</a:t>
            </a:r>
            <a:r>
              <a:rPr lang="zh-CN" altLang="en-US" dirty="0"/>
              <a:t>状态的价值大于</a:t>
            </a:r>
            <a:r>
              <a:rPr lang="en-US" altLang="zh-CN" dirty="0"/>
              <a:t>A</a:t>
            </a:r>
            <a:r>
              <a:rPr lang="zh-CN" altLang="en-US" dirty="0"/>
              <a:t>状态的价值，那么当老鼠处于</a:t>
            </a:r>
            <a:r>
              <a:rPr lang="en-US" altLang="zh-CN" dirty="0"/>
              <a:t>B</a:t>
            </a:r>
            <a:r>
              <a:rPr lang="zh-CN" altLang="en-US" dirty="0"/>
              <a:t>状态的时候，它往</a:t>
            </a:r>
            <a:r>
              <a:rPr lang="en-US" altLang="zh-CN" dirty="0"/>
              <a:t>C</a:t>
            </a:r>
            <a:r>
              <a:rPr lang="zh-CN" altLang="en-US" dirty="0"/>
              <a:t>走，会获得比较高的奖励，基于价值的方法，就是求解这些状态的价值，总是往价值高的状态走。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Policy-based</a:t>
            </a:r>
            <a:r>
              <a:rPr lang="zh-CN" altLang="en-US" dirty="0"/>
              <a:t>是基于策略来优化的方法，让策略函数化，让策略走到底，用最后的</a:t>
            </a:r>
            <a:r>
              <a:rPr lang="en-US" altLang="zh-CN" dirty="0"/>
              <a:t>reward</a:t>
            </a:r>
            <a:r>
              <a:rPr lang="zh-CN" altLang="en-US" dirty="0"/>
              <a:t>来判断这一条策略是好还是坏。所谓的策略函数就是概率函数，代表在某个状态选择某个动作的概率。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C8260-BAA3-4D78-B16F-45AA063BF3F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197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下面介绍强化学习的一些基本概念：</a:t>
            </a:r>
            <a:endParaRPr lang="en-US" altLang="zh-CN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马尔可夫性质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：指在一个随机过程在给定现在状态及所有过去状态的情况下，其未来状态的条件概率分布仅依赖于当前状态。那如果一个过程满足马尔可夫性质，那么未来的转移与过去的是独立的，它值取决于现在。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C8260-BAA3-4D78-B16F-45AA063BF3F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647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下面介绍强化学习的一些基本概念：</a:t>
            </a:r>
            <a:endParaRPr lang="en-US" altLang="zh-CN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马尔可夫性质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：指在一个随机过程在给定现在状态及所有过去状态的情况下，其未来状态的条件概率分布仅依赖于当前状态。那如果一个过程满足马尔可夫性质，那么未来的转移与过去的是独立的，它值取决于现在。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C8260-BAA3-4D78-B16F-45AA063BF3F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911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下面介绍强化学习的一些基本概念：</a:t>
            </a:r>
            <a:endParaRPr lang="en-US" altLang="zh-CN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马尔可夫性质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：指在一个随机过程在给定现在状态及所有过去状态的情况下，其未来状态的条件概率分布仅依赖于当前状态。那如果一个过程满足马尔可夫性质，那么未来的转移与过去的是独立的，它值取决于现在。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C8260-BAA3-4D78-B16F-45AA063BF3F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591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下面介绍强化学习的一些基本概念：</a:t>
            </a:r>
            <a:endParaRPr lang="en-US" altLang="zh-CN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C8260-BAA3-4D78-B16F-45AA063BF3F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288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下面介绍强化学习的一些基本概念：</a:t>
            </a:r>
            <a:endParaRPr lang="en-US" altLang="zh-CN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马尔可夫性质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：指在一个随机过程在给定现在状态及所有过去状态的情况下，其未来状态的条件概率分布仅依赖于当前状态。那如果一个过程满足马尔可夫性质，那么未来的转移与过去的是独立的，它值取决于现在。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C8260-BAA3-4D78-B16F-45AA063BF3F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499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第一部分、项目背景与研究现状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488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假设有一个随机数生成器，均匀生成</a:t>
            </a:r>
            <a:r>
              <a:rPr lang="en-US" altLang="zh-CN" dirty="0"/>
              <a:t>[-1,1]</a:t>
            </a:r>
            <a:r>
              <a:rPr lang="zh-CN" altLang="en-US" dirty="0"/>
              <a:t>之间的数，每次两个，一个为</a:t>
            </a:r>
            <a:r>
              <a:rPr lang="en-US" altLang="zh-CN" dirty="0"/>
              <a:t>x</a:t>
            </a:r>
            <a:r>
              <a:rPr lang="zh-CN" altLang="en-US" dirty="0"/>
              <a:t>，一个为</a:t>
            </a:r>
            <a:r>
              <a:rPr lang="en-US" altLang="zh-CN" dirty="0"/>
              <a:t>y</a:t>
            </a:r>
            <a:r>
              <a:rPr lang="zh-CN" altLang="en-US" dirty="0"/>
              <a:t>，因为均匀生成，所以正方形内的点被抽到的的概率是相同的。我们重复抽样</a:t>
            </a:r>
            <a:r>
              <a:rPr lang="en-US" altLang="zh-CN" dirty="0"/>
              <a:t>n</a:t>
            </a:r>
            <a:r>
              <a:rPr lang="zh-CN" altLang="en-US" dirty="0"/>
              <a:t>次，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C8260-BAA3-4D78-B16F-45AA063BF3F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59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主要有以下四个部分组成，强化学习简介、蒙特卡洛树、论文核心创新点 监控未观测样本的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UCT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算法和算法总结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4886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 err="1"/>
              <a:t>Alphago</a:t>
            </a:r>
            <a:r>
              <a:rPr lang="zh-CN" altLang="en-US" dirty="0"/>
              <a:t>是世界上第一个打败人类围棋冠军的</a:t>
            </a:r>
            <a:r>
              <a:rPr lang="en-US" altLang="zh-CN" dirty="0"/>
              <a:t>AI</a:t>
            </a:r>
            <a:r>
              <a:rPr lang="zh-CN" altLang="en-US" dirty="0"/>
              <a:t>，</a:t>
            </a:r>
            <a:r>
              <a:rPr lang="en-US" altLang="zh-CN" dirty="0"/>
              <a:t>AlphaGo</a:t>
            </a:r>
            <a:r>
              <a:rPr lang="zh-CN" altLang="en-US" dirty="0"/>
              <a:t>依靠</a:t>
            </a:r>
            <a:r>
              <a:rPr lang="en-US" altLang="zh-CN" dirty="0"/>
              <a:t>MCTS</a:t>
            </a:r>
            <a:r>
              <a:rPr lang="zh-CN" altLang="en-US" dirty="0"/>
              <a:t>做决策。</a:t>
            </a:r>
            <a:endParaRPr lang="en-US" altLang="zh-CN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dirty="0"/>
              <a:t>我们从强化学习的角度去看看围棋游戏，围棋的棋盘的</a:t>
            </a:r>
            <a:r>
              <a:rPr lang="en-US" altLang="zh-CN" dirty="0"/>
              <a:t>19x19</a:t>
            </a:r>
            <a:r>
              <a:rPr lang="zh-CN" altLang="en-US" dirty="0"/>
              <a:t>的，可以在两条线交叉的位置放棋子，共有</a:t>
            </a:r>
            <a:r>
              <a:rPr lang="en-US" altLang="zh-CN" dirty="0"/>
              <a:t>361</a:t>
            </a:r>
            <a:r>
              <a:rPr lang="zh-CN" altLang="en-US" dirty="0"/>
              <a:t>个位置可以放棋子，两个玩家交替往棋盘上放棋子，所以用一个</a:t>
            </a:r>
            <a:r>
              <a:rPr lang="en-US" altLang="zh-CN" dirty="0"/>
              <a:t>19x19x2</a:t>
            </a:r>
            <a:r>
              <a:rPr lang="zh-CN" altLang="en-US" dirty="0"/>
              <a:t>的向量可以表示整个棋面的状态，围棋游戏的动作，就是往空白的位置放棋子，随着游戏的进行，空白位置越来越少，所以动作空间为</a:t>
            </a:r>
            <a:r>
              <a:rPr lang="en-US" altLang="zh-CN" dirty="0"/>
              <a:t>{1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3…361}</a:t>
            </a:r>
            <a:r>
              <a:rPr lang="zh-CN" altLang="en-US" dirty="0"/>
              <a:t>的子集。围棋游戏的复杂度非常高，每次走子有几百种可能，可能要走上百步游戏才能结束，如果用排列组合算一下，是一个很大的数字，大约等于</a:t>
            </a:r>
            <a:r>
              <a:rPr lang="en-US" altLang="zh-CN" dirty="0"/>
              <a:t>10^170</a:t>
            </a:r>
            <a:r>
              <a:rPr lang="zh-CN" altLang="en-US" dirty="0"/>
              <a:t>比宇宙中的原子还多，粗暴的排列组合是没有办法解决的。而</a:t>
            </a:r>
            <a:r>
              <a:rPr lang="en-US" altLang="zh-CN" dirty="0"/>
              <a:t>AlphaGo</a:t>
            </a:r>
            <a:r>
              <a:rPr lang="zh-CN" altLang="en-US" dirty="0"/>
              <a:t>的主要原理是深度强化学习和</a:t>
            </a:r>
            <a:r>
              <a:rPr lang="en-US" altLang="zh-CN" dirty="0"/>
              <a:t>MCTS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C8260-BAA3-4D78-B16F-45AA063BF3F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9700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接下来思考一个问题，人类是怎么下棋的呢？我们通常都会向前看几步，越是高手，看的会越远。</a:t>
            </a:r>
            <a:endParaRPr lang="en-US" altLang="zh-CN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假如现在该我走了，有几个貌似可行的位置，假如我现在选择</a:t>
            </a:r>
            <a:r>
              <a:rPr lang="en-US" altLang="zh-CN" dirty="0"/>
              <a:t>at</a:t>
            </a:r>
            <a:r>
              <a:rPr lang="zh-CN" altLang="en-US" dirty="0"/>
              <a:t>处落子，那对手怎么走呢？对手这么走了，再下一步我该怎么走？真正落子之前，我得在心里做这样得计算，以确保几步之后，我很可能会占优势。假如，不往前看，选择当前较好得位置落子，可能会落入对手得圈套，高手下棋，一定往前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C8260-BAA3-4D78-B16F-45AA063BF3F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7117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所以，这也是</a:t>
            </a:r>
            <a:r>
              <a:rPr lang="en-US" altLang="zh-CN" dirty="0"/>
              <a:t>MCTS</a:t>
            </a:r>
            <a:r>
              <a:rPr lang="zh-CN" altLang="en-US" dirty="0"/>
              <a:t>算法的基本思想。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C8260-BAA3-4D78-B16F-45AA063BF3F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2900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C8260-BAA3-4D78-B16F-45AA063BF3F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896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MCTS</a:t>
            </a:r>
            <a:r>
              <a:rPr lang="zh-CN" altLang="zh-CN" sz="1800" kern="100" spc="20" dirty="0">
                <a:effectLst/>
                <a:latin typeface="Times New Roman" panose="02020603050405020304" pitchFamily="18" charset="0"/>
                <a:ea typeface="方正书宋_GBK"/>
                <a:cs typeface="Times New Roman" panose="02020603050405020304" pitchFamily="18" charset="0"/>
              </a:rPr>
              <a:t>重复执行四个顺序步骤</a:t>
            </a:r>
            <a:r>
              <a:rPr lang="en-US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: </a:t>
            </a:r>
            <a:r>
              <a:rPr lang="zh-CN" altLang="zh-CN" sz="1800" kern="100" spc="20" dirty="0">
                <a:effectLst/>
                <a:latin typeface="Times New Roman" panose="02020603050405020304" pitchFamily="18" charset="0"/>
                <a:ea typeface="方正书宋_GBK"/>
                <a:cs typeface="Times New Roman" panose="02020603050405020304" pitchFamily="18" charset="0"/>
              </a:rPr>
              <a:t>选择、扩展、模拟和反向传播</a:t>
            </a:r>
            <a:r>
              <a:rPr lang="en-US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. </a:t>
            </a:r>
            <a:r>
              <a:rPr lang="zh-CN" altLang="zh-CN" sz="1800" kern="100" spc="20" dirty="0">
                <a:effectLst/>
                <a:latin typeface="Times New Roman" panose="02020603050405020304" pitchFamily="18" charset="0"/>
                <a:ea typeface="方正书宋_GBK"/>
                <a:cs typeface="Times New Roman" panose="02020603050405020304" pitchFamily="18" charset="0"/>
              </a:rPr>
              <a:t>选择步骤是遍历现有搜索树</a:t>
            </a:r>
            <a:r>
              <a:rPr lang="en-US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, </a:t>
            </a:r>
            <a:r>
              <a:rPr lang="zh-CN" altLang="zh-CN" sz="1800" kern="100" spc="20" dirty="0">
                <a:effectLst/>
                <a:latin typeface="Times New Roman" panose="02020603050405020304" pitchFamily="18" charset="0"/>
                <a:ea typeface="方正书宋_GBK"/>
                <a:cs typeface="Times New Roman" panose="02020603050405020304" pitchFamily="18" charset="0"/>
              </a:rPr>
              <a:t>直到满足叶节点</a:t>
            </a:r>
            <a:r>
              <a:rPr lang="en-US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 (</a:t>
            </a:r>
            <a:r>
              <a:rPr lang="zh-CN" altLang="zh-CN" sz="1800" kern="100" spc="20" dirty="0">
                <a:effectLst/>
                <a:latin typeface="Times New Roman" panose="02020603050405020304" pitchFamily="18" charset="0"/>
                <a:ea typeface="方正书宋_GBK"/>
                <a:cs typeface="Times New Roman" panose="02020603050405020304" pitchFamily="18" charset="0"/>
              </a:rPr>
              <a:t>或其他终止条件</a:t>
            </a:r>
            <a:r>
              <a:rPr lang="en-US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) , </a:t>
            </a:r>
            <a:r>
              <a:rPr lang="zh-CN" altLang="zh-CN" sz="1800" kern="100" spc="20" dirty="0">
                <a:effectLst/>
                <a:latin typeface="Times New Roman" panose="02020603050405020304" pitchFamily="18" charset="0"/>
                <a:ea typeface="方正书宋_GBK"/>
                <a:cs typeface="Times New Roman" panose="02020603050405020304" pitchFamily="18" charset="0"/>
              </a:rPr>
              <a:t>方法是根据树策略选择每个节点的动作</a:t>
            </a:r>
            <a:r>
              <a:rPr lang="en-US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 (</a:t>
            </a:r>
            <a:r>
              <a:rPr lang="zh-CN" altLang="zh-CN" sz="1800" kern="100" spc="20" dirty="0">
                <a:effectLst/>
                <a:latin typeface="Times New Roman" panose="02020603050405020304" pitchFamily="18" charset="0"/>
                <a:ea typeface="方正书宋_GBK"/>
                <a:cs typeface="Times New Roman" panose="02020603050405020304" pitchFamily="18" charset="0"/>
              </a:rPr>
              <a:t>边</a:t>
            </a:r>
            <a:r>
              <a:rPr lang="en-US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) . 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1800" kern="100" spc="20" dirty="0">
              <a:effectLst/>
              <a:latin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右边的变量是这个父节点的总访问次数除以子节点的访问次数（如果子节点访问次数越少则值越大，越值得选择，用户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exploration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），因此使用这个公式是可以兼顾探索和利用的。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C8260-BAA3-4D78-B16F-45AA063BF3F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7446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第一部分、项目背景与研究现状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4886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当线程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C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启动选择一个新步骤时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,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其他线程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A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B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很可能仍处于模拟或扩展步骤中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.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这会阻止他们更新其他线程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 (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如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C)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 (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全局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)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数据信息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.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在不同的线程中使用过时的数据信息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 (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灰色的</a:t>
                </a:r>
                <a:r>
                  <a:rPr lang="zh-CN" altLang="zh-CN" sz="1800" kern="100" spc="20" dirty="0"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kern="100" spc="20">
                        <a:effectLst/>
                        <a:latin typeface="Cambria Math" panose="02040503050406030204" pitchFamily="18" charset="0"/>
                        <a:ea typeface="方正书宋_GBK"/>
                        <a:cs typeface="Times New Roman" panose="02020603050405020304" pitchFamily="18" charset="0"/>
                      </a:rPr>
                      <m:t>𝑉𝑠</m:t>
                    </m:r>
                  </m:oMath>
                </a14:m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和</a:t>
                </a:r>
                <a:r>
                  <a:rPr lang="zh-CN" altLang="zh-CN" sz="1800" kern="100" spc="20" dirty="0"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kern="100" spc="20">
                        <a:effectLst/>
                        <a:latin typeface="Cambria Math" panose="02040503050406030204" pitchFamily="18" charset="0"/>
                        <a:ea typeface="方正书宋_GBK"/>
                        <a:cs typeface="Times New Roman" panose="02020603050405020304" pitchFamily="18" charset="0"/>
                      </a:rPr>
                      <m:t>𝑁𝑠</m:t>
                    </m:r>
                  </m:oMath>
                </a14:m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),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如果设定固定的加速目标的情况下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,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可能由于探索和利用失败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,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导致性能大幅度下降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,</a:t>
                </a:r>
                <a:endParaRPr lang="en-US" altLang="zh-CN" sz="1800" kern="100" spc="20" dirty="0">
                  <a:effectLst/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endParaRPr lang="en-US" altLang="zh-CN" sz="1800" kern="100" spc="20" dirty="0">
                  <a:effectLst/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r>
                  <a:rPr lang="zh-CN" altLang="zh-CN" sz="1800" kern="100" spc="2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由于在模拟完成之前无法观察到估计值</a:t>
                </a:r>
                <a14:m>
                  <m:oMath xmlns:m="http://schemas.openxmlformats.org/officeDocument/2006/math">
                    <m:r>
                      <a:rPr lang="zh-CN" altLang="zh-CN" sz="1800" i="1" kern="100" spc="2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i="1" kern="100" spc="20">
                                <a:effectLst/>
                                <a:latin typeface="Cambria Math" panose="02040503050406030204" pitchFamily="18" charset="0"/>
                                <a:ea typeface="方正书宋_GBK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CN" sz="1800" i="1" kern="100" spc="20">
                            <a:effectLst/>
                            <a:latin typeface="Cambria Math" panose="02040503050406030204" pitchFamily="18" charset="0"/>
                            <a:ea typeface="方正书宋_GBK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,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并且线程不应等待更新的数据继续进行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,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因此数据</a:t>
                </a:r>
                <a14:m>
                  <m:oMath xmlns:m="http://schemas.openxmlformats.org/officeDocument/2006/math">
                    <m:r>
                      <a:rPr lang="en-US" altLang="zh-CN" sz="1800" i="1" kern="100" spc="20">
                        <a:effectLst/>
                        <a:latin typeface="Cambria Math" panose="02040503050406030204" pitchFamily="18" charset="0"/>
                        <a:ea typeface="方正书宋_GBK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zh-CN" sz="1800" i="1" kern="100" spc="20">
                        <a:effectLst/>
                        <a:latin typeface="Cambria Math" panose="02040503050406030204" pitchFamily="18" charset="0"/>
                        <a:ea typeface="方正书宋_GBK"/>
                        <a:cs typeface="Times New Roman" panose="02020603050405020304" pitchFamily="18" charset="0"/>
                      </a:rPr>
                      <m:t>𝑉𝑠</m:t>
                    </m:r>
                    <m:r>
                      <a:rPr lang="en-US" altLang="zh-CN" sz="1800" i="1" kern="100" spc="20">
                        <a:effectLst/>
                        <a:latin typeface="Cambria Math" panose="02040503050406030204" pitchFamily="18" charset="0"/>
                        <a:ea typeface="方正书宋_GBK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i="1" kern="100" spc="20">
                        <a:effectLst/>
                        <a:latin typeface="Cambria Math" panose="02040503050406030204" pitchFamily="18" charset="0"/>
                        <a:ea typeface="方正书宋_GBK"/>
                        <a:cs typeface="Times New Roman" panose="02020603050405020304" pitchFamily="18" charset="0"/>
                      </a:rPr>
                      <m:t>𝑁𝑠</m:t>
                    </m:r>
                    <m:r>
                      <a:rPr lang="en-US" altLang="zh-CN" sz="1800" i="1" kern="100" spc="20">
                        <a:effectLst/>
                        <a:latin typeface="Cambria Math" panose="02040503050406030204" pitchFamily="18" charset="0"/>
                        <a:ea typeface="方正书宋_GBK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 (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部分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)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丢失是不可避免的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.</a:t>
                </a:r>
              </a:p>
              <a:p>
                <a:pPr marL="0" indent="0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endParaRPr lang="en-US" altLang="zh-CN" sz="1800" kern="100" spc="20" dirty="0">
                  <a:effectLst/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/>
                  </a:rPr>
                  <a:t>因为有多个 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/>
                  </a:rPr>
                  <a:t>worker 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/>
                  </a:rPr>
                  <a:t>在同时执行上述选择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/>
                  </a:rPr>
                  <a:t>-&gt;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/>
                  </a:rPr>
                  <a:t>扩展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/>
                  </a:rPr>
                  <a:t>-&gt;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/>
                  </a:rPr>
                  <a:t>仿真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/>
                  </a:rPr>
                  <a:t>-&gt;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/>
                  </a:rPr>
                  <a:t>反向传播过程，某一个 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/>
                  </a:rPr>
                  <a:t>worker 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/>
                  </a:rPr>
                  <a:t>在进行「选择」的时候，其他 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/>
                  </a:rPr>
                  <a:t>worker 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/>
                  </a:rPr>
                  <a:t>未结束的仿真结果是无法获取的，这导致大量 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/>
                  </a:rPr>
                  <a:t>worker 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/>
                  </a:rPr>
                  <a:t>只能看到过时且类似的信息，严重影响了搜索树选择节点的好坏，破坏了串行状态下的探索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/>
                  </a:rPr>
                  <a:t>-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/>
                  </a:rPr>
                  <a:t>利用平衡（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/>
                  </a:rPr>
                  <a:t>exploration-exploitation balance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/>
                  </a:rPr>
                  <a:t>）。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当线程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C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启动选择一个新步骤时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,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其他线程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A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B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很可能仍处于模拟或扩展步骤中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.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这会阻止他们更新其他线程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 (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如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C)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 (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全局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)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数据信息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.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在不同的线程中使用过时的数据信息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 (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灰色的</a:t>
                </a:r>
                <a:r>
                  <a:rPr lang="zh-CN" altLang="zh-CN" sz="1800" kern="100" spc="2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altLang="zh-CN" sz="1800" i="0" kern="100" spc="20">
                    <a:effectLst/>
                    <a:latin typeface="Cambria Math" panose="02040503050406030204" pitchFamily="18" charset="0"/>
                    <a:ea typeface="方正书宋_GBK"/>
                    <a:cs typeface="Times New Roman" panose="02020603050405020304" pitchFamily="18" charset="0"/>
                  </a:rPr>
                  <a:t>𝑉𝑠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和</a:t>
                </a:r>
                <a:r>
                  <a:rPr lang="zh-CN" altLang="zh-CN" sz="1800" kern="100" spc="2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altLang="zh-CN" sz="1800" i="0" kern="100" spc="20">
                    <a:effectLst/>
                    <a:latin typeface="Cambria Math" panose="02040503050406030204" pitchFamily="18" charset="0"/>
                    <a:ea typeface="方正书宋_GBK"/>
                    <a:cs typeface="Times New Roman" panose="02020603050405020304" pitchFamily="18" charset="0"/>
                  </a:rPr>
                  <a:t>𝑁𝑠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),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如果设定固定的加速目标的情况下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,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可能由于探索和利用失败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,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导致性能大幅度下降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,</a:t>
                </a:r>
              </a:p>
              <a:p>
                <a:pPr marL="0" indent="0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endParaRPr lang="en-US" altLang="zh-CN" sz="1800" kern="100" spc="20" dirty="0">
                  <a:effectLst/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endParaRPr lang="en-US" altLang="zh-CN" sz="1800" kern="100" spc="20" dirty="0">
                  <a:effectLst/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endParaRPr lang="en-US" altLang="zh-CN" sz="1800" kern="100" spc="20" dirty="0">
                  <a:effectLst/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r>
                  <a:rPr lang="zh-CN" altLang="zh-CN" sz="1800" kern="100" spc="2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由于在模拟完成之前无法观察到估计值</a:t>
                </a:r>
                <a:r>
                  <a:rPr lang="zh-CN" altLang="zh-CN" sz="1800" i="0" kern="100" spc="2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i="0" kern="100" spc="20">
                    <a:effectLst/>
                    <a:latin typeface="Cambria Math" panose="02040503050406030204" pitchFamily="18" charset="0"/>
                    <a:ea typeface="方正书宋_GBK"/>
                    <a:cs typeface="Times New Roman" panose="02020603050405020304" pitchFamily="18" charset="0"/>
                  </a:rPr>
                  <a:t>𝑉</a:t>
                </a:r>
                <a:r>
                  <a:rPr lang="zh-CN" altLang="zh-CN" sz="1800" i="0" kern="100" spc="20">
                    <a:effectLst/>
                    <a:latin typeface="Cambria Math" panose="02040503050406030204" pitchFamily="18" charset="0"/>
                    <a:ea typeface="方正书宋_GBK"/>
                    <a:cs typeface="Times New Roman" panose="02020603050405020304" pitchFamily="18" charset="0"/>
                  </a:rPr>
                  <a:t> ̂_</a:t>
                </a:r>
                <a:r>
                  <a:rPr lang="en-US" altLang="zh-CN" sz="1800" i="0" kern="100" spc="20">
                    <a:effectLst/>
                    <a:latin typeface="Cambria Math" panose="02040503050406030204" pitchFamily="18" charset="0"/>
                    <a:ea typeface="方正书宋_GBK"/>
                    <a:cs typeface="Times New Roman" panose="02020603050405020304" pitchFamily="18" charset="0"/>
                  </a:rPr>
                  <a:t>𝑠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,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并且线程不应等待更新的数据继续进行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,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因此数据</a:t>
                </a:r>
                <a:r>
                  <a:rPr lang="en-US" altLang="zh-CN" sz="1800" i="0" kern="100" spc="20">
                    <a:effectLst/>
                    <a:latin typeface="Cambria Math" panose="02040503050406030204" pitchFamily="18" charset="0"/>
                    <a:ea typeface="方正书宋_GBK"/>
                    <a:cs typeface="Times New Roman" panose="02020603050405020304" pitchFamily="18" charset="0"/>
                  </a:rPr>
                  <a:t>{𝑉𝑠, 𝑁𝑠}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 (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部分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)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丢失是不可避免的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.</a:t>
                </a:r>
              </a:p>
              <a:p>
                <a:pPr marL="0" indent="0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endParaRPr lang="en-US" altLang="zh-CN" sz="1800" kern="100" spc="20" dirty="0">
                  <a:effectLst/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/>
                  </a:rPr>
                  <a:t>因为有多个 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/>
                  </a:rPr>
                  <a:t>worker 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/>
                  </a:rPr>
                  <a:t>在同时执行上述选择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/>
                  </a:rPr>
                  <a:t>-&gt;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/>
                  </a:rPr>
                  <a:t>扩展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/>
                  </a:rPr>
                  <a:t>-&gt;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/>
                  </a:rPr>
                  <a:t>仿真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/>
                  </a:rPr>
                  <a:t>-&gt;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/>
                  </a:rPr>
                  <a:t>反向传播过程，某一个 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/>
                  </a:rPr>
                  <a:t>worker 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/>
                  </a:rPr>
                  <a:t>在进行「选择」的时候，其他 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/>
                  </a:rPr>
                  <a:t>worker 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/>
                  </a:rPr>
                  <a:t>未结束的仿真结果是无法获取的，这导致大量 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/>
                  </a:rPr>
                  <a:t>worker 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/>
                  </a:rPr>
                  <a:t>只能看到过时且类似的信息，严重影响了搜索树选择节点的好坏，破坏了串行状态下的探索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/>
                  </a:rPr>
                  <a:t>-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/>
                  </a:rPr>
                  <a:t>利用平衡（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/>
                  </a:rPr>
                  <a:t>exploration-exploitation balance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/>
                  </a:rPr>
                  <a:t>）。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C8260-BAA3-4D78-B16F-45AA063BF3F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9783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Leaf parallelization (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LeafP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叶节点并行化的目标是通过并行选择同一个节点来获得更好的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statistics[12]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。然而这样做降低了搜索树的探索，尽管获得了几乎线性的速度，但效果也下降很多。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 parallelization (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RootP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根节点并行化是指建立多个相同的搜索树，每个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只负责更新自己的搜索树，再多加一个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用来定期同步搜索树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[13]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。这种方式在某些实际任务中取得了比较好效果。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 parallelization (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TreeP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树并行化是三种里面效果最好的，也是被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AlphaGo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系列使用的方法。树并行化使用多个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进行搜索，但是共用同一个搜索树，每个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在选择时，会给被选择到的节点加上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loss[14]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，避免不同的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选择相同的节点，增大了并行化的探索能力。除此之外，一些实现上的新架构也给这种方式带来了加速，如使用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和无锁结构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[15]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等。尽管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loss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增加了探索，但还是带来了一定效果上的损耗。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C8260-BAA3-4D78-B16F-45AA063BF3F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1056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为了弥补一般并行化和理想情况之间的差距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,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我们仔细检查了它们在统计数据可用性方面的差异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.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如统计数据的颜色所示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,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它们在</a:t>
                </a:r>
                <a:r>
                  <a:rPr lang="zh-CN" altLang="zh-CN" sz="1800" kern="100" spc="20" dirty="0"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kern="100" spc="20">
                        <a:effectLst/>
                        <a:latin typeface="Cambria Math" panose="02040503050406030204" pitchFamily="18" charset="0"/>
                        <a:ea typeface="方正书宋_GBK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zh-CN" sz="1800" i="1" kern="100" spc="20">
                        <a:effectLst/>
                        <a:latin typeface="Cambria Math" panose="02040503050406030204" pitchFamily="18" charset="0"/>
                        <a:ea typeface="方正书宋_GBK"/>
                        <a:cs typeface="Times New Roman" panose="02020603050405020304" pitchFamily="18" charset="0"/>
                      </a:rPr>
                      <m:t>𝑉𝑠</m:t>
                    </m:r>
                    <m:r>
                      <a:rPr lang="en-US" altLang="zh-CN" sz="1800" i="1" kern="100" spc="20">
                        <a:effectLst/>
                        <a:latin typeface="Cambria Math" panose="02040503050406030204" pitchFamily="18" charset="0"/>
                        <a:ea typeface="方正书宋_GBK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i="1" kern="100" spc="20">
                        <a:effectLst/>
                        <a:latin typeface="Cambria Math" panose="02040503050406030204" pitchFamily="18" charset="0"/>
                        <a:ea typeface="方正书宋_GBK"/>
                        <a:cs typeface="Times New Roman" panose="02020603050405020304" pitchFamily="18" charset="0"/>
                      </a:rPr>
                      <m:t>𝑁𝑠</m:t>
                    </m:r>
                    <m:r>
                      <a:rPr lang="en-US" altLang="zh-CN" sz="1800" i="1" kern="100" spc="20">
                        <a:effectLst/>
                        <a:latin typeface="Cambria Math" panose="02040503050406030204" pitchFamily="18" charset="0"/>
                        <a:ea typeface="方正书宋_GBK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中的唯一差异是由正在进行的模拟过程引起的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.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尽管只有在模拟步骤完成后才能更新</a:t>
                </a:r>
                <a:r>
                  <a:rPr lang="zh-CN" altLang="zh-CN" sz="1800" kern="100" spc="20" dirty="0"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kern="100" spc="20">
                        <a:effectLst/>
                        <a:latin typeface="Cambria Math" panose="02040503050406030204" pitchFamily="18" charset="0"/>
                        <a:ea typeface="方正书宋_GBK"/>
                        <a:cs typeface="Times New Roman" panose="02020603050405020304" pitchFamily="18" charset="0"/>
                      </a:rPr>
                      <m:t>𝑉𝑠</m:t>
                    </m:r>
                  </m:oMath>
                </a14:m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,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但实际上只要线程启动新的扩展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,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就可以使用最新的</a:t>
                </a:r>
                <a:r>
                  <a:rPr lang="zh-CN" altLang="zh-CN" sz="1800" kern="100" spc="20" dirty="0"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kern="100" spc="20">
                        <a:effectLst/>
                        <a:latin typeface="Cambria Math" panose="02040503050406030204" pitchFamily="18" charset="0"/>
                        <a:ea typeface="方正书宋_GBK"/>
                        <a:cs typeface="Times New Roman" panose="02020603050405020304" pitchFamily="18" charset="0"/>
                      </a:rPr>
                      <m:t>𝑁𝑠</m:t>
                    </m:r>
                  </m:oMath>
                </a14:m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信息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.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这是我们用来在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WU-UCT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算法中实现有效并行化的关键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.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基于此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,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我们引入了另一个变量</a:t>
                </a:r>
                <a:r>
                  <a:rPr lang="zh-CN" altLang="zh-CN" sz="1800" kern="100" spc="20" dirty="0"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kern="100" spc="20">
                        <a:effectLst/>
                        <a:latin typeface="Cambria Math" panose="02040503050406030204" pitchFamily="18" charset="0"/>
                        <a:ea typeface="方正书宋_GBK"/>
                        <a:cs typeface="Times New Roman" panose="02020603050405020304" pitchFamily="18" charset="0"/>
                      </a:rPr>
                      <m:t>𝑂𝑠</m:t>
                    </m:r>
                  </m:oMath>
                </a14:m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,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以计算已启动但尚未完成的访问的数量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,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我们称之为未观察样本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.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也就是说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,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我们的新统计数据</a:t>
                </a:r>
                <a:r>
                  <a:rPr lang="zh-CN" altLang="zh-CN" sz="1800" kern="100" spc="20" dirty="0"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kern="100" spc="20">
                        <a:effectLst/>
                        <a:latin typeface="Cambria Math" panose="02040503050406030204" pitchFamily="18" charset="0"/>
                        <a:ea typeface="方正书宋_GBK"/>
                        <a:cs typeface="Times New Roman" panose="02020603050405020304" pitchFamily="18" charset="0"/>
                      </a:rPr>
                      <m:t>𝑂𝑠</m:t>
                    </m:r>
                  </m:oMath>
                </a14:m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监控未观察到的样本数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,</a:t>
                </a:r>
              </a:p>
              <a:p>
                <a:pPr marL="0" indent="0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endParaRPr lang="en-US" altLang="zh-CN" sz="1800" kern="100" spc="20" dirty="0">
                  <a:effectLst/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价值估计一定要等到评估阶段完成才能回传，但是访问次数的更新可以在某个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worker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选择了某个节点后立即执行。基于这点，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WU-UCT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算法在节点中增加了另一个统计量 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O(s)</a:t>
                </a:r>
                <a:r>
                  <a:rPr lang="en-US" altLang="zh-CN" b="0" i="1" dirty="0">
                    <a:solidFill>
                      <a:srgbClr val="121212"/>
                    </a:solidFill>
                    <a:effectLst/>
                    <a:latin typeface="-apple-system"/>
                  </a:rPr>
                  <a:t> 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，表示某个节点已经选择过但是还未完成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backup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的次数，也就是该节点未完成的搜索次数。同时修改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UCT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算法为如下形式：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为了弥补一般并行化和理想情况之间的差距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,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我们仔细检查了它们在统计数据可用性方面的差异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.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如统计数据的颜色所示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,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它们在</a:t>
                </a:r>
                <a:r>
                  <a:rPr lang="zh-CN" altLang="zh-CN" sz="1800" kern="100" spc="2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altLang="zh-CN" sz="1800" i="0" kern="100" spc="20">
                    <a:effectLst/>
                    <a:latin typeface="Cambria Math" panose="02040503050406030204" pitchFamily="18" charset="0"/>
                    <a:ea typeface="方正书宋_GBK"/>
                    <a:cs typeface="Times New Roman" panose="02020603050405020304" pitchFamily="18" charset="0"/>
                  </a:rPr>
                  <a:t>{𝑉𝑠, 𝑁𝑠}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中的唯一差异是由正在进行的模拟过程引起的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.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尽管只有在模拟步骤完成后才能更新</a:t>
                </a:r>
                <a:r>
                  <a:rPr lang="zh-CN" altLang="zh-CN" sz="1800" kern="100" spc="2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altLang="zh-CN" sz="1800" i="0" kern="100" spc="20">
                    <a:effectLst/>
                    <a:latin typeface="Cambria Math" panose="02040503050406030204" pitchFamily="18" charset="0"/>
                    <a:ea typeface="方正书宋_GBK"/>
                    <a:cs typeface="Times New Roman" panose="02020603050405020304" pitchFamily="18" charset="0"/>
                  </a:rPr>
                  <a:t>𝑉𝑠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,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但实际上只要线程启动新的扩展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,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就可以使用最新的</a:t>
                </a:r>
                <a:r>
                  <a:rPr lang="zh-CN" altLang="zh-CN" sz="1800" kern="100" spc="2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altLang="zh-CN" sz="1800" i="0" kern="100" spc="20">
                    <a:effectLst/>
                    <a:latin typeface="Cambria Math" panose="02040503050406030204" pitchFamily="18" charset="0"/>
                    <a:ea typeface="方正书宋_GBK"/>
                    <a:cs typeface="Times New Roman" panose="02020603050405020304" pitchFamily="18" charset="0"/>
                  </a:rPr>
                  <a:t>𝑁𝑠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信息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.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这是我们用来在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WU-UCT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算法中实现有效并行化的关键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.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基于此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,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我们引入了另一个变量</a:t>
                </a:r>
                <a:r>
                  <a:rPr lang="zh-CN" altLang="zh-CN" sz="1800" kern="100" spc="2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altLang="zh-CN" sz="1800" i="0" kern="100" spc="20">
                    <a:effectLst/>
                    <a:latin typeface="Cambria Math" panose="02040503050406030204" pitchFamily="18" charset="0"/>
                    <a:ea typeface="方正书宋_GBK"/>
                    <a:cs typeface="Times New Roman" panose="02020603050405020304" pitchFamily="18" charset="0"/>
                  </a:rPr>
                  <a:t>𝑂𝑠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,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以计算已启动但尚未完成的访问的数量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,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我们称之为未观察样本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.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也就是说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,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我们的新统计数据</a:t>
                </a:r>
                <a:r>
                  <a:rPr lang="zh-CN" altLang="zh-CN" sz="1800" kern="100" spc="2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altLang="zh-CN" sz="1800" i="0" kern="100" spc="20">
                    <a:effectLst/>
                    <a:latin typeface="Cambria Math" panose="02040503050406030204" pitchFamily="18" charset="0"/>
                    <a:ea typeface="方正书宋_GBK"/>
                    <a:cs typeface="Times New Roman" panose="02020603050405020304" pitchFamily="18" charset="0"/>
                  </a:rPr>
                  <a:t>𝑂𝑠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 </a:t>
                </a:r>
                <a:r>
                  <a:rPr lang="zh-CN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  <a:cs typeface="Times New Roman" panose="02020603050405020304" pitchFamily="18" charset="0"/>
                  </a:rPr>
                  <a:t>监控未观察到的样本数</a:t>
                </a:r>
                <a:r>
                  <a:rPr lang="en-US" altLang="zh-CN" sz="1800" kern="100" spc="20" dirty="0">
                    <a:effectLst/>
                    <a:latin typeface="Times New Roman" panose="02020603050405020304" pitchFamily="18" charset="0"/>
                    <a:ea typeface="方正书宋_GBK"/>
                  </a:rPr>
                  <a:t>,</a:t>
                </a:r>
              </a:p>
              <a:p>
                <a:pPr marL="0" indent="0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endParaRPr lang="en-US" altLang="zh-CN" sz="1800" kern="100" spc="20" dirty="0">
                  <a:effectLst/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价值估计一定要等到评估阶段完成才能回传，但是访问次数的更新可以在某个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worker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选择了某个节点后立即执行。基于这点，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WU-UCT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算法在节点中增加了另一个统计量 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O(s)</a:t>
                </a:r>
                <a:r>
                  <a:rPr lang="en-US" altLang="zh-CN" b="0" i="1" dirty="0">
                    <a:solidFill>
                      <a:srgbClr val="121212"/>
                    </a:solidFill>
                    <a:effectLst/>
                    <a:latin typeface="-apple-system"/>
                  </a:rPr>
                  <a:t>O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(</a:t>
                </a:r>
                <a:r>
                  <a:rPr lang="en-US" altLang="zh-CN" b="0" i="1" dirty="0">
                    <a:solidFill>
                      <a:srgbClr val="121212"/>
                    </a:solidFill>
                    <a:effectLst/>
                    <a:latin typeface="-apple-system"/>
                  </a:rPr>
                  <a:t>s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)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，表示某个节点已经选择过但是还未完成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backup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的次数，也就是该节点未完成的搜索次数。同时修改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UCT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算法为如下形式：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C8260-BAA3-4D78-B16F-45AA063BF3F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0628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根据上面的核心想法，为最大化算法的效率，我们设计了一个并行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MCTS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。我们使用了主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从工作模式的系统。由主进程维护一个完整的搜索树，并进行选择（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）和反向传播（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backpropagation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）操作。同时，主进程负责将扩展（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expansion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）和模拟（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）的任务分配给对应的子进程，由子进程完成后将结果返还主进程。这样做的好处在于很好地保证了统计信息对于每次选择都是完整的，同时避免了进程间共享内存和访问冲突等问题。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1800" kern="100" spc="20" dirty="0">
                <a:effectLst/>
                <a:latin typeface="Times New Roman" panose="02020603050405020304" pitchFamily="18" charset="0"/>
                <a:ea typeface="方正书宋_GBK"/>
                <a:cs typeface="Times New Roman" panose="02020603050405020304" pitchFamily="18" charset="0"/>
              </a:rPr>
              <a:t>在每次扩展期间</a:t>
            </a:r>
            <a:r>
              <a:rPr lang="en-US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, </a:t>
            </a:r>
            <a:r>
              <a:rPr lang="zh-CN" altLang="zh-CN" sz="1800" kern="100" spc="20" dirty="0">
                <a:effectLst/>
                <a:latin typeface="Times New Roman" panose="02020603050405020304" pitchFamily="18" charset="0"/>
                <a:ea typeface="方正书宋_GBK"/>
                <a:cs typeface="Times New Roman" panose="02020603050405020304" pitchFamily="18" charset="0"/>
              </a:rPr>
              <a:t>它会选择节点进行查询</a:t>
            </a:r>
            <a:r>
              <a:rPr lang="en-US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, </a:t>
            </a:r>
            <a:r>
              <a:rPr lang="zh-CN" altLang="zh-CN" sz="1800" kern="100" spc="20" dirty="0">
                <a:effectLst/>
                <a:latin typeface="Times New Roman" panose="02020603050405020304" pitchFamily="18" charset="0"/>
                <a:ea typeface="方正书宋_GBK"/>
                <a:cs typeface="Times New Roman" panose="02020603050405020304" pitchFamily="18" charset="0"/>
              </a:rPr>
              <a:t>将扩展和模拟任务分配给不同的线程</a:t>
            </a:r>
            <a:r>
              <a:rPr lang="en-US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, </a:t>
            </a:r>
            <a:r>
              <a:rPr lang="zh-CN" altLang="zh-CN" sz="1800" kern="100" spc="20" dirty="0">
                <a:effectLst/>
                <a:latin typeface="Times New Roman" panose="02020603050405020304" pitchFamily="18" charset="0"/>
                <a:ea typeface="方正书宋_GBK"/>
                <a:cs typeface="Times New Roman" panose="02020603050405020304" pitchFamily="18" charset="0"/>
              </a:rPr>
              <a:t>并收集返回的结果以更新全局统计信息</a:t>
            </a:r>
            <a:r>
              <a:rPr lang="en-US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. 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1800" kern="100" spc="20" dirty="0">
              <a:effectLst/>
              <a:latin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1800" kern="100" spc="20" dirty="0">
              <a:effectLst/>
              <a:latin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根据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WU-UCT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算法选择节点直到新节点不再树中或游戏结束。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如果需要扩展，则发送扩展任务给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expansion workers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如果扩展任务满了，进行第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4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步，否则返回第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步。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等待至少一个扩展任务结束，执行一次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incomplete update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，然后发送评估任务给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simulation workers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。其中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incomplete update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指从叶节点往回沿访问路径反向更新 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O(s) 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 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O(s)=O(s)+1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如果评估任务满了，进行第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6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步，否则返回第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步。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等待至少一个评估任务结束，获取评估结果进行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complete update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，即从叶节点往回沿访问路径反向更新统计值：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C8260-BAA3-4D78-B16F-45AA063BF3F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64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第一部分、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强化学习简介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8026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>
              <a:lnSpc>
                <a:spcPct val="105000"/>
              </a:lnSpc>
            </a:pPr>
            <a:r>
              <a:rPr lang="zh-CN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我们展示了主线程和子线程不同部分的时间消耗</a:t>
            </a:r>
            <a:r>
              <a:rPr lang="en-US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. </a:t>
            </a:r>
            <a:r>
              <a:rPr lang="zh-CN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首先</a:t>
            </a:r>
            <a:r>
              <a:rPr lang="en-US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, </a:t>
            </a:r>
            <a:r>
              <a:rPr lang="zh-CN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我们关注子线程</a:t>
            </a:r>
            <a:r>
              <a:rPr lang="en-US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, </a:t>
            </a:r>
            <a:r>
              <a:rPr lang="zh-CN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模拟线程的占用率接近</a:t>
            </a:r>
            <a:r>
              <a:rPr lang="en-US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 100%, </a:t>
            </a:r>
            <a:r>
              <a:rPr lang="zh-CN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模拟步骤完全并行化</a:t>
            </a:r>
            <a:r>
              <a:rPr lang="en-US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. </a:t>
            </a:r>
            <a:r>
              <a:rPr lang="zh-CN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尽管扩展线程没有得到充分利用</a:t>
            </a:r>
            <a:r>
              <a:rPr lang="en-US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, </a:t>
            </a:r>
            <a:r>
              <a:rPr lang="zh-CN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但扩展步骤最大程度地并行化</a:t>
            </a:r>
            <a:r>
              <a:rPr lang="en-US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, </a:t>
            </a:r>
            <a:r>
              <a:rPr lang="zh-CN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因为所需的模拟和扩展任务的数量是相同的</a:t>
            </a:r>
            <a:r>
              <a:rPr lang="en-US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. </a:t>
            </a:r>
            <a:r>
              <a:rPr lang="zh-CN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这表明在扩展线程的数量和模拟线程的数量之间存在一个最佳</a:t>
            </a:r>
            <a:r>
              <a:rPr lang="en-US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 (</a:t>
            </a:r>
            <a:r>
              <a:rPr lang="zh-CN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任务相关</a:t>
            </a:r>
            <a:r>
              <a:rPr lang="en-US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) </a:t>
            </a:r>
            <a:r>
              <a:rPr lang="zh-CN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比率</a:t>
            </a:r>
            <a:r>
              <a:rPr lang="en-US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, </a:t>
            </a:r>
            <a:r>
              <a:rPr lang="zh-CN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以最少的资源</a:t>
            </a:r>
            <a:r>
              <a:rPr lang="en-US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 (</a:t>
            </a:r>
            <a:r>
              <a:rPr lang="zh-CN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例如内存</a:t>
            </a:r>
            <a:r>
              <a:rPr lang="en-US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) </a:t>
            </a:r>
            <a:r>
              <a:rPr lang="zh-CN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完全并行化这两个步骤</a:t>
            </a:r>
            <a:r>
              <a:rPr lang="en-US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. </a:t>
            </a:r>
            <a:r>
              <a:rPr lang="zh-CN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回到主线程</a:t>
            </a:r>
            <a:r>
              <a:rPr lang="en-US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, </a:t>
            </a:r>
            <a:r>
              <a:rPr lang="zh-CN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在这两个基准测试中</a:t>
            </a:r>
            <a:r>
              <a:rPr lang="en-US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, </a:t>
            </a:r>
            <a:r>
              <a:rPr lang="zh-CN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我们看到在模拟和扩展步骤上花费的时间明显占主导地位</a:t>
            </a:r>
            <a:r>
              <a:rPr lang="en-US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, </a:t>
            </a:r>
            <a:r>
              <a:rPr lang="zh-CN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即使它们都由</a:t>
            </a:r>
            <a:r>
              <a:rPr lang="en-US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 16 </a:t>
            </a:r>
            <a:r>
              <a:rPr lang="zh-CN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个线程并行化</a:t>
            </a:r>
            <a:r>
              <a:rPr lang="en-US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. </a:t>
            </a:r>
            <a:r>
              <a:rPr lang="zh-CN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我们最后关注并行化带来的通信开销</a:t>
            </a:r>
            <a:r>
              <a:rPr lang="en-US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. </a:t>
            </a:r>
            <a:r>
              <a:rPr lang="zh-CN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尽管与模拟和反向传播相比更耗时</a:t>
            </a:r>
            <a:r>
              <a:rPr lang="en-US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, </a:t>
            </a:r>
            <a:r>
              <a:rPr lang="zh-CN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但与扩展和模拟步骤所用的时间相比</a:t>
            </a:r>
            <a:r>
              <a:rPr lang="en-US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, </a:t>
            </a:r>
            <a:r>
              <a:rPr lang="zh-CN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通信开销可以忽略不计</a:t>
            </a:r>
            <a:r>
              <a:rPr lang="en-US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. </a:t>
            </a:r>
            <a:r>
              <a:rPr lang="zh-CN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尽管与模拟和反向传播相比更耗时</a:t>
            </a:r>
            <a:r>
              <a:rPr lang="en-US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, </a:t>
            </a:r>
            <a:r>
              <a:rPr lang="zh-CN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但与扩展和模拟步骤所用的时间相比</a:t>
            </a:r>
            <a:r>
              <a:rPr lang="en-US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, </a:t>
            </a:r>
            <a:r>
              <a:rPr lang="zh-CN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通信开销可以忽略不计</a:t>
            </a:r>
            <a:r>
              <a:rPr lang="en-US" altLang="zh-CN" sz="1800" kern="100" spc="20" dirty="0">
                <a:effectLst/>
                <a:latin typeface="Times New Roman" panose="02020603050405020304" pitchFamily="18" charset="0"/>
                <a:ea typeface="方正书宋_GBK"/>
              </a:rPr>
              <a:t>. </a:t>
            </a:r>
            <a:endParaRPr lang="zh-CN" altLang="zh-CN" sz="1800" kern="100" spc="20" dirty="0">
              <a:effectLst/>
              <a:latin typeface="Times New Roman" panose="02020603050405020304" pitchFamily="18" charset="0"/>
              <a:ea typeface="方正书宋简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C8260-BAA3-4D78-B16F-45AA063BF3F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5671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>
              <a:lnSpc>
                <a:spcPct val="105000"/>
              </a:lnSpc>
            </a:pPr>
            <a:endParaRPr lang="zh-CN" altLang="zh-CN" sz="1800" kern="100" spc="20" dirty="0">
              <a:effectLst/>
              <a:latin typeface="Times New Roman" panose="02020603050405020304" pitchFamily="18" charset="0"/>
              <a:ea typeface="方正书宋简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C8260-BAA3-4D78-B16F-45AA063BF3F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9397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>
              <a:lnSpc>
                <a:spcPct val="105000"/>
              </a:lnSpc>
            </a:pPr>
            <a:endParaRPr lang="zh-CN" altLang="zh-CN" sz="1800" kern="100" spc="20" dirty="0">
              <a:effectLst/>
              <a:latin typeface="Times New Roman" panose="02020603050405020304" pitchFamily="18" charset="0"/>
              <a:ea typeface="方正书宋简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C8260-BAA3-4D78-B16F-45AA063BF3F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4186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第一部分、项目背景与研究现状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9712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C8260-BAA3-4D78-B16F-45AA063BF3F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726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什么是强化学习，强化学习是机器学习种的一个领域，它的核心思想是。。。。，</a:t>
            </a:r>
            <a:endParaRPr lang="en-US" altLang="zh-CN" dirty="0"/>
          </a:p>
          <a:p>
            <a:r>
              <a:rPr lang="zh-CN" altLang="en-US" dirty="0"/>
              <a:t>也就是智能体通过经验来分析，怎样的情况下做怎么的动作，这样的一个学习过程和我们自然的经历非常相似。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想象一下，自己是一个小孩子，第一次看到火，来到了火边，感受到了温暖，觉得火是个好东西；你试着去触摸，结果被烫到了，好感度减一，最后你得出的结论是：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在火旁边是好的（温暖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），但不能靠太近（被烫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C8260-BAA3-4D78-B16F-45AA063BF3F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739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强化学习，把这样的一个问题场景抽象出了一套结构，里面包含了几个重要的概念，如右面这个图，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用大脑表示，环境用地球表示，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environment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，然后输出动作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，来和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environment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做交互，会从环境中得到反馈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reward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，来指导自己的动作是不是正确的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C8260-BAA3-4D78-B16F-45AA063BF3F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811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举一个游戏的例子来理解强化学习，</a:t>
            </a:r>
            <a:r>
              <a:rPr lang="en-US" altLang="zh-CN" dirty="0"/>
              <a:t>agent</a:t>
            </a:r>
            <a:r>
              <a:rPr lang="zh-CN" altLang="en-US" dirty="0"/>
              <a:t>代表这只小鸟，环境是包括天空，水管，小鸟在内所有物体，小鸟的目标是飞的越远越好，所以奖励的设计就是飞的越远，拿到越多的</a:t>
            </a:r>
            <a:r>
              <a:rPr lang="en-US" altLang="zh-CN" dirty="0"/>
              <a:t>reward</a:t>
            </a:r>
            <a:r>
              <a:rPr lang="zh-CN" altLang="en-US" dirty="0"/>
              <a:t>，</a:t>
            </a:r>
            <a:r>
              <a:rPr lang="en-US" altLang="zh-CN" dirty="0"/>
              <a:t>agent</a:t>
            </a:r>
            <a:r>
              <a:rPr lang="zh-CN" altLang="en-US" dirty="0"/>
              <a:t>可以从环境中观察到像素级别的状态，意思就是，将这一帧图片输入给</a:t>
            </a:r>
            <a:r>
              <a:rPr lang="en-US" altLang="zh-CN" dirty="0"/>
              <a:t>agent</a:t>
            </a:r>
            <a:r>
              <a:rPr lang="zh-CN" altLang="en-US" dirty="0"/>
              <a:t>，</a:t>
            </a:r>
            <a:r>
              <a:rPr lang="en-US" altLang="zh-CN" dirty="0"/>
              <a:t>agent</a:t>
            </a:r>
            <a:r>
              <a:rPr lang="zh-CN" altLang="en-US" dirty="0"/>
              <a:t>输出的动作就是是不是向上飞一下，</a:t>
            </a:r>
            <a:r>
              <a:rPr lang="en-US" altLang="zh-CN" dirty="0"/>
              <a:t>agent</a:t>
            </a:r>
            <a:r>
              <a:rPr lang="zh-CN" altLang="en-US" dirty="0"/>
              <a:t>的目标就是控制小鸟正确的输出</a:t>
            </a:r>
            <a:r>
              <a:rPr lang="en-US" altLang="zh-CN" dirty="0"/>
              <a:t>action</a:t>
            </a:r>
            <a:r>
              <a:rPr lang="zh-CN" altLang="en-US" dirty="0"/>
              <a:t>，来尽可能拿到越多的累计奖励。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C8260-BAA3-4D78-B16F-45AA063BF3F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532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Monospaced Number"/>
              </a:rPr>
              <a:t>理解了强化学习，那强化学习和其他机器学习的关系是怎么样的？最外层为人工智能领域，人工智能包含机器学习。而强化学习、监督学习、非监督学习是机器学习里的三个不同的领域，都跟深度学习有交集。深度学习的发展，为这三个领域带来了许多性能上突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C8260-BAA3-4D78-B16F-45AA063BF3F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184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Monospaced Number"/>
              </a:rPr>
              <a:t>监督学习寻找输入到输出之间的映射，一般用于分类、回归问题，例如分类猫狗，预测房价等；</a:t>
            </a:r>
            <a:endParaRPr lang="en-US" altLang="zh-CN" b="0" i="0" dirty="0">
              <a:solidFill>
                <a:srgbClr val="000000"/>
              </a:solidFill>
              <a:effectLst/>
              <a:latin typeface="Monospaced Numb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Monospaced Number"/>
              </a:rPr>
              <a:t>非监督学习主要寻找数据之间的隐藏关系，更通俗说，输入一批数据，分辨这一类数据和另一类不一样，比如聚类问题。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Monospaced Number"/>
              </a:rPr>
              <a:t>强化学习则需要在与环境的交互中学习和寻找最佳决策方案。</a:t>
            </a:r>
            <a:endParaRPr lang="en-US" altLang="zh-CN" b="0" i="0" dirty="0">
              <a:solidFill>
                <a:srgbClr val="000000"/>
              </a:solidFill>
              <a:effectLst/>
              <a:latin typeface="Monospaced Numb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b="0" i="0" dirty="0">
              <a:solidFill>
                <a:srgbClr val="000000"/>
              </a:solidFill>
              <a:effectLst/>
              <a:latin typeface="Monospaced Numb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b="0" i="0" dirty="0">
              <a:solidFill>
                <a:srgbClr val="000000"/>
              </a:solidFill>
              <a:effectLst/>
              <a:latin typeface="Monospaced Numb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Monospaced Number"/>
              </a:rPr>
              <a:t>所以说监督学习是任务驱动性的，非监督学习是数据驱动性的，需要寻找数据内的关系和区别，强化学习是环境驱动型的，它的算法是为了适配环境。</a:t>
            </a:r>
            <a:endParaRPr lang="en-US" altLang="zh-CN" b="0" i="0" dirty="0">
              <a:solidFill>
                <a:srgbClr val="000000"/>
              </a:solidFill>
              <a:effectLst/>
              <a:latin typeface="Monospaced Numb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b="0" i="0" dirty="0">
              <a:solidFill>
                <a:srgbClr val="000000"/>
              </a:solidFill>
              <a:effectLst/>
              <a:latin typeface="Monospaced Number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C8260-BAA3-4D78-B16F-45AA063BF3F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617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Monospaced Number"/>
              </a:rPr>
              <a:t>举一个例子来说明强化学习和监督学习的区别，一张灰熊的图片，监督学习输出的是灰熊，强化学习输出的是装死这个动作，也就是说，监督学习处理认知问题，要知道这张图片是什么；而强化学习则关注的是决策，也就说怎么做。</a:t>
            </a:r>
            <a:endParaRPr lang="en-US" altLang="zh-CN" b="0" i="0" dirty="0">
              <a:solidFill>
                <a:srgbClr val="000000"/>
              </a:solidFill>
              <a:effectLst/>
              <a:latin typeface="Monospaced Numb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b="0" i="0" dirty="0">
              <a:solidFill>
                <a:srgbClr val="000000"/>
              </a:solidFill>
              <a:effectLst/>
              <a:latin typeface="Monospaced Numb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Monospaced Number"/>
              </a:rPr>
              <a:t>如果给到另外一张图片，灰熊发怒的图片，它可能会影响强化的输出，要换个动作，但不会影响监督学的输出，这还是一张熊</a:t>
            </a:r>
            <a:endParaRPr lang="en-US" altLang="zh-CN" b="0" i="0" dirty="0">
              <a:solidFill>
                <a:srgbClr val="000000"/>
              </a:solidFill>
              <a:effectLst/>
              <a:latin typeface="Monospaced Numb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b="0" i="0" dirty="0">
              <a:solidFill>
                <a:srgbClr val="000000"/>
              </a:solidFill>
              <a:effectLst/>
              <a:latin typeface="Monospaced Numb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Monospaced Number"/>
              </a:rPr>
              <a:t>监督学习的训练数据的样本是独立同分布的，而强化学习，它的上一个样本可能会与下一个样本有联系，上一个样本选的动作，可能会影响下一个样本的状态。</a:t>
            </a:r>
            <a:endParaRPr lang="en-US" altLang="zh-CN" b="0" i="0" dirty="0">
              <a:solidFill>
                <a:srgbClr val="000000"/>
              </a:solidFill>
              <a:effectLst/>
              <a:latin typeface="Monospaced Numb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b="0" i="0" dirty="0">
              <a:solidFill>
                <a:srgbClr val="000000"/>
              </a:solidFill>
              <a:effectLst/>
              <a:latin typeface="Monospaced Numb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Monospaced Number"/>
              </a:rPr>
              <a:t>监督学习是由瓶颈的，它标注的数据决定了训练效果的上限，但强化学习不一样，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onospaced Number"/>
              </a:rPr>
              <a:t>2016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onospaced Number"/>
              </a:rPr>
              <a:t>年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Monospaced Number"/>
              </a:rPr>
              <a:t>alphago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onospaced Number"/>
              </a:rPr>
              <a:t>击败了李世石，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onospaced Number"/>
              </a:rPr>
              <a:t>2019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onospaced Number"/>
              </a:rPr>
              <a:t>年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Monospaced Number"/>
              </a:rPr>
              <a:t>alphastart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onospaced Number"/>
              </a:rPr>
              <a:t>在星际争霸游戏中，以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onospaced Number"/>
              </a:rPr>
              <a:t>10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onospaced Number"/>
              </a:rPr>
              <a:t>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onospaced Number"/>
              </a:rPr>
              <a:t>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onospaced Number"/>
              </a:rPr>
              <a:t>击败人类职业玩家，还有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onospaced Number"/>
              </a:rPr>
              <a:t>2020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onospaced Number"/>
              </a:rPr>
              <a:t>年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Monospaced Number"/>
              </a:rPr>
              <a:t>OpenAI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onospaced Number"/>
              </a:rPr>
              <a:t>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onospaced Number"/>
              </a:rPr>
              <a:t>Dota2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onospaced Number"/>
              </a:rPr>
              <a:t>战胜人类的世界冠军。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C8260-BAA3-4D78-B16F-45AA063BF3F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674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02B1A-A35D-4158-8E54-E871EF7E6908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ABA34-EA85-4CB9-8B7A-8CE5E84D8EBE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60350"/>
            <a:ext cx="2058988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29325" cy="58658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5B301-DDAB-4F1C-AB98-E658B2723FB2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0845624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02B1A-A35D-4158-8E54-E871EF7E6908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0B956-B6A4-4443-9FB2-56D8654A723E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8533A-3A43-4C61-AFBD-367E7B77632D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E86595-A304-48D3-AFE1-E5A847D94D73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D3DCD-D9AD-4584-AAA5-7DF35DECF2F9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8C042-3858-404A-AFBF-3FF2BDCA0D63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页脚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25"/>
            <a:ext cx="9144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 descr="C:\Users\350388\Desktop\123\装备动力技术研究院\中间页眉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90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1BC33-2D71-490D-B1DD-2C981FC52DC0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0B956-B6A4-4443-9FB2-56D8654A723E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8E8C7-ABFA-454A-8EA6-629C2B42F638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03217-3D41-44A5-AEC3-4E0AEEC05567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ABA34-EA85-4CB9-8B7A-8CE5E84D8EBE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60350"/>
            <a:ext cx="2058988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29325" cy="58658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5B301-DDAB-4F1C-AB98-E658B2723FB2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02B1A-A35D-4158-8E54-E871EF7E6908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0B956-B6A4-4443-9FB2-56D8654A723E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8533A-3A43-4C61-AFBD-367E7B77632D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E86595-A304-48D3-AFE1-E5A847D94D73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D3DCD-D9AD-4584-AAA5-7DF35DECF2F9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8C042-3858-404A-AFBF-3FF2BDCA0D63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8533A-3A43-4C61-AFBD-367E7B77632D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页脚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25"/>
            <a:ext cx="9144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 descr="C:\Users\350388\Desktop\123\装备动力技术研究院\中间页眉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90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1BC33-2D71-490D-B1DD-2C981FC52DC0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8E8C7-ABFA-454A-8EA6-629C2B42F638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03217-3D41-44A5-AEC3-4E0AEEC05567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ABA34-EA85-4CB9-8B7A-8CE5E84D8EBE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60350"/>
            <a:ext cx="2058988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29325" cy="58658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5B301-DDAB-4F1C-AB98-E658B2723FB2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02B1A-A35D-4158-8E54-E871EF7E6908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0B956-B6A4-4443-9FB2-56D8654A723E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8533A-3A43-4C61-AFBD-367E7B77632D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E86595-A304-48D3-AFE1-E5A847D94D73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D3DCD-D9AD-4584-AAA5-7DF35DECF2F9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E86595-A304-48D3-AFE1-E5A847D94D73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8C042-3858-404A-AFBF-3FF2BDCA0D63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页脚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25"/>
            <a:ext cx="9144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 descr="C:\Users\350388\Desktop\123\装备动力技术研究院\中间页眉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90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1BC33-2D71-490D-B1DD-2C981FC52DC0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8E8C7-ABFA-454A-8EA6-629C2B42F638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03217-3D41-44A5-AEC3-4E0AEEC05567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ABA34-EA85-4CB9-8B7A-8CE5E84D8EBE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60350"/>
            <a:ext cx="2058988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29325" cy="58658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5B301-DDAB-4F1C-AB98-E658B2723FB2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2023/10/29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D3DCD-D9AD-4584-AAA5-7DF35DECF2F9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8C042-3858-404A-AFBF-3FF2BDCA0D63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页脚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25"/>
            <a:ext cx="9144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1BC33-2D71-490D-B1DD-2C981FC52DC0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任意多边形 6">
            <a:extLst>
              <a:ext uri="{FF2B5EF4-FFF2-40B4-BE49-F238E27FC236}">
                <a16:creationId xmlns:a16="http://schemas.microsoft.com/office/drawing/2014/main" id="{DF9C5452-E007-41EC-9847-6512618C7220}"/>
              </a:ext>
            </a:extLst>
          </p:cNvPr>
          <p:cNvSpPr/>
          <p:nvPr userDrawn="1"/>
        </p:nvSpPr>
        <p:spPr>
          <a:xfrm>
            <a:off x="141984" y="136525"/>
            <a:ext cx="630432" cy="939800"/>
          </a:xfrm>
          <a:custGeom>
            <a:avLst/>
            <a:gdLst>
              <a:gd name="connsiteX0" fmla="*/ 0 w 384775"/>
              <a:gd name="connsiteY0" fmla="*/ 0 h 1014413"/>
              <a:gd name="connsiteX1" fmla="*/ 384775 w 384775"/>
              <a:gd name="connsiteY1" fmla="*/ 0 h 1014413"/>
              <a:gd name="connsiteX2" fmla="*/ 384775 w 384775"/>
              <a:gd name="connsiteY2" fmla="*/ 168608 h 1014413"/>
              <a:gd name="connsiteX3" fmla="*/ 336678 w 384775"/>
              <a:gd name="connsiteY3" fmla="*/ 168608 h 1014413"/>
              <a:gd name="connsiteX4" fmla="*/ 336678 w 384775"/>
              <a:gd name="connsiteY4" fmla="*/ 48097 h 1014413"/>
              <a:gd name="connsiteX5" fmla="*/ 48097 w 384775"/>
              <a:gd name="connsiteY5" fmla="*/ 48097 h 1014413"/>
              <a:gd name="connsiteX6" fmla="*/ 48097 w 384775"/>
              <a:gd name="connsiteY6" fmla="*/ 966316 h 1014413"/>
              <a:gd name="connsiteX7" fmla="*/ 336678 w 384775"/>
              <a:gd name="connsiteY7" fmla="*/ 966316 h 1014413"/>
              <a:gd name="connsiteX8" fmla="*/ 336678 w 384775"/>
              <a:gd name="connsiteY8" fmla="*/ 845804 h 1014413"/>
              <a:gd name="connsiteX9" fmla="*/ 384775 w 384775"/>
              <a:gd name="connsiteY9" fmla="*/ 845804 h 1014413"/>
              <a:gd name="connsiteX10" fmla="*/ 384775 w 384775"/>
              <a:gd name="connsiteY10" fmla="*/ 1014413 h 1014413"/>
              <a:gd name="connsiteX11" fmla="*/ 0 w 384775"/>
              <a:gd name="connsiteY11" fmla="*/ 1014413 h 101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4775" h="1014413">
                <a:moveTo>
                  <a:pt x="0" y="0"/>
                </a:moveTo>
                <a:lnTo>
                  <a:pt x="384775" y="0"/>
                </a:lnTo>
                <a:lnTo>
                  <a:pt x="384775" y="168608"/>
                </a:lnTo>
                <a:lnTo>
                  <a:pt x="336678" y="168608"/>
                </a:lnTo>
                <a:lnTo>
                  <a:pt x="336678" y="48097"/>
                </a:lnTo>
                <a:lnTo>
                  <a:pt x="48097" y="48097"/>
                </a:lnTo>
                <a:lnTo>
                  <a:pt x="48097" y="966316"/>
                </a:lnTo>
                <a:lnTo>
                  <a:pt x="336678" y="966316"/>
                </a:lnTo>
                <a:lnTo>
                  <a:pt x="336678" y="845804"/>
                </a:lnTo>
                <a:lnTo>
                  <a:pt x="384775" y="845804"/>
                </a:lnTo>
                <a:lnTo>
                  <a:pt x="384775" y="1014413"/>
                </a:lnTo>
                <a:lnTo>
                  <a:pt x="0" y="1014413"/>
                </a:lnTo>
                <a:close/>
              </a:path>
            </a:pathLst>
          </a:custGeom>
          <a:solidFill>
            <a:srgbClr val="2F5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8E8C7-ABFA-454A-8EA6-629C2B42F638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03217-3D41-44A5-AEC3-4E0AEEC05567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B9F276-E3A4-441A-96A3-27E43A301EC9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B9F276-E3A4-441A-96A3-27E43A301EC9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B9F276-E3A4-441A-96A3-27E43A301EC9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B9F276-E3A4-441A-96A3-27E43A301EC9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0.png"/><Relationship Id="rId5" Type="http://schemas.openxmlformats.org/officeDocument/2006/relationships/image" Target="../media/image44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0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0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png"/><Relationship Id="rId4" Type="http://schemas.openxmlformats.org/officeDocument/2006/relationships/image" Target="../media/image56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CB7114C-65E3-49C6-A50F-FDF7079703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6277" y="895"/>
            <a:ext cx="1883689" cy="941603"/>
          </a:xfrm>
          <a:custGeom>
            <a:avLst/>
            <a:gdLst>
              <a:gd name="connsiteX0" fmla="*/ 0 w 1413135"/>
              <a:gd name="connsiteY0" fmla="*/ 0 h 706385"/>
              <a:gd name="connsiteX1" fmla="*/ 1413135 w 1413135"/>
              <a:gd name="connsiteY1" fmla="*/ 0 h 706385"/>
              <a:gd name="connsiteX2" fmla="*/ 690511 w 1413135"/>
              <a:gd name="connsiteY2" fmla="*/ 706385 h 706385"/>
              <a:gd name="connsiteX3" fmla="*/ 0 w 1413135"/>
              <a:gd name="connsiteY3" fmla="*/ 0 h 70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3135" h="706385">
                <a:moveTo>
                  <a:pt x="0" y="0"/>
                </a:moveTo>
                <a:lnTo>
                  <a:pt x="1413135" y="0"/>
                </a:lnTo>
                <a:lnTo>
                  <a:pt x="690511" y="7063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8C78BB5-3E28-4933-9E7D-C075024E155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93662" y="895"/>
            <a:ext cx="1278723" cy="4097784"/>
          </a:xfrm>
          <a:custGeom>
            <a:avLst/>
            <a:gdLst>
              <a:gd name="connsiteX0" fmla="*/ 468300 w 2566009"/>
              <a:gd name="connsiteY0" fmla="*/ 0 h 3074138"/>
              <a:gd name="connsiteX1" fmla="*/ 2566009 w 2566009"/>
              <a:gd name="connsiteY1" fmla="*/ 0 h 3074138"/>
              <a:gd name="connsiteX2" fmla="*/ 2566009 w 2566009"/>
              <a:gd name="connsiteY2" fmla="*/ 3065886 h 3074138"/>
              <a:gd name="connsiteX3" fmla="*/ 2557567 w 2566009"/>
              <a:gd name="connsiteY3" fmla="*/ 3074138 h 3074138"/>
              <a:gd name="connsiteX4" fmla="*/ 0 w 2566009"/>
              <a:gd name="connsiteY4" fmla="*/ 457776 h 3074138"/>
              <a:gd name="connsiteX5" fmla="*/ 468300 w 2566009"/>
              <a:gd name="connsiteY5" fmla="*/ 0 h 307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66009" h="3074138">
                <a:moveTo>
                  <a:pt x="468300" y="0"/>
                </a:moveTo>
                <a:lnTo>
                  <a:pt x="2566009" y="0"/>
                </a:lnTo>
                <a:lnTo>
                  <a:pt x="2566009" y="3065886"/>
                </a:lnTo>
                <a:lnTo>
                  <a:pt x="2557567" y="3074138"/>
                </a:lnTo>
                <a:lnTo>
                  <a:pt x="0" y="457776"/>
                </a:lnTo>
                <a:lnTo>
                  <a:pt x="468300" y="0"/>
                </a:lnTo>
                <a:close/>
              </a:path>
            </a:pathLst>
          </a:custGeom>
          <a:noFill/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26470A-18AB-4CB8-8F3E-82812E9AD3A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44178" y="127434"/>
            <a:ext cx="1830935" cy="1832092"/>
          </a:xfrm>
          <a:custGeom>
            <a:avLst/>
            <a:gdLst>
              <a:gd name="connsiteX0" fmla="*/ 675477 w 1373558"/>
              <a:gd name="connsiteY0" fmla="*/ 0 h 1374427"/>
              <a:gd name="connsiteX1" fmla="*/ 1373558 w 1373558"/>
              <a:gd name="connsiteY1" fmla="*/ 714129 h 1374427"/>
              <a:gd name="connsiteX2" fmla="*/ 698081 w 1373558"/>
              <a:gd name="connsiteY2" fmla="*/ 1374427 h 1374427"/>
              <a:gd name="connsiteX3" fmla="*/ 0 w 1373558"/>
              <a:gd name="connsiteY3" fmla="*/ 660298 h 1374427"/>
              <a:gd name="connsiteX4" fmla="*/ 675477 w 1373558"/>
              <a:gd name="connsiteY4" fmla="*/ 0 h 1374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3558" h="1374427">
                <a:moveTo>
                  <a:pt x="675477" y="0"/>
                </a:moveTo>
                <a:lnTo>
                  <a:pt x="1373558" y="714129"/>
                </a:lnTo>
                <a:lnTo>
                  <a:pt x="698081" y="1374427"/>
                </a:lnTo>
                <a:lnTo>
                  <a:pt x="0" y="660298"/>
                </a:lnTo>
                <a:lnTo>
                  <a:pt x="675477" y="0"/>
                </a:lnTo>
                <a:close/>
              </a:path>
            </a:pathLst>
          </a:cu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947F1B3-485C-4943-8044-32046BF377C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5469" y="743363"/>
            <a:ext cx="2707963" cy="2707963"/>
          </a:xfrm>
          <a:custGeom>
            <a:avLst/>
            <a:gdLst>
              <a:gd name="connsiteX0" fmla="*/ 1027293 w 2031501"/>
              <a:gd name="connsiteY0" fmla="*/ 0 h 2031501"/>
              <a:gd name="connsiteX1" fmla="*/ 2031501 w 2031501"/>
              <a:gd name="connsiteY1" fmla="*/ 1027293 h 2031501"/>
              <a:gd name="connsiteX2" fmla="*/ 1004208 w 2031501"/>
              <a:gd name="connsiteY2" fmla="*/ 2031501 h 2031501"/>
              <a:gd name="connsiteX3" fmla="*/ 0 w 2031501"/>
              <a:gd name="connsiteY3" fmla="*/ 1004208 h 2031501"/>
              <a:gd name="connsiteX4" fmla="*/ 1027293 w 2031501"/>
              <a:gd name="connsiteY4" fmla="*/ 0 h 203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501" h="2031501">
                <a:moveTo>
                  <a:pt x="1027293" y="0"/>
                </a:moveTo>
                <a:lnTo>
                  <a:pt x="2031501" y="1027293"/>
                </a:lnTo>
                <a:lnTo>
                  <a:pt x="1004208" y="2031501"/>
                </a:lnTo>
                <a:lnTo>
                  <a:pt x="0" y="1004208"/>
                </a:lnTo>
                <a:lnTo>
                  <a:pt x="1027293" y="0"/>
                </a:lnTo>
                <a:close/>
              </a:path>
            </a:pathLst>
          </a:cu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E3E53DD-F08D-496A-A70D-39A7189A3D1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94599" y="1102732"/>
            <a:ext cx="827488" cy="827488"/>
          </a:xfrm>
          <a:custGeom>
            <a:avLst/>
            <a:gdLst>
              <a:gd name="connsiteX0" fmla="*/ 313915 w 620777"/>
              <a:gd name="connsiteY0" fmla="*/ 0 h 620777"/>
              <a:gd name="connsiteX1" fmla="*/ 620777 w 620777"/>
              <a:gd name="connsiteY1" fmla="*/ 313915 h 620777"/>
              <a:gd name="connsiteX2" fmla="*/ 306861 w 620777"/>
              <a:gd name="connsiteY2" fmla="*/ 620777 h 620777"/>
              <a:gd name="connsiteX3" fmla="*/ 0 w 620777"/>
              <a:gd name="connsiteY3" fmla="*/ 306861 h 620777"/>
              <a:gd name="connsiteX4" fmla="*/ 313915 w 620777"/>
              <a:gd name="connsiteY4" fmla="*/ 0 h 62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777" h="620777">
                <a:moveTo>
                  <a:pt x="313915" y="0"/>
                </a:moveTo>
                <a:lnTo>
                  <a:pt x="620777" y="313915"/>
                </a:lnTo>
                <a:lnTo>
                  <a:pt x="306861" y="620777"/>
                </a:lnTo>
                <a:lnTo>
                  <a:pt x="0" y="306861"/>
                </a:lnTo>
                <a:lnTo>
                  <a:pt x="313915" y="0"/>
                </a:lnTo>
                <a:close/>
              </a:path>
            </a:pathLst>
          </a:cu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A83FBAEF-91BC-41E7-BEEC-ED8A7AC5D7FD}"/>
              </a:ext>
            </a:extLst>
          </p:cNvPr>
          <p:cNvSpPr/>
          <p:nvPr/>
        </p:nvSpPr>
        <p:spPr>
          <a:xfrm rot="2685974">
            <a:off x="6955815" y="3232031"/>
            <a:ext cx="438591" cy="4385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A73389E-1C66-4542-906E-002E7872E862}"/>
              </a:ext>
            </a:extLst>
          </p:cNvPr>
          <p:cNvSpPr/>
          <p:nvPr/>
        </p:nvSpPr>
        <p:spPr>
          <a:xfrm rot="2657183">
            <a:off x="5418373" y="1789165"/>
            <a:ext cx="641863" cy="542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19DCA51-79A6-4ED3-9E4F-F063A3346611}"/>
              </a:ext>
            </a:extLst>
          </p:cNvPr>
          <p:cNvSpPr/>
          <p:nvPr/>
        </p:nvSpPr>
        <p:spPr>
          <a:xfrm rot="2685974">
            <a:off x="4282550" y="1340597"/>
            <a:ext cx="340847" cy="3408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75C021C-255F-48C4-BE43-D44982A0EB4C}"/>
              </a:ext>
            </a:extLst>
          </p:cNvPr>
          <p:cNvSpPr/>
          <p:nvPr/>
        </p:nvSpPr>
        <p:spPr>
          <a:xfrm rot="2685974">
            <a:off x="6017997" y="739169"/>
            <a:ext cx="165232" cy="165232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A777540-6CBB-42CE-8A55-5C9DAE7693E0}"/>
              </a:ext>
            </a:extLst>
          </p:cNvPr>
          <p:cNvSpPr/>
          <p:nvPr/>
        </p:nvSpPr>
        <p:spPr>
          <a:xfrm rot="2731766">
            <a:off x="5735789" y="2462609"/>
            <a:ext cx="1057433" cy="1072311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830E0B3-A419-4847-B5AC-5758BA1B11AE}"/>
              </a:ext>
            </a:extLst>
          </p:cNvPr>
          <p:cNvSpPr/>
          <p:nvPr/>
        </p:nvSpPr>
        <p:spPr>
          <a:xfrm rot="2685974">
            <a:off x="5182398" y="3184098"/>
            <a:ext cx="438591" cy="4385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8AB82CB-5A51-47C8-A46F-BF123473CF9E}"/>
              </a:ext>
            </a:extLst>
          </p:cNvPr>
          <p:cNvSpPr/>
          <p:nvPr/>
        </p:nvSpPr>
        <p:spPr>
          <a:xfrm rot="2685974">
            <a:off x="6561003" y="3320776"/>
            <a:ext cx="165232" cy="165232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TextBox 26">
            <a:extLst>
              <a:ext uri="{FF2B5EF4-FFF2-40B4-BE49-F238E27FC236}">
                <a16:creationId xmlns:a16="http://schemas.microsoft.com/office/drawing/2014/main" id="{1160D55F-117D-4765-91DC-6157AF498FA9}"/>
              </a:ext>
            </a:extLst>
          </p:cNvPr>
          <p:cNvSpPr txBox="1"/>
          <p:nvPr/>
        </p:nvSpPr>
        <p:spPr>
          <a:xfrm>
            <a:off x="156607" y="2679533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zh-CN" altLang="en-US" sz="5400" b="1" dirty="0">
                <a:solidFill>
                  <a:srgbClr val="0A3E8A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深度强化学习</a:t>
            </a:r>
            <a:endParaRPr lang="en-US" sz="5400" b="1" dirty="0">
              <a:solidFill>
                <a:srgbClr val="0A3E8A"/>
              </a:solidFill>
              <a:effectLst>
                <a:reflection blurRad="6350" stA="55000" endA="300" endPos="455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7">
            <a:extLst>
              <a:ext uri="{FF2B5EF4-FFF2-40B4-BE49-F238E27FC236}">
                <a16:creationId xmlns:a16="http://schemas.microsoft.com/office/drawing/2014/main" id="{2626E141-BABB-4594-B14C-F9FF7741C2BE}"/>
              </a:ext>
            </a:extLst>
          </p:cNvPr>
          <p:cNvSpPr txBox="1"/>
          <p:nvPr/>
        </p:nvSpPr>
        <p:spPr>
          <a:xfrm>
            <a:off x="145106" y="4077072"/>
            <a:ext cx="8926667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一种蒙特卡洛树并行化方法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7BDA9B3-BA89-49A1-A5FA-6297FE009C3A}"/>
              </a:ext>
            </a:extLst>
          </p:cNvPr>
          <p:cNvCxnSpPr/>
          <p:nvPr/>
        </p:nvCxnSpPr>
        <p:spPr>
          <a:xfrm>
            <a:off x="333838" y="5024591"/>
            <a:ext cx="777786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7ED4D26E-A064-42FC-AFDC-4762E9DBA9B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66100" y="2294251"/>
            <a:ext cx="906285" cy="174970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547914F-8EC6-4B1A-BC90-A5AC6A1DD5BB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1904" y="4095965"/>
            <a:ext cx="3188608" cy="2789419"/>
          </a:xfrm>
          <a:prstGeom prst="rect">
            <a:avLst/>
          </a:prstGeom>
        </p:spPr>
      </p:pic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79C82A8-AA78-FE39-8821-C88B39430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65238"/>
              </p:ext>
            </p:extLst>
          </p:nvPr>
        </p:nvGraphicFramePr>
        <p:xfrm>
          <a:off x="156809" y="5304154"/>
          <a:ext cx="563515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702">
                  <a:extLst>
                    <a:ext uri="{9D8B030D-6E8A-4147-A177-3AD203B41FA5}">
                      <a16:colId xmlns:a16="http://schemas.microsoft.com/office/drawing/2014/main" val="2260883341"/>
                    </a:ext>
                  </a:extLst>
                </a:gridCol>
                <a:gridCol w="4119448">
                  <a:extLst>
                    <a:ext uri="{9D8B030D-6E8A-4147-A177-3AD203B41FA5}">
                      <a16:colId xmlns:a16="http://schemas.microsoft.com/office/drawing/2014/main" val="1014749390"/>
                    </a:ext>
                  </a:extLst>
                </a:gridCol>
              </a:tblGrid>
              <a:tr h="32518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kern="1200" dirty="0">
                          <a:solidFill>
                            <a:srgbClr val="0070C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汇  报  人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1" kern="1200" dirty="0">
                          <a:solidFill>
                            <a:srgbClr val="0070C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  王栋年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745998"/>
                  </a:ext>
                </a:extLst>
              </a:tr>
              <a:tr h="32518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kern="1200" dirty="0">
                          <a:solidFill>
                            <a:srgbClr val="0070C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导        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1" kern="1200" dirty="0">
                          <a:solidFill>
                            <a:srgbClr val="0070C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 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11871"/>
                  </a:ext>
                </a:extLst>
              </a:tr>
              <a:tr h="32518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kern="1200" dirty="0">
                          <a:solidFill>
                            <a:srgbClr val="0070C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研究方向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1" kern="1200" dirty="0">
                          <a:solidFill>
                            <a:srgbClr val="0070C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  深度强化学习、计算机博弈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8273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129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页脚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25"/>
            <a:ext cx="9144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164288" y="16754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C05D2CC-DAE5-478B-B737-63BD5F618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23418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6497C0C-D363-47BA-98D6-1AD214549E9D}"/>
              </a:ext>
            </a:extLst>
          </p:cNvPr>
          <p:cNvCxnSpPr/>
          <p:nvPr/>
        </p:nvCxnSpPr>
        <p:spPr bwMode="auto">
          <a:xfrm>
            <a:off x="71406" y="1214422"/>
            <a:ext cx="850106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6B6BC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AA988BC-E01C-4774-981F-CB9DF59F0F3F}"/>
              </a:ext>
            </a:extLst>
          </p:cNvPr>
          <p:cNvSpPr txBox="1"/>
          <p:nvPr/>
        </p:nvSpPr>
        <p:spPr>
          <a:xfrm>
            <a:off x="-2994" y="1330832"/>
            <a:ext cx="2651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、强化学习更多例子</a:t>
            </a: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432C9AF3-2B57-4FF8-B0B4-781902885E00}"/>
              </a:ext>
            </a:extLst>
          </p:cNvPr>
          <p:cNvSpPr txBox="1"/>
          <p:nvPr/>
        </p:nvSpPr>
        <p:spPr>
          <a:xfrm>
            <a:off x="755576" y="298345"/>
            <a:ext cx="6829309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3200" dirty="0">
                <a:solidFill>
                  <a:srgbClr val="0A3E8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强化学习简介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B72209-3979-46EB-8074-B401927F27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47351"/>
            <a:ext cx="3123809" cy="18476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0E57A89-1CB1-27A3-0B95-92BADE29F6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502" y="1824818"/>
            <a:ext cx="3704762" cy="1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67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页脚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25"/>
            <a:ext cx="9144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164288" y="16754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C05D2CC-DAE5-478B-B737-63BD5F618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23418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6497C0C-D363-47BA-98D6-1AD214549E9D}"/>
              </a:ext>
            </a:extLst>
          </p:cNvPr>
          <p:cNvCxnSpPr/>
          <p:nvPr/>
        </p:nvCxnSpPr>
        <p:spPr bwMode="auto">
          <a:xfrm>
            <a:off x="71406" y="1214422"/>
            <a:ext cx="850106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6B6BC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AA988BC-E01C-4774-981F-CB9DF59F0F3F}"/>
              </a:ext>
            </a:extLst>
          </p:cNvPr>
          <p:cNvSpPr txBox="1"/>
          <p:nvPr/>
        </p:nvSpPr>
        <p:spPr>
          <a:xfrm>
            <a:off x="-2994" y="1330832"/>
            <a:ext cx="1939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、探索与利用</a:t>
            </a: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432C9AF3-2B57-4FF8-B0B4-781902885E00}"/>
              </a:ext>
            </a:extLst>
          </p:cNvPr>
          <p:cNvSpPr txBox="1"/>
          <p:nvPr/>
        </p:nvSpPr>
        <p:spPr>
          <a:xfrm>
            <a:off x="755576" y="298345"/>
            <a:ext cx="6829309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3200" dirty="0">
                <a:solidFill>
                  <a:srgbClr val="0A3E8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强化学习简介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8B49A2-8F7D-BB91-3E68-C2D019C1EC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48" y="2060848"/>
            <a:ext cx="3810000" cy="4333875"/>
          </a:xfrm>
          <a:prstGeom prst="rect">
            <a:avLst/>
          </a:prstGeom>
        </p:spPr>
      </p:pic>
      <p:sp>
        <p:nvSpPr>
          <p:cNvPr id="11" name="箭头: V 形 10">
            <a:extLst>
              <a:ext uri="{FF2B5EF4-FFF2-40B4-BE49-F238E27FC236}">
                <a16:creationId xmlns:a16="http://schemas.microsoft.com/office/drawing/2014/main" id="{14FE57BE-6502-8BF7-5083-2B302C0CCA9E}"/>
              </a:ext>
            </a:extLst>
          </p:cNvPr>
          <p:cNvSpPr/>
          <p:nvPr/>
        </p:nvSpPr>
        <p:spPr bwMode="auto">
          <a:xfrm rot="5400000">
            <a:off x="5160487" y="1566862"/>
            <a:ext cx="3168346" cy="4588377"/>
          </a:xfrm>
          <a:prstGeom prst="chevron">
            <a:avLst>
              <a:gd name="adj" fmla="val 14715"/>
            </a:avLst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23CC72B-B373-584B-B3CA-007B511AA0D6}"/>
              </a:ext>
            </a:extLst>
          </p:cNvPr>
          <p:cNvSpPr txBox="1"/>
          <p:nvPr/>
        </p:nvSpPr>
        <p:spPr>
          <a:xfrm>
            <a:off x="4939269" y="2795346"/>
            <a:ext cx="3738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Exploration &amp; Exploitation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4" name="箭头: V 形 13">
            <a:extLst>
              <a:ext uri="{FF2B5EF4-FFF2-40B4-BE49-F238E27FC236}">
                <a16:creationId xmlns:a16="http://schemas.microsoft.com/office/drawing/2014/main" id="{DF68B340-BEDF-B4A8-685A-AB958D3B2B06}"/>
              </a:ext>
            </a:extLst>
          </p:cNvPr>
          <p:cNvSpPr/>
          <p:nvPr/>
        </p:nvSpPr>
        <p:spPr bwMode="auto">
          <a:xfrm rot="5400000">
            <a:off x="6147658" y="3579097"/>
            <a:ext cx="1194004" cy="4588378"/>
          </a:xfrm>
          <a:prstGeom prst="chevron">
            <a:avLst>
              <a:gd name="adj" fmla="val 30649"/>
            </a:avLst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2A03283-C29A-DC36-C999-0CC74F66CE54}"/>
              </a:ext>
            </a:extLst>
          </p:cNvPr>
          <p:cNvSpPr txBox="1"/>
          <p:nvPr/>
        </p:nvSpPr>
        <p:spPr>
          <a:xfrm>
            <a:off x="5465403" y="5661759"/>
            <a:ext cx="2686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 &amp; Control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8" name="箭头: V 形 17">
            <a:extLst>
              <a:ext uri="{FF2B5EF4-FFF2-40B4-BE49-F238E27FC236}">
                <a16:creationId xmlns:a16="http://schemas.microsoft.com/office/drawing/2014/main" id="{BDC623EB-D377-EB29-7A00-747281E10552}"/>
              </a:ext>
            </a:extLst>
          </p:cNvPr>
          <p:cNvSpPr/>
          <p:nvPr/>
        </p:nvSpPr>
        <p:spPr bwMode="auto">
          <a:xfrm rot="5400000">
            <a:off x="6147659" y="-428427"/>
            <a:ext cx="1194004" cy="4588380"/>
          </a:xfrm>
          <a:prstGeom prst="chevron">
            <a:avLst>
              <a:gd name="adj" fmla="val 30649"/>
            </a:avLst>
          </a:prstGeom>
          <a:solidFill>
            <a:schemeClr val="accent5">
              <a:lumMod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F3A5D2B-7B7D-BF95-78C3-4D1B65CE33A7}"/>
              </a:ext>
            </a:extLst>
          </p:cNvPr>
          <p:cNvSpPr txBox="1"/>
          <p:nvPr/>
        </p:nvSpPr>
        <p:spPr>
          <a:xfrm>
            <a:off x="5292440" y="1672416"/>
            <a:ext cx="3032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Learning &amp; Planning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D0FC3A0-CDD4-548D-917E-A36720A2D856}"/>
              </a:ext>
            </a:extLst>
          </p:cNvPr>
          <p:cNvSpPr txBox="1"/>
          <p:nvPr/>
        </p:nvSpPr>
        <p:spPr>
          <a:xfrm>
            <a:off x="4791194" y="3741851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去新饭店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探索新口味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C3D88B3-ED89-653B-6C64-A50F0ADBBA53}"/>
              </a:ext>
            </a:extLst>
          </p:cNvPr>
          <p:cNvSpPr txBox="1"/>
          <p:nvPr/>
        </p:nvSpPr>
        <p:spPr>
          <a:xfrm>
            <a:off x="7233641" y="3739887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在旧饭店中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挑选好吃的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F095C23-25CA-C079-7BE3-920E9809E448}"/>
              </a:ext>
            </a:extLst>
          </p:cNvPr>
          <p:cNvSpPr txBox="1"/>
          <p:nvPr/>
        </p:nvSpPr>
        <p:spPr>
          <a:xfrm>
            <a:off x="5855599" y="48037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一个优秀的吃货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64857B5-1BD6-2305-2D11-BDE23F114584}"/>
              </a:ext>
            </a:extLst>
          </p:cNvPr>
          <p:cNvCxnSpPr>
            <a:stCxn id="20" idx="2"/>
          </p:cNvCxnSpPr>
          <p:nvPr/>
        </p:nvCxnSpPr>
        <p:spPr bwMode="auto">
          <a:xfrm>
            <a:off x="5460608" y="4388182"/>
            <a:ext cx="819451" cy="3933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AB10610-CC20-D9B8-F31E-6B7B7B64740C}"/>
              </a:ext>
            </a:extLst>
          </p:cNvPr>
          <p:cNvCxnSpPr>
            <a:cxnSpLocks/>
            <a:stCxn id="21" idx="2"/>
          </p:cNvCxnSpPr>
          <p:nvPr/>
        </p:nvCxnSpPr>
        <p:spPr bwMode="auto">
          <a:xfrm flipH="1">
            <a:off x="7170159" y="4386218"/>
            <a:ext cx="732896" cy="4175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E468116-D005-2A52-5DC7-3F5B885F718A}"/>
              </a:ext>
            </a:extLst>
          </p:cNvPr>
          <p:cNvCxnSpPr>
            <a:endCxn id="22" idx="0"/>
          </p:cNvCxnSpPr>
          <p:nvPr/>
        </p:nvCxnSpPr>
        <p:spPr bwMode="auto">
          <a:xfrm>
            <a:off x="6745699" y="3544584"/>
            <a:ext cx="10147" cy="125920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4956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页脚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25"/>
            <a:ext cx="9144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164288" y="16754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C05D2CC-DAE5-478B-B737-63BD5F618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23418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6497C0C-D363-47BA-98D6-1AD214549E9D}"/>
              </a:ext>
            </a:extLst>
          </p:cNvPr>
          <p:cNvCxnSpPr/>
          <p:nvPr/>
        </p:nvCxnSpPr>
        <p:spPr bwMode="auto">
          <a:xfrm>
            <a:off x="71406" y="1214422"/>
            <a:ext cx="850106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6B6BC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AA988BC-E01C-4774-981F-CB9DF59F0F3F}"/>
              </a:ext>
            </a:extLst>
          </p:cNvPr>
          <p:cNvSpPr txBox="1"/>
          <p:nvPr/>
        </p:nvSpPr>
        <p:spPr>
          <a:xfrm>
            <a:off x="-2994" y="1330832"/>
            <a:ext cx="3179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学习的两种方案</a:t>
            </a: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432C9AF3-2B57-4FF8-B0B4-781902885E00}"/>
              </a:ext>
            </a:extLst>
          </p:cNvPr>
          <p:cNvSpPr txBox="1"/>
          <p:nvPr/>
        </p:nvSpPr>
        <p:spPr>
          <a:xfrm>
            <a:off x="755576" y="298345"/>
            <a:ext cx="6829309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3200" dirty="0">
                <a:solidFill>
                  <a:srgbClr val="0A3E8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强化学习简介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53151E-A3C4-E528-A821-4B36D08A4331}"/>
              </a:ext>
            </a:extLst>
          </p:cNvPr>
          <p:cNvSpPr txBox="1"/>
          <p:nvPr/>
        </p:nvSpPr>
        <p:spPr>
          <a:xfrm>
            <a:off x="2766608" y="2833881"/>
            <a:ext cx="3738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Exploration &amp; Exploitation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FDC433-9A0E-E3A7-BDA3-9F461D634329}"/>
              </a:ext>
            </a:extLst>
          </p:cNvPr>
          <p:cNvSpPr txBox="1"/>
          <p:nvPr/>
        </p:nvSpPr>
        <p:spPr>
          <a:xfrm>
            <a:off x="2681365" y="367747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去新饭店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探索新口味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3C3D9B-704D-924C-C38A-BA2BEBC405F4}"/>
              </a:ext>
            </a:extLst>
          </p:cNvPr>
          <p:cNvSpPr txBox="1"/>
          <p:nvPr/>
        </p:nvSpPr>
        <p:spPr>
          <a:xfrm>
            <a:off x="5123812" y="3675515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在旧饭店中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挑选好吃的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61495E5-007F-AC6A-16E1-1DFC5613E283}"/>
              </a:ext>
            </a:extLst>
          </p:cNvPr>
          <p:cNvSpPr txBox="1"/>
          <p:nvPr/>
        </p:nvSpPr>
        <p:spPr>
          <a:xfrm>
            <a:off x="3745770" y="473941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一个优秀的吃货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5371CA7-B12B-EF64-2447-115AFEA8A7A2}"/>
              </a:ext>
            </a:extLst>
          </p:cNvPr>
          <p:cNvCxnSpPr>
            <a:stCxn id="6" idx="2"/>
          </p:cNvCxnSpPr>
          <p:nvPr/>
        </p:nvCxnSpPr>
        <p:spPr bwMode="auto">
          <a:xfrm>
            <a:off x="3350779" y="4323810"/>
            <a:ext cx="819451" cy="3933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EE0195C-509D-7874-A5FA-13ED6D460CA0}"/>
              </a:ext>
            </a:extLst>
          </p:cNvPr>
          <p:cNvCxnSpPr>
            <a:cxnSpLocks/>
            <a:stCxn id="7" idx="2"/>
          </p:cNvCxnSpPr>
          <p:nvPr/>
        </p:nvCxnSpPr>
        <p:spPr bwMode="auto">
          <a:xfrm flipH="1">
            <a:off x="5060330" y="4321846"/>
            <a:ext cx="732896" cy="4175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D2A3680-A111-6634-E93C-ACAD9D5A06E3}"/>
              </a:ext>
            </a:extLst>
          </p:cNvPr>
          <p:cNvCxnSpPr>
            <a:stCxn id="5" idx="2"/>
            <a:endCxn id="8" idx="0"/>
          </p:cNvCxnSpPr>
          <p:nvPr/>
        </p:nvCxnSpPr>
        <p:spPr bwMode="auto">
          <a:xfrm>
            <a:off x="4635870" y="3480212"/>
            <a:ext cx="10147" cy="125920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4CA46C0D-FBF9-2DEF-2652-72D5231E4B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791615"/>
            <a:ext cx="4346241" cy="195811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BDB60B2-8FAB-D763-607E-7233255A74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315" y="2940090"/>
            <a:ext cx="4057151" cy="3384615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1DC63E57-DC5F-15D3-BDBA-8CF6852097C6}"/>
              </a:ext>
            </a:extLst>
          </p:cNvPr>
          <p:cNvSpPr txBox="1"/>
          <p:nvPr/>
        </p:nvSpPr>
        <p:spPr>
          <a:xfrm>
            <a:off x="71406" y="2180715"/>
            <a:ext cx="2793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基于价值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Value-based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B305912-C799-8966-84B9-B5FE3BE13F50}"/>
              </a:ext>
            </a:extLst>
          </p:cNvPr>
          <p:cNvSpPr txBox="1"/>
          <p:nvPr/>
        </p:nvSpPr>
        <p:spPr>
          <a:xfrm>
            <a:off x="4752694" y="2142204"/>
            <a:ext cx="2838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基于策略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Policy-based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53F8A48-A9E1-4417-8E0D-1EC03C60F5F9}"/>
              </a:ext>
            </a:extLst>
          </p:cNvPr>
          <p:cNvSpPr txBox="1"/>
          <p:nvPr/>
        </p:nvSpPr>
        <p:spPr>
          <a:xfrm>
            <a:off x="92531" y="496051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确定性策略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275DCDC-EDE9-B516-77D7-8D81DFD3908C}"/>
              </a:ext>
            </a:extLst>
          </p:cNvPr>
          <p:cNvSpPr txBox="1"/>
          <p:nvPr/>
        </p:nvSpPr>
        <p:spPr>
          <a:xfrm>
            <a:off x="7318536" y="492408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随机性策略</a:t>
            </a:r>
          </a:p>
        </p:txBody>
      </p:sp>
    </p:spTree>
    <p:extLst>
      <p:ext uri="{BB962C8B-B14F-4D97-AF65-F5344CB8AC3E}">
        <p14:creationId xmlns:p14="http://schemas.microsoft.com/office/powerpoint/2010/main" val="527329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页脚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25"/>
            <a:ext cx="9144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164288" y="16754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C05D2CC-DAE5-478B-B737-63BD5F618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23418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6497C0C-D363-47BA-98D6-1AD214549E9D}"/>
              </a:ext>
            </a:extLst>
          </p:cNvPr>
          <p:cNvCxnSpPr/>
          <p:nvPr/>
        </p:nvCxnSpPr>
        <p:spPr bwMode="auto">
          <a:xfrm>
            <a:off x="71406" y="1214422"/>
            <a:ext cx="850106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6B6BC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AA988BC-E01C-4774-981F-CB9DF59F0F3F}"/>
              </a:ext>
            </a:extLst>
          </p:cNvPr>
          <p:cNvSpPr txBox="1"/>
          <p:nvPr/>
        </p:nvSpPr>
        <p:spPr>
          <a:xfrm>
            <a:off x="-2994" y="1330832"/>
            <a:ext cx="3801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、马尔可夫决策过程（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MDP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432C9AF3-2B57-4FF8-B0B4-781902885E00}"/>
              </a:ext>
            </a:extLst>
          </p:cNvPr>
          <p:cNvSpPr txBox="1"/>
          <p:nvPr/>
        </p:nvSpPr>
        <p:spPr>
          <a:xfrm>
            <a:off x="755576" y="298345"/>
            <a:ext cx="6829309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3200" dirty="0">
                <a:solidFill>
                  <a:srgbClr val="0A3E8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强化学习简介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53151E-A3C4-E528-A821-4B36D08A4331}"/>
              </a:ext>
            </a:extLst>
          </p:cNvPr>
          <p:cNvSpPr txBox="1"/>
          <p:nvPr/>
        </p:nvSpPr>
        <p:spPr>
          <a:xfrm>
            <a:off x="2766608" y="2833881"/>
            <a:ext cx="3738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Exploration &amp; Exploitation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FDC433-9A0E-E3A7-BDA3-9F461D634329}"/>
              </a:ext>
            </a:extLst>
          </p:cNvPr>
          <p:cNvSpPr txBox="1"/>
          <p:nvPr/>
        </p:nvSpPr>
        <p:spPr>
          <a:xfrm>
            <a:off x="2681365" y="367747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去新饭店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探索新口味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3C3D9B-704D-924C-C38A-BA2BEBC405F4}"/>
              </a:ext>
            </a:extLst>
          </p:cNvPr>
          <p:cNvSpPr txBox="1"/>
          <p:nvPr/>
        </p:nvSpPr>
        <p:spPr>
          <a:xfrm>
            <a:off x="5123812" y="3675515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在旧饭店中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挑选好吃的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5371CA7-B12B-EF64-2447-115AFEA8A7A2}"/>
              </a:ext>
            </a:extLst>
          </p:cNvPr>
          <p:cNvCxnSpPr>
            <a:stCxn id="6" idx="2"/>
          </p:cNvCxnSpPr>
          <p:nvPr/>
        </p:nvCxnSpPr>
        <p:spPr bwMode="auto">
          <a:xfrm>
            <a:off x="3350779" y="4323810"/>
            <a:ext cx="819451" cy="3933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EE0195C-509D-7874-A5FA-13ED6D460CA0}"/>
              </a:ext>
            </a:extLst>
          </p:cNvPr>
          <p:cNvCxnSpPr>
            <a:cxnSpLocks/>
            <a:stCxn id="7" idx="2"/>
          </p:cNvCxnSpPr>
          <p:nvPr/>
        </p:nvCxnSpPr>
        <p:spPr bwMode="auto">
          <a:xfrm flipH="1">
            <a:off x="5060330" y="4321846"/>
            <a:ext cx="732896" cy="4175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D2A3680-A111-6634-E93C-ACAD9D5A06E3}"/>
              </a:ext>
            </a:extLst>
          </p:cNvPr>
          <p:cNvCxnSpPr>
            <a:cxnSpLocks/>
            <a:stCxn id="5" idx="2"/>
          </p:cNvCxnSpPr>
          <p:nvPr/>
        </p:nvCxnSpPr>
        <p:spPr bwMode="auto">
          <a:xfrm>
            <a:off x="4635870" y="3480212"/>
            <a:ext cx="10147" cy="125920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0C4393E-BB57-7C15-2454-D527F635D1FC}"/>
              </a:ext>
            </a:extLst>
          </p:cNvPr>
          <p:cNvSpPr txBox="1"/>
          <p:nvPr/>
        </p:nvSpPr>
        <p:spPr>
          <a:xfrm>
            <a:off x="71406" y="1912155"/>
            <a:ext cx="8893082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马尔可夫性质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：指在一个随机过程在给定现在状态及所有过去状态的情况下，其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未来状态的条件概率分布仅依赖于当前状态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FA3A92C-243D-DAF9-E27F-BC89CED11819}"/>
                  </a:ext>
                </a:extLst>
              </p:cNvPr>
              <p:cNvSpPr txBox="1"/>
              <p:nvPr/>
            </p:nvSpPr>
            <p:spPr>
              <a:xfrm>
                <a:off x="571872" y="2926214"/>
                <a:ext cx="75001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FA3A92C-243D-DAF9-E27F-BC89CED11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72" y="2926214"/>
                <a:ext cx="7500130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8D1198C-15ED-87B5-CAC1-A7712CE6A7D9}"/>
              </a:ext>
            </a:extLst>
          </p:cNvPr>
          <p:cNvSpPr txBox="1"/>
          <p:nvPr/>
        </p:nvSpPr>
        <p:spPr>
          <a:xfrm>
            <a:off x="86314" y="3475206"/>
            <a:ext cx="8893082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马尔可夫链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：离散时间的马尔可夫过程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F43B2C7-2A72-D2BE-2E45-9D184A2FC1A9}"/>
                  </a:ext>
                </a:extLst>
              </p:cNvPr>
              <p:cNvSpPr txBox="1"/>
              <p:nvPr/>
            </p:nvSpPr>
            <p:spPr>
              <a:xfrm>
                <a:off x="1667365" y="4018786"/>
                <a:ext cx="50057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{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})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F43B2C7-2A72-D2BE-2E45-9D184A2FC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365" y="4018786"/>
                <a:ext cx="5005729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607B4CBA-6D97-E663-483B-12AE1E731B63}"/>
              </a:ext>
            </a:extLst>
          </p:cNvPr>
          <p:cNvSpPr txBox="1"/>
          <p:nvPr/>
        </p:nvSpPr>
        <p:spPr>
          <a:xfrm>
            <a:off x="61590" y="4621226"/>
            <a:ext cx="8893082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马尔可夫奖励过程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：马尔科夫链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奖励函数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D93EF20-3E0E-2858-CA3F-6FD6F79010F0}"/>
                  </a:ext>
                </a:extLst>
              </p:cNvPr>
              <p:cNvSpPr txBox="1"/>
              <p:nvPr/>
            </p:nvSpPr>
            <p:spPr>
              <a:xfrm>
                <a:off x="2197867" y="5174788"/>
                <a:ext cx="36446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D93EF20-3E0E-2858-CA3F-6FD6F7901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867" y="5174788"/>
                <a:ext cx="3644652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D181890E-0C09-517B-05DE-27DF3327070B}"/>
              </a:ext>
            </a:extLst>
          </p:cNvPr>
          <p:cNvSpPr txBox="1"/>
          <p:nvPr/>
        </p:nvSpPr>
        <p:spPr>
          <a:xfrm>
            <a:off x="81652" y="5748723"/>
            <a:ext cx="8893082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奖励函数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：是一个期望，表示到达某一个状态的时候获得多大的奖励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7844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页脚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25"/>
            <a:ext cx="9144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164288" y="16754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C05D2CC-DAE5-478B-B737-63BD5F618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23418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6497C0C-D363-47BA-98D6-1AD214549E9D}"/>
              </a:ext>
            </a:extLst>
          </p:cNvPr>
          <p:cNvCxnSpPr/>
          <p:nvPr/>
        </p:nvCxnSpPr>
        <p:spPr bwMode="auto">
          <a:xfrm>
            <a:off x="71406" y="1214422"/>
            <a:ext cx="850106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6B6BC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AA988BC-E01C-4774-981F-CB9DF59F0F3F}"/>
              </a:ext>
            </a:extLst>
          </p:cNvPr>
          <p:cNvSpPr txBox="1"/>
          <p:nvPr/>
        </p:nvSpPr>
        <p:spPr>
          <a:xfrm>
            <a:off x="-2994" y="1330832"/>
            <a:ext cx="3801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、马尔可夫决策过程（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MDP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432C9AF3-2B57-4FF8-B0B4-781902885E00}"/>
              </a:ext>
            </a:extLst>
          </p:cNvPr>
          <p:cNvSpPr txBox="1"/>
          <p:nvPr/>
        </p:nvSpPr>
        <p:spPr>
          <a:xfrm>
            <a:off x="755576" y="298345"/>
            <a:ext cx="6829309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3200" dirty="0">
                <a:solidFill>
                  <a:srgbClr val="0A3E8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强化学习简介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C4393E-BB57-7C15-2454-D527F635D1FC}"/>
              </a:ext>
            </a:extLst>
          </p:cNvPr>
          <p:cNvSpPr txBox="1"/>
          <p:nvPr/>
        </p:nvSpPr>
        <p:spPr>
          <a:xfrm>
            <a:off x="71406" y="1912155"/>
            <a:ext cx="8893082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状态价值函数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V(s)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：当前状态的价值。对于满足马尔科夫奖励过程，状态价值函数被定义成回报的期望。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F96E37-7E9C-2AA4-CCC2-6A0E58DB96BF}"/>
              </a:ext>
            </a:extLst>
          </p:cNvPr>
          <p:cNvSpPr txBox="1"/>
          <p:nvPr/>
        </p:nvSpPr>
        <p:spPr>
          <a:xfrm>
            <a:off x="4932040" y="393305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b="0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BCA9BCE-1F7F-A9EC-6E82-13323B593C0F}"/>
                  </a:ext>
                </a:extLst>
              </p:cNvPr>
              <p:cNvSpPr txBox="1"/>
              <p:nvPr/>
            </p:nvSpPr>
            <p:spPr>
              <a:xfrm>
                <a:off x="798237" y="2809669"/>
                <a:ext cx="3016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4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BCA9BCE-1F7F-A9EC-6E82-13323B593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37" y="2809669"/>
                <a:ext cx="3016082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F0BFA66-BC28-91A8-8D6B-4F3BCE37F416}"/>
                  </a:ext>
                </a:extLst>
              </p:cNvPr>
              <p:cNvSpPr txBox="1"/>
              <p:nvPr/>
            </p:nvSpPr>
            <p:spPr>
              <a:xfrm>
                <a:off x="1553262" y="3355834"/>
                <a:ext cx="69422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4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 …+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F0BFA66-BC28-91A8-8D6B-4F3BCE37F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262" y="3355834"/>
                <a:ext cx="6942285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568E7404-A6E4-6E42-0D77-819EEF72ED03}"/>
              </a:ext>
            </a:extLst>
          </p:cNvPr>
          <p:cNvSpPr txBox="1"/>
          <p:nvPr/>
        </p:nvSpPr>
        <p:spPr>
          <a:xfrm>
            <a:off x="29096" y="3976004"/>
            <a:ext cx="8893082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贝尔曼方程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：描述状态之间的迭代（转移）关系。定义了当前状态与未来状态之间的关系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18CE2C5-1684-5903-D6F3-EC55C1DED75E}"/>
                  </a:ext>
                </a:extLst>
              </p:cNvPr>
              <p:cNvSpPr txBox="1"/>
              <p:nvPr/>
            </p:nvSpPr>
            <p:spPr>
              <a:xfrm>
                <a:off x="2306278" y="4695856"/>
                <a:ext cx="4694554" cy="1001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4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𝛾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18CE2C5-1684-5903-D6F3-EC55C1DED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278" y="4695856"/>
                <a:ext cx="4694554" cy="10013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左大括号 26">
            <a:extLst>
              <a:ext uri="{FF2B5EF4-FFF2-40B4-BE49-F238E27FC236}">
                <a16:creationId xmlns:a16="http://schemas.microsoft.com/office/drawing/2014/main" id="{0ACF3B36-E943-C852-F6F2-E91ECDDD03E5}"/>
              </a:ext>
            </a:extLst>
          </p:cNvPr>
          <p:cNvSpPr/>
          <p:nvPr/>
        </p:nvSpPr>
        <p:spPr bwMode="auto">
          <a:xfrm rot="16200000">
            <a:off x="3654031" y="5368062"/>
            <a:ext cx="288032" cy="874407"/>
          </a:xfrm>
          <a:prstGeom prst="leftBrac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B785D8A9-C15A-5594-4DBF-507A1F5EE914}"/>
              </a:ext>
            </a:extLst>
          </p:cNvPr>
          <p:cNvSpPr/>
          <p:nvPr/>
        </p:nvSpPr>
        <p:spPr bwMode="auto">
          <a:xfrm rot="16200000">
            <a:off x="5551709" y="4696741"/>
            <a:ext cx="288033" cy="2217049"/>
          </a:xfrm>
          <a:prstGeom prst="leftBrac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1C60D99-DE08-2B1E-7272-92DEC59A732A}"/>
              </a:ext>
            </a:extLst>
          </p:cNvPr>
          <p:cNvSpPr txBox="1"/>
          <p:nvPr/>
        </p:nvSpPr>
        <p:spPr>
          <a:xfrm>
            <a:off x="3358859" y="61387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即时奖励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32F37B9-FE9D-6461-5D61-1B04F360CAB7}"/>
              </a:ext>
            </a:extLst>
          </p:cNvPr>
          <p:cNvSpPr txBox="1"/>
          <p:nvPr/>
        </p:nvSpPr>
        <p:spPr>
          <a:xfrm>
            <a:off x="4653555" y="612263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未来奖励的折扣总和</a:t>
            </a:r>
          </a:p>
        </p:txBody>
      </p:sp>
    </p:spTree>
    <p:extLst>
      <p:ext uri="{BB962C8B-B14F-4D97-AF65-F5344CB8AC3E}">
        <p14:creationId xmlns:p14="http://schemas.microsoft.com/office/powerpoint/2010/main" val="3113698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页脚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25"/>
            <a:ext cx="9144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164288" y="16754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C05D2CC-DAE5-478B-B737-63BD5F618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23418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6497C0C-D363-47BA-98D6-1AD214549E9D}"/>
              </a:ext>
            </a:extLst>
          </p:cNvPr>
          <p:cNvCxnSpPr/>
          <p:nvPr/>
        </p:nvCxnSpPr>
        <p:spPr bwMode="auto">
          <a:xfrm>
            <a:off x="71406" y="1214422"/>
            <a:ext cx="850106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6B6BC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AA988BC-E01C-4774-981F-CB9DF59F0F3F}"/>
              </a:ext>
            </a:extLst>
          </p:cNvPr>
          <p:cNvSpPr txBox="1"/>
          <p:nvPr/>
        </p:nvSpPr>
        <p:spPr>
          <a:xfrm>
            <a:off x="-2994" y="1330832"/>
            <a:ext cx="3801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、马尔可夫决策过程（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MDP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432C9AF3-2B57-4FF8-B0B4-781902885E00}"/>
              </a:ext>
            </a:extLst>
          </p:cNvPr>
          <p:cNvSpPr txBox="1"/>
          <p:nvPr/>
        </p:nvSpPr>
        <p:spPr>
          <a:xfrm>
            <a:off x="755576" y="298345"/>
            <a:ext cx="6829309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3200" dirty="0">
                <a:solidFill>
                  <a:srgbClr val="0A3E8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强化学习简介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C4393E-BB57-7C15-2454-D527F635D1FC}"/>
              </a:ext>
            </a:extLst>
          </p:cNvPr>
          <p:cNvSpPr txBox="1"/>
          <p:nvPr/>
        </p:nvSpPr>
        <p:spPr>
          <a:xfrm>
            <a:off x="71406" y="1912155"/>
            <a:ext cx="8893082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马尔可夫决策过程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：在马尔可夫奖励过程的基础上增加了决策过程（动作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F96E37-7E9C-2AA4-CCC2-6A0E58DB96BF}"/>
              </a:ext>
            </a:extLst>
          </p:cNvPr>
          <p:cNvSpPr txBox="1"/>
          <p:nvPr/>
        </p:nvSpPr>
        <p:spPr>
          <a:xfrm>
            <a:off x="4932040" y="393305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b="0" dirty="0"/>
          </a:p>
          <a:p>
            <a:endParaRPr lang="zh-CN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7D10ACA-7C7E-F5E7-FF8F-F43D943298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21937" y="3225347"/>
            <a:ext cx="4850614" cy="315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FD8DB5D-7F81-E311-5119-BDE3E0AFA8E6}"/>
                  </a:ext>
                </a:extLst>
              </p:cNvPr>
              <p:cNvSpPr txBox="1"/>
              <p:nvPr/>
            </p:nvSpPr>
            <p:spPr>
              <a:xfrm>
                <a:off x="251520" y="2604040"/>
                <a:ext cx="56348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FD8DB5D-7F81-E311-5119-BDE3E0AFA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604040"/>
                <a:ext cx="5634876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F415C333-C6A5-9E2E-ABBA-D7273EB3B5B8}"/>
              </a:ext>
            </a:extLst>
          </p:cNvPr>
          <p:cNvSpPr txBox="1"/>
          <p:nvPr/>
        </p:nvSpPr>
        <p:spPr>
          <a:xfrm>
            <a:off x="71406" y="3212976"/>
            <a:ext cx="5292682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：在某一个状态应该采取什么样的动作。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A7B18FC-67B4-84E6-34CB-FF406FA8101F}"/>
                  </a:ext>
                </a:extLst>
              </p:cNvPr>
              <p:cNvSpPr txBox="1"/>
              <p:nvPr/>
            </p:nvSpPr>
            <p:spPr>
              <a:xfrm>
                <a:off x="326224" y="3852709"/>
                <a:ext cx="37408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A7B18FC-67B4-84E6-34CB-FF406FA81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24" y="3852709"/>
                <a:ext cx="3740896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D705F56-0B6C-44B6-BA7B-0282F34D693C}"/>
                  </a:ext>
                </a:extLst>
              </p:cNvPr>
              <p:cNvSpPr txBox="1"/>
              <p:nvPr/>
            </p:nvSpPr>
            <p:spPr>
              <a:xfrm>
                <a:off x="71406" y="4528824"/>
                <a:ext cx="3852522" cy="5810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MDP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&lt;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𝑺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𝑨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𝑷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𝑹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𝜸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</m:t>
                    </m:r>
                  </m:oMath>
                </a14:m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D705F56-0B6C-44B6-BA7B-0282F34D6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6" y="4528824"/>
                <a:ext cx="3852522" cy="581057"/>
              </a:xfrm>
              <a:prstGeom prst="rect">
                <a:avLst/>
              </a:prstGeom>
              <a:blipFill>
                <a:blip r:embed="rId7"/>
                <a:stretch>
                  <a:fillRect l="-1108" b="-1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639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页脚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25"/>
            <a:ext cx="9144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164288" y="16754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C05D2CC-DAE5-478B-B737-63BD5F618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23418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6497C0C-D363-47BA-98D6-1AD214549E9D}"/>
              </a:ext>
            </a:extLst>
          </p:cNvPr>
          <p:cNvCxnSpPr/>
          <p:nvPr/>
        </p:nvCxnSpPr>
        <p:spPr bwMode="auto">
          <a:xfrm>
            <a:off x="71406" y="1214422"/>
            <a:ext cx="850106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6B6BC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AA988BC-E01C-4774-981F-CB9DF59F0F3F}"/>
              </a:ext>
            </a:extLst>
          </p:cNvPr>
          <p:cNvSpPr txBox="1"/>
          <p:nvPr/>
        </p:nvSpPr>
        <p:spPr>
          <a:xfrm>
            <a:off x="-2994" y="1330832"/>
            <a:ext cx="2908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、强化学习存在的挑战</a:t>
            </a: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432C9AF3-2B57-4FF8-B0B4-781902885E00}"/>
              </a:ext>
            </a:extLst>
          </p:cNvPr>
          <p:cNvSpPr txBox="1"/>
          <p:nvPr/>
        </p:nvSpPr>
        <p:spPr>
          <a:xfrm>
            <a:off x="755576" y="298345"/>
            <a:ext cx="6829309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3200" dirty="0">
                <a:solidFill>
                  <a:srgbClr val="0A3E8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强化学习简介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F96E37-7E9C-2AA4-CCC2-6A0E58DB96BF}"/>
              </a:ext>
            </a:extLst>
          </p:cNvPr>
          <p:cNvSpPr txBox="1"/>
          <p:nvPr/>
        </p:nvSpPr>
        <p:spPr>
          <a:xfrm>
            <a:off x="4932040" y="393305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b="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30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页脚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25"/>
            <a:ext cx="9144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164288" y="16754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C05D2CC-DAE5-478B-B737-63BD5F618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23418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6497C0C-D363-47BA-98D6-1AD214549E9D}"/>
              </a:ext>
            </a:extLst>
          </p:cNvPr>
          <p:cNvCxnSpPr/>
          <p:nvPr/>
        </p:nvCxnSpPr>
        <p:spPr bwMode="auto">
          <a:xfrm>
            <a:off x="71406" y="1214422"/>
            <a:ext cx="850106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6B6BC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AA988BC-E01C-4774-981F-CB9DF59F0F3F}"/>
              </a:ext>
            </a:extLst>
          </p:cNvPr>
          <p:cNvSpPr txBox="1"/>
          <p:nvPr/>
        </p:nvSpPr>
        <p:spPr>
          <a:xfrm>
            <a:off x="-2994" y="1330832"/>
            <a:ext cx="2908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、强化学习存在的挑战</a:t>
            </a: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432C9AF3-2B57-4FF8-B0B4-781902885E00}"/>
              </a:ext>
            </a:extLst>
          </p:cNvPr>
          <p:cNvSpPr txBox="1"/>
          <p:nvPr/>
        </p:nvSpPr>
        <p:spPr>
          <a:xfrm>
            <a:off x="755576" y="298345"/>
            <a:ext cx="6829309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3200" dirty="0">
                <a:solidFill>
                  <a:srgbClr val="0A3E8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强化学习简介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F96E37-7E9C-2AA4-CCC2-6A0E58DB96BF}"/>
              </a:ext>
            </a:extLst>
          </p:cNvPr>
          <p:cNvSpPr txBox="1"/>
          <p:nvPr/>
        </p:nvSpPr>
        <p:spPr>
          <a:xfrm>
            <a:off x="4932040" y="393305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b="0" dirty="0"/>
          </a:p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90F8A94-D268-499D-86A2-7CD673E0DA1A}"/>
              </a:ext>
            </a:extLst>
          </p:cNvPr>
          <p:cNvSpPr txBox="1"/>
          <p:nvPr/>
        </p:nvSpPr>
        <p:spPr>
          <a:xfrm>
            <a:off x="71406" y="1912155"/>
            <a:ext cx="8893082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超参数较多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：深度学习参数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强化学习参数；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对硬件要求较高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：一般为分布式训练；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奖励的设计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是模型好坏的关键，防止模型摆烂；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0603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339755" y="2500306"/>
            <a:ext cx="6804248" cy="1857389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>
            <a:innerShdw blurRad="63500" dist="50800" dir="16200000">
              <a:prstClr val="black">
                <a:alpha val="3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spc="3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" y="2500483"/>
            <a:ext cx="2339751" cy="185721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04900">
              <a:defRPr/>
            </a:pPr>
            <a:endParaRPr lang="zh-CN" altLang="en-US" sz="160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428860" y="3070701"/>
            <a:ext cx="671514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蒙特卡洛树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8725" y="2630522"/>
            <a:ext cx="13548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8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灯片编号占位符 13"/>
          <p:cNvSpPr txBox="1"/>
          <p:nvPr/>
        </p:nvSpPr>
        <p:spPr>
          <a:xfrm>
            <a:off x="7000892" y="6525344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</a:p>
        </p:txBody>
      </p:sp>
      <p:pic>
        <p:nvPicPr>
          <p:cNvPr id="15" name="Picture 5" descr="页脚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25"/>
            <a:ext cx="9144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714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页脚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25"/>
            <a:ext cx="9144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6C05D2CC-DAE5-478B-B737-63BD5F618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23418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6497C0C-D363-47BA-98D6-1AD214549E9D}"/>
              </a:ext>
            </a:extLst>
          </p:cNvPr>
          <p:cNvCxnSpPr/>
          <p:nvPr/>
        </p:nvCxnSpPr>
        <p:spPr bwMode="auto">
          <a:xfrm>
            <a:off x="71406" y="1214422"/>
            <a:ext cx="850106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6B6BC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AA988BC-E01C-4774-981F-CB9DF59F0F3F}"/>
              </a:ext>
            </a:extLst>
          </p:cNvPr>
          <p:cNvSpPr txBox="1"/>
          <p:nvPr/>
        </p:nvSpPr>
        <p:spPr>
          <a:xfrm>
            <a:off x="-2994" y="1330832"/>
            <a:ext cx="3421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、蒙特卡洛方法：大数定律</a:t>
            </a: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432C9AF3-2B57-4FF8-B0B4-781902885E00}"/>
              </a:ext>
            </a:extLst>
          </p:cNvPr>
          <p:cNvSpPr txBox="1"/>
          <p:nvPr/>
        </p:nvSpPr>
        <p:spPr>
          <a:xfrm>
            <a:off x="755576" y="298345"/>
            <a:ext cx="6829309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3200" dirty="0">
                <a:solidFill>
                  <a:srgbClr val="0A3E8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蒙特卡洛树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C4393E-BB57-7C15-2454-D527F635D1FC}"/>
              </a:ext>
            </a:extLst>
          </p:cNvPr>
          <p:cNvSpPr txBox="1"/>
          <p:nvPr/>
        </p:nvSpPr>
        <p:spPr>
          <a:xfrm>
            <a:off x="71406" y="1772816"/>
            <a:ext cx="8893082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蒙特卡洛（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Monte Carlo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：一大类随机算法的总称，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通过随机样本来估算真实值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F96E37-7E9C-2AA4-CCC2-6A0E58DB96BF}"/>
              </a:ext>
            </a:extLst>
          </p:cNvPr>
          <p:cNvSpPr txBox="1"/>
          <p:nvPr/>
        </p:nvSpPr>
        <p:spPr>
          <a:xfrm>
            <a:off x="4932040" y="393305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b="0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02BDCB-9F1F-1CEA-87C6-56C969637E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08" y="2520245"/>
            <a:ext cx="3971429" cy="39714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B459211-22D6-8DDE-9D6C-CEB923F17314}"/>
                  </a:ext>
                </a:extLst>
              </p:cNvPr>
              <p:cNvSpPr txBox="1"/>
              <p:nvPr/>
            </p:nvSpPr>
            <p:spPr>
              <a:xfrm>
                <a:off x="4771381" y="2348880"/>
                <a:ext cx="4215307" cy="41533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fontAlgn="ctr">
                  <a:lnSpc>
                    <a:spcPct val="14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随机生成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 fontAlgn="ctr">
                  <a:lnSpc>
                    <a:spcPct val="14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圆的面积：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𝜋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𝜋</m:t>
                    </m:r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 fontAlgn="ctr">
                  <a:lnSpc>
                    <a:spcPct val="14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正方形的面积：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=4</m:t>
                    </m:r>
                  </m:oMath>
                </a14:m>
                <a:endParaRPr lang="en-US" altLang="zh-CN" sz="20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 fontAlgn="ctr">
                  <a:lnSpc>
                    <a:spcPct val="14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点在圆内概率：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𝜋</m:t>
                        </m:r>
                      </m:num>
                      <m:den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</m:t>
                        </m:r>
                      </m:den>
                    </m:f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 fontAlgn="ctr">
                  <a:lnSpc>
                    <a:spcPct val="14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抽样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次，则圆内随机变量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的期望为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𝑀</m:t>
                        </m:r>
                      </m:e>
                    </m:d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𝑛𝑝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𝜋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num>
                      <m:den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</m:t>
                        </m:r>
                      </m:den>
                    </m:f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 fontAlgn="ctr">
                  <a:lnSpc>
                    <a:spcPct val="14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发现有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个点落在圆内：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≈</m:t>
                    </m:r>
                    <m:f>
                      <m:f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𝜋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num>
                      <m:den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</m:t>
                        </m:r>
                      </m:den>
                    </m:f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 fontAlgn="ctr">
                  <a:lnSpc>
                    <a:spcPct val="14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变换形式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20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𝜋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≈</m:t>
                    </m:r>
                    <m:f>
                      <m:f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num>
                      <m:den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B459211-22D6-8DDE-9D6C-CEB923F17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381" y="2348880"/>
                <a:ext cx="4215307" cy="4153381"/>
              </a:xfrm>
              <a:prstGeom prst="rect">
                <a:avLst/>
              </a:prstGeom>
              <a:blipFill>
                <a:blip r:embed="rId5"/>
                <a:stretch>
                  <a:fillRect l="-1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CF59FA3-F1EC-5F60-CCCB-8AF38B1919DE}"/>
                  </a:ext>
                </a:extLst>
              </p:cNvPr>
              <p:cNvSpPr txBox="1"/>
              <p:nvPr/>
            </p:nvSpPr>
            <p:spPr>
              <a:xfrm>
                <a:off x="33288" y="2331209"/>
                <a:ext cx="8893082" cy="499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例：近似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𝜋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CF59FA3-F1EC-5F60-CCCB-8AF38B191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8" y="2331209"/>
                <a:ext cx="8893082" cy="499624"/>
              </a:xfrm>
              <a:prstGeom prst="rect">
                <a:avLst/>
              </a:prstGeom>
              <a:blipFill>
                <a:blip r:embed="rId6"/>
                <a:stretch>
                  <a:fillRect l="-411" b="-17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85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66854" y="2254584"/>
            <a:ext cx="1218603" cy="14466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sz="8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灯片编号占位符 13"/>
          <p:cNvSpPr txBox="1"/>
          <p:nvPr/>
        </p:nvSpPr>
        <p:spPr>
          <a:xfrm>
            <a:off x="7000892" y="6525344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</a:p>
        </p:txBody>
      </p:sp>
      <p:pic>
        <p:nvPicPr>
          <p:cNvPr id="15" name="Picture 5" descr="页脚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25"/>
            <a:ext cx="9144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组合 66">
            <a:extLst>
              <a:ext uri="{FF2B5EF4-FFF2-40B4-BE49-F238E27FC236}">
                <a16:creationId xmlns:a16="http://schemas.microsoft.com/office/drawing/2014/main" id="{A7509267-E63C-4579-B9E4-1ACAA68C701B}"/>
              </a:ext>
            </a:extLst>
          </p:cNvPr>
          <p:cNvGrpSpPr/>
          <p:nvPr/>
        </p:nvGrpSpPr>
        <p:grpSpPr>
          <a:xfrm>
            <a:off x="755576" y="2097544"/>
            <a:ext cx="2243483" cy="217965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67">
              <a:extLst>
                <a:ext uri="{FF2B5EF4-FFF2-40B4-BE49-F238E27FC236}">
                  <a16:creationId xmlns:a16="http://schemas.microsoft.com/office/drawing/2014/main" id="{796BE7EA-FAA2-4345-BF67-F0EDF12E3590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97B317AC-148F-4E83-A75A-C2811B2C74BE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TextBox 69">
            <a:extLst>
              <a:ext uri="{FF2B5EF4-FFF2-40B4-BE49-F238E27FC236}">
                <a16:creationId xmlns:a16="http://schemas.microsoft.com/office/drawing/2014/main" id="{C3B3309A-E006-4D4B-A42B-A9EB70712CAB}"/>
              </a:ext>
            </a:extLst>
          </p:cNvPr>
          <p:cNvSpPr txBox="1"/>
          <p:nvPr/>
        </p:nvSpPr>
        <p:spPr>
          <a:xfrm>
            <a:off x="1013508" y="2849196"/>
            <a:ext cx="169979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2955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C21201A-9F9D-4ABA-9EB5-0C5930F05137}"/>
              </a:ext>
            </a:extLst>
          </p:cNvPr>
          <p:cNvGrpSpPr/>
          <p:nvPr/>
        </p:nvGrpSpPr>
        <p:grpSpPr>
          <a:xfrm>
            <a:off x="3564292" y="1070077"/>
            <a:ext cx="4824132" cy="540752"/>
            <a:chOff x="3420277" y="2492896"/>
            <a:chExt cx="4824132" cy="540752"/>
          </a:xfrm>
        </p:grpSpPr>
        <p:sp>
          <p:nvSpPr>
            <p:cNvPr id="19" name="圆角矩形 24">
              <a:extLst>
                <a:ext uri="{FF2B5EF4-FFF2-40B4-BE49-F238E27FC236}">
                  <a16:creationId xmlns:a16="http://schemas.microsoft.com/office/drawing/2014/main" id="{19D3D399-17D0-4234-BAC8-E5921542EC0D}"/>
                </a:ext>
              </a:extLst>
            </p:cNvPr>
            <p:cNvSpPr/>
            <p:nvPr/>
          </p:nvSpPr>
          <p:spPr>
            <a:xfrm>
              <a:off x="3420277" y="2492896"/>
              <a:ext cx="4824132" cy="54075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圆角矩形 113">
              <a:extLst>
                <a:ext uri="{FF2B5EF4-FFF2-40B4-BE49-F238E27FC236}">
                  <a16:creationId xmlns:a16="http://schemas.microsoft.com/office/drawing/2014/main" id="{9134A1DC-D210-4073-814C-F9FB7E36CEEC}"/>
                </a:ext>
              </a:extLst>
            </p:cNvPr>
            <p:cNvSpPr/>
            <p:nvPr/>
          </p:nvSpPr>
          <p:spPr>
            <a:xfrm>
              <a:off x="4086423" y="2569523"/>
              <a:ext cx="4006718" cy="405030"/>
            </a:xfrm>
            <a:custGeom>
              <a:avLst/>
              <a:gdLst/>
              <a:ahLst/>
              <a:cxnLst/>
              <a:rect l="l" t="t" r="r" b="b"/>
              <a:pathLst>
                <a:path w="3005287" h="389240">
                  <a:moveTo>
                    <a:pt x="0" y="0"/>
                  </a:moveTo>
                  <a:lnTo>
                    <a:pt x="535610" y="0"/>
                  </a:lnTo>
                  <a:lnTo>
                    <a:pt x="792088" y="0"/>
                  </a:lnTo>
                  <a:lnTo>
                    <a:pt x="2810667" y="0"/>
                  </a:lnTo>
                  <a:cubicBezTo>
                    <a:pt x="2918153" y="0"/>
                    <a:pt x="3005287" y="87134"/>
                    <a:pt x="3005287" y="194620"/>
                  </a:cubicBezTo>
                  <a:lnTo>
                    <a:pt x="3005286" y="194620"/>
                  </a:lnTo>
                  <a:cubicBezTo>
                    <a:pt x="3005286" y="302106"/>
                    <a:pt x="2918152" y="389240"/>
                    <a:pt x="2810666" y="389240"/>
                  </a:cubicBezTo>
                  <a:lnTo>
                    <a:pt x="535610" y="389239"/>
                  </a:lnTo>
                  <a:lnTo>
                    <a:pt x="0" y="389239"/>
                  </a:lnTo>
                  <a:close/>
                </a:path>
              </a:pathLst>
            </a:custGeom>
            <a:solidFill>
              <a:srgbClr val="2955A9"/>
            </a:solidFill>
            <a:ln w="6350">
              <a:noFill/>
            </a:ln>
            <a:effectLst>
              <a:innerShdw blurRad="63500" dist="50800" dir="16200000">
                <a:prstClr val="black">
                  <a:alpha val="3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强化学习简介</a:t>
              </a:r>
            </a:p>
          </p:txBody>
        </p:sp>
        <p:sp>
          <p:nvSpPr>
            <p:cNvPr id="21" name="TextBox 26">
              <a:extLst>
                <a:ext uri="{FF2B5EF4-FFF2-40B4-BE49-F238E27FC236}">
                  <a16:creationId xmlns:a16="http://schemas.microsoft.com/office/drawing/2014/main" id="{53228B24-CA98-46C2-8621-3F88ABBCF3BE}"/>
                </a:ext>
              </a:extLst>
            </p:cNvPr>
            <p:cNvSpPr txBox="1"/>
            <p:nvPr/>
          </p:nvSpPr>
          <p:spPr>
            <a:xfrm>
              <a:off x="3651681" y="2510428"/>
              <a:ext cx="43474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sz="2800" b="1" i="1" dirty="0">
                  <a:solidFill>
                    <a:srgbClr val="2955A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sz="2800" b="1" i="1" dirty="0">
                <a:solidFill>
                  <a:srgbClr val="2955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EC31079-2102-4782-8B81-4E17FAF67556}"/>
              </a:ext>
            </a:extLst>
          </p:cNvPr>
          <p:cNvGrpSpPr/>
          <p:nvPr/>
        </p:nvGrpSpPr>
        <p:grpSpPr>
          <a:xfrm>
            <a:off x="3564292" y="2386670"/>
            <a:ext cx="4824132" cy="540752"/>
            <a:chOff x="3419872" y="3968368"/>
            <a:chExt cx="4824132" cy="540752"/>
          </a:xfrm>
        </p:grpSpPr>
        <p:sp>
          <p:nvSpPr>
            <p:cNvPr id="23" name="圆角矩形 24">
              <a:extLst>
                <a:ext uri="{FF2B5EF4-FFF2-40B4-BE49-F238E27FC236}">
                  <a16:creationId xmlns:a16="http://schemas.microsoft.com/office/drawing/2014/main" id="{439C80A5-0158-4C29-8EC4-68713267A871}"/>
                </a:ext>
              </a:extLst>
            </p:cNvPr>
            <p:cNvSpPr/>
            <p:nvPr/>
          </p:nvSpPr>
          <p:spPr>
            <a:xfrm>
              <a:off x="3419872" y="3968368"/>
              <a:ext cx="4824132" cy="54075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圆角矩形 113">
              <a:extLst>
                <a:ext uri="{FF2B5EF4-FFF2-40B4-BE49-F238E27FC236}">
                  <a16:creationId xmlns:a16="http://schemas.microsoft.com/office/drawing/2014/main" id="{0D9D5E7A-71DE-4ABD-96DE-C9F89B6F3E64}"/>
                </a:ext>
              </a:extLst>
            </p:cNvPr>
            <p:cNvSpPr/>
            <p:nvPr/>
          </p:nvSpPr>
          <p:spPr>
            <a:xfrm>
              <a:off x="4086018" y="4044995"/>
              <a:ext cx="4006718" cy="405030"/>
            </a:xfrm>
            <a:custGeom>
              <a:avLst/>
              <a:gdLst/>
              <a:ahLst/>
              <a:cxnLst/>
              <a:rect l="l" t="t" r="r" b="b"/>
              <a:pathLst>
                <a:path w="3005287" h="389240">
                  <a:moveTo>
                    <a:pt x="0" y="0"/>
                  </a:moveTo>
                  <a:lnTo>
                    <a:pt x="535610" y="0"/>
                  </a:lnTo>
                  <a:lnTo>
                    <a:pt x="792088" y="0"/>
                  </a:lnTo>
                  <a:lnTo>
                    <a:pt x="2810667" y="0"/>
                  </a:lnTo>
                  <a:cubicBezTo>
                    <a:pt x="2918153" y="0"/>
                    <a:pt x="3005287" y="87134"/>
                    <a:pt x="3005287" y="194620"/>
                  </a:cubicBezTo>
                  <a:lnTo>
                    <a:pt x="3005286" y="194620"/>
                  </a:lnTo>
                  <a:cubicBezTo>
                    <a:pt x="3005286" y="302106"/>
                    <a:pt x="2918152" y="389240"/>
                    <a:pt x="2810666" y="389240"/>
                  </a:cubicBezTo>
                  <a:lnTo>
                    <a:pt x="535610" y="389239"/>
                  </a:lnTo>
                  <a:lnTo>
                    <a:pt x="0" y="389239"/>
                  </a:lnTo>
                  <a:close/>
                </a:path>
              </a:pathLst>
            </a:custGeom>
            <a:solidFill>
              <a:srgbClr val="2955A9"/>
            </a:solidFill>
            <a:ln w="6350">
              <a:noFill/>
            </a:ln>
            <a:effectLst>
              <a:innerShdw blurRad="63500" dist="50800" dir="16200000">
                <a:prstClr val="black">
                  <a:alpha val="3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蒙特卡洛树</a:t>
              </a:r>
            </a:p>
          </p:txBody>
        </p:sp>
        <p:sp>
          <p:nvSpPr>
            <p:cNvPr id="25" name="TextBox 26">
              <a:extLst>
                <a:ext uri="{FF2B5EF4-FFF2-40B4-BE49-F238E27FC236}">
                  <a16:creationId xmlns:a16="http://schemas.microsoft.com/office/drawing/2014/main" id="{B27AEDBD-A1CC-46BC-A6BE-AA2480A9A3C7}"/>
                </a:ext>
              </a:extLst>
            </p:cNvPr>
            <p:cNvSpPr txBox="1"/>
            <p:nvPr/>
          </p:nvSpPr>
          <p:spPr>
            <a:xfrm>
              <a:off x="3651276" y="3985900"/>
              <a:ext cx="43474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sz="2800" b="1" i="1" dirty="0">
                  <a:solidFill>
                    <a:srgbClr val="2955A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sz="2800" b="1" i="1" dirty="0">
                <a:solidFill>
                  <a:srgbClr val="2955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590F4D0-F42F-46CF-8A34-C77D113A25E8}"/>
              </a:ext>
            </a:extLst>
          </p:cNvPr>
          <p:cNvGrpSpPr/>
          <p:nvPr/>
        </p:nvGrpSpPr>
        <p:grpSpPr>
          <a:xfrm>
            <a:off x="3564292" y="3703263"/>
            <a:ext cx="4824132" cy="540752"/>
            <a:chOff x="3419872" y="3968368"/>
            <a:chExt cx="4824132" cy="540752"/>
          </a:xfrm>
        </p:grpSpPr>
        <p:sp>
          <p:nvSpPr>
            <p:cNvPr id="27" name="圆角矩形 24">
              <a:extLst>
                <a:ext uri="{FF2B5EF4-FFF2-40B4-BE49-F238E27FC236}">
                  <a16:creationId xmlns:a16="http://schemas.microsoft.com/office/drawing/2014/main" id="{1D7D9B08-8F4E-4891-9C0F-B583F755523F}"/>
                </a:ext>
              </a:extLst>
            </p:cNvPr>
            <p:cNvSpPr/>
            <p:nvPr/>
          </p:nvSpPr>
          <p:spPr>
            <a:xfrm>
              <a:off x="3419872" y="3968368"/>
              <a:ext cx="4824132" cy="54075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圆角矩形 113">
              <a:extLst>
                <a:ext uri="{FF2B5EF4-FFF2-40B4-BE49-F238E27FC236}">
                  <a16:creationId xmlns:a16="http://schemas.microsoft.com/office/drawing/2014/main" id="{EBEBC931-721C-4AE2-824B-A114322FAF96}"/>
                </a:ext>
              </a:extLst>
            </p:cNvPr>
            <p:cNvSpPr/>
            <p:nvPr/>
          </p:nvSpPr>
          <p:spPr>
            <a:xfrm>
              <a:off x="4086018" y="4044995"/>
              <a:ext cx="4006718" cy="405030"/>
            </a:xfrm>
            <a:custGeom>
              <a:avLst/>
              <a:gdLst/>
              <a:ahLst/>
              <a:cxnLst/>
              <a:rect l="l" t="t" r="r" b="b"/>
              <a:pathLst>
                <a:path w="3005287" h="389240">
                  <a:moveTo>
                    <a:pt x="0" y="0"/>
                  </a:moveTo>
                  <a:lnTo>
                    <a:pt x="535610" y="0"/>
                  </a:lnTo>
                  <a:lnTo>
                    <a:pt x="792088" y="0"/>
                  </a:lnTo>
                  <a:lnTo>
                    <a:pt x="2810667" y="0"/>
                  </a:lnTo>
                  <a:cubicBezTo>
                    <a:pt x="2918153" y="0"/>
                    <a:pt x="3005287" y="87134"/>
                    <a:pt x="3005287" y="194620"/>
                  </a:cubicBezTo>
                  <a:lnTo>
                    <a:pt x="3005286" y="194620"/>
                  </a:lnTo>
                  <a:cubicBezTo>
                    <a:pt x="3005286" y="302106"/>
                    <a:pt x="2918152" y="389240"/>
                    <a:pt x="2810666" y="389240"/>
                  </a:cubicBezTo>
                  <a:lnTo>
                    <a:pt x="535610" y="389239"/>
                  </a:lnTo>
                  <a:lnTo>
                    <a:pt x="0" y="389239"/>
                  </a:lnTo>
                  <a:close/>
                </a:path>
              </a:pathLst>
            </a:custGeom>
            <a:solidFill>
              <a:srgbClr val="2955A9"/>
            </a:solidFill>
            <a:ln w="6350">
              <a:noFill/>
            </a:ln>
            <a:effectLst>
              <a:innerShdw blurRad="63500" dist="50800" dir="16200000">
                <a:prstClr val="black">
                  <a:alpha val="3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创新点：</a:t>
              </a:r>
              <a:r>
                <a:rPr lang="en-US" altLang="zh-CN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WU-UCT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Box 26">
              <a:extLst>
                <a:ext uri="{FF2B5EF4-FFF2-40B4-BE49-F238E27FC236}">
                  <a16:creationId xmlns:a16="http://schemas.microsoft.com/office/drawing/2014/main" id="{67476AF6-5058-4C3A-A0E8-4F9A77A76E4B}"/>
                </a:ext>
              </a:extLst>
            </p:cNvPr>
            <p:cNvSpPr txBox="1"/>
            <p:nvPr/>
          </p:nvSpPr>
          <p:spPr>
            <a:xfrm>
              <a:off x="3651276" y="3985900"/>
              <a:ext cx="43474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sz="2800" b="1" i="1" dirty="0">
                  <a:solidFill>
                    <a:srgbClr val="2955A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sz="2800" b="1" i="1" dirty="0">
                <a:solidFill>
                  <a:srgbClr val="2955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CAA2969-78AD-7DBC-FFBF-F057B2334F30}"/>
              </a:ext>
            </a:extLst>
          </p:cNvPr>
          <p:cNvGrpSpPr/>
          <p:nvPr/>
        </p:nvGrpSpPr>
        <p:grpSpPr>
          <a:xfrm>
            <a:off x="3586657" y="4904472"/>
            <a:ext cx="4824132" cy="540752"/>
            <a:chOff x="3419872" y="3968368"/>
            <a:chExt cx="4824132" cy="540752"/>
          </a:xfrm>
        </p:grpSpPr>
        <p:sp>
          <p:nvSpPr>
            <p:cNvPr id="3" name="圆角矩形 24">
              <a:extLst>
                <a:ext uri="{FF2B5EF4-FFF2-40B4-BE49-F238E27FC236}">
                  <a16:creationId xmlns:a16="http://schemas.microsoft.com/office/drawing/2014/main" id="{37A4463A-D6A9-9C95-7212-E0AE620301FF}"/>
                </a:ext>
              </a:extLst>
            </p:cNvPr>
            <p:cNvSpPr/>
            <p:nvPr/>
          </p:nvSpPr>
          <p:spPr>
            <a:xfrm>
              <a:off x="3419872" y="3968368"/>
              <a:ext cx="4824132" cy="54075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圆角矩形 113">
              <a:extLst>
                <a:ext uri="{FF2B5EF4-FFF2-40B4-BE49-F238E27FC236}">
                  <a16:creationId xmlns:a16="http://schemas.microsoft.com/office/drawing/2014/main" id="{C4BE9BD9-3ACE-F30B-239B-B6758BE4CC00}"/>
                </a:ext>
              </a:extLst>
            </p:cNvPr>
            <p:cNvSpPr/>
            <p:nvPr/>
          </p:nvSpPr>
          <p:spPr>
            <a:xfrm>
              <a:off x="4086018" y="4044995"/>
              <a:ext cx="4006718" cy="405030"/>
            </a:xfrm>
            <a:custGeom>
              <a:avLst/>
              <a:gdLst/>
              <a:ahLst/>
              <a:cxnLst/>
              <a:rect l="l" t="t" r="r" b="b"/>
              <a:pathLst>
                <a:path w="3005287" h="389240">
                  <a:moveTo>
                    <a:pt x="0" y="0"/>
                  </a:moveTo>
                  <a:lnTo>
                    <a:pt x="535610" y="0"/>
                  </a:lnTo>
                  <a:lnTo>
                    <a:pt x="792088" y="0"/>
                  </a:lnTo>
                  <a:lnTo>
                    <a:pt x="2810667" y="0"/>
                  </a:lnTo>
                  <a:cubicBezTo>
                    <a:pt x="2918153" y="0"/>
                    <a:pt x="3005287" y="87134"/>
                    <a:pt x="3005287" y="194620"/>
                  </a:cubicBezTo>
                  <a:lnTo>
                    <a:pt x="3005286" y="194620"/>
                  </a:lnTo>
                  <a:cubicBezTo>
                    <a:pt x="3005286" y="302106"/>
                    <a:pt x="2918152" y="389240"/>
                    <a:pt x="2810666" y="389240"/>
                  </a:cubicBezTo>
                  <a:lnTo>
                    <a:pt x="535610" y="389239"/>
                  </a:lnTo>
                  <a:lnTo>
                    <a:pt x="0" y="389239"/>
                  </a:lnTo>
                  <a:close/>
                </a:path>
              </a:pathLst>
            </a:custGeom>
            <a:solidFill>
              <a:srgbClr val="2955A9"/>
            </a:solidFill>
            <a:ln w="6350">
              <a:noFill/>
            </a:ln>
            <a:effectLst>
              <a:innerShdw blurRad="63500" dist="50800" dir="16200000">
                <a:prstClr val="black">
                  <a:alpha val="3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算法总结</a:t>
              </a:r>
            </a:p>
          </p:txBody>
        </p:sp>
        <p:sp>
          <p:nvSpPr>
            <p:cNvPr id="5" name="TextBox 26">
              <a:extLst>
                <a:ext uri="{FF2B5EF4-FFF2-40B4-BE49-F238E27FC236}">
                  <a16:creationId xmlns:a16="http://schemas.microsoft.com/office/drawing/2014/main" id="{9AC74705-C1C4-2687-0435-22CC786E4617}"/>
                </a:ext>
              </a:extLst>
            </p:cNvPr>
            <p:cNvSpPr txBox="1"/>
            <p:nvPr/>
          </p:nvSpPr>
          <p:spPr>
            <a:xfrm>
              <a:off x="3651276" y="3985900"/>
              <a:ext cx="43474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sz="2800" b="1" i="1" dirty="0">
                  <a:solidFill>
                    <a:srgbClr val="2955A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en-US" sz="2800" b="1" i="1" dirty="0">
                <a:solidFill>
                  <a:srgbClr val="2955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5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页脚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25"/>
            <a:ext cx="9144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6C05D2CC-DAE5-478B-B737-63BD5F618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23418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6497C0C-D363-47BA-98D6-1AD214549E9D}"/>
              </a:ext>
            </a:extLst>
          </p:cNvPr>
          <p:cNvCxnSpPr/>
          <p:nvPr/>
        </p:nvCxnSpPr>
        <p:spPr bwMode="auto">
          <a:xfrm>
            <a:off x="71406" y="1214422"/>
            <a:ext cx="850106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6B6BC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AA988BC-E01C-4774-981F-CB9DF59F0F3F}"/>
              </a:ext>
            </a:extLst>
          </p:cNvPr>
          <p:cNvSpPr txBox="1"/>
          <p:nvPr/>
        </p:nvSpPr>
        <p:spPr>
          <a:xfrm>
            <a:off x="-2994" y="1330832"/>
            <a:ext cx="3254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AlphaGo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围棋游戏介绍</a:t>
            </a: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432C9AF3-2B57-4FF8-B0B4-781902885E00}"/>
              </a:ext>
            </a:extLst>
          </p:cNvPr>
          <p:cNvSpPr txBox="1"/>
          <p:nvPr/>
        </p:nvSpPr>
        <p:spPr>
          <a:xfrm>
            <a:off x="755576" y="298345"/>
            <a:ext cx="6829309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3200" dirty="0">
                <a:solidFill>
                  <a:srgbClr val="0A3E8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蒙特卡洛树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06AD54-32C5-B170-459F-F70542382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70" y="2518064"/>
            <a:ext cx="3432340" cy="3425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ED5B6BF-4B1B-4763-94A4-AD1E33B06E26}"/>
                  </a:ext>
                </a:extLst>
              </p:cNvPr>
              <p:cNvSpPr txBox="1"/>
              <p:nvPr/>
            </p:nvSpPr>
            <p:spPr>
              <a:xfrm>
                <a:off x="3995936" y="2802655"/>
                <a:ext cx="5134424" cy="2252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6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围棋棋盘：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19×19</m:t>
                    </m:r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，共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361</m:t>
                    </m:r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个落子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位置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6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State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：有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19×19</m:t>
                    </m:r>
                    <m:r>
                      <a:rPr lang="en-US" altLang="zh-CN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×2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种状态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6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Action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1,2,3,…,361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的子集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6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复杂度：每一步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actions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170</m:t>
                        </m:r>
                      </m:sup>
                    </m:sSup>
                    <m:r>
                      <a:rPr lang="zh-CN" altLang="en-US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种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可能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6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AlphaGo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实现原理：深度强化学习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 MCTS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ED5B6BF-4B1B-4763-94A4-AD1E33B06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802655"/>
                <a:ext cx="5134424" cy="2252476"/>
              </a:xfrm>
              <a:prstGeom prst="rect">
                <a:avLst/>
              </a:prstGeom>
              <a:blipFill>
                <a:blip r:embed="rId5"/>
                <a:stretch>
                  <a:fillRect l="-831" b="-3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977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页脚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25"/>
            <a:ext cx="9144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6C05D2CC-DAE5-478B-B737-63BD5F618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23418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6497C0C-D363-47BA-98D6-1AD214549E9D}"/>
              </a:ext>
            </a:extLst>
          </p:cNvPr>
          <p:cNvCxnSpPr/>
          <p:nvPr/>
        </p:nvCxnSpPr>
        <p:spPr bwMode="auto">
          <a:xfrm>
            <a:off x="71406" y="1214422"/>
            <a:ext cx="850106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6B6BC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AA988BC-E01C-4774-981F-CB9DF59F0F3F}"/>
              </a:ext>
            </a:extLst>
          </p:cNvPr>
          <p:cNvSpPr txBox="1"/>
          <p:nvPr/>
        </p:nvSpPr>
        <p:spPr>
          <a:xfrm>
            <a:off x="-2994" y="1330832"/>
            <a:ext cx="2651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、人类玩家如何下棋</a:t>
            </a: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432C9AF3-2B57-4FF8-B0B4-781902885E00}"/>
              </a:ext>
            </a:extLst>
          </p:cNvPr>
          <p:cNvSpPr txBox="1"/>
          <p:nvPr/>
        </p:nvSpPr>
        <p:spPr>
          <a:xfrm>
            <a:off x="755576" y="298345"/>
            <a:ext cx="6829309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3200" dirty="0">
                <a:solidFill>
                  <a:srgbClr val="0A3E8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蒙特卡洛树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ED5B6BF-4B1B-4763-94A4-AD1E33B06E26}"/>
                  </a:ext>
                </a:extLst>
              </p:cNvPr>
              <p:cNvSpPr txBox="1"/>
              <p:nvPr/>
            </p:nvSpPr>
            <p:spPr>
              <a:xfrm>
                <a:off x="323528" y="2485026"/>
                <a:ext cx="8352928" cy="31388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假设我现在选择在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𝒂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落子</a:t>
                </a: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对手他会采取什么位置落子？（对手动作影响下一个状态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𝒔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𝒕</m:t>
                        </m:r>
                        <m:r>
                          <a:rPr lang="en-US" altLang="zh-CN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观察状态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𝒔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𝒕</m:t>
                        </m:r>
                        <m:r>
                          <a:rPr lang="en-US" altLang="zh-CN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，我下一步选择在那落子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𝒂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𝒕</m:t>
                        </m:r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对手他会采取什么位置落子？（对手动作影响下一个状态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𝒔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𝒕</m:t>
                        </m:r>
                        <m:r>
                          <a:rPr lang="en-US" altLang="zh-CN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观察状态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𝒔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𝒕</m:t>
                        </m:r>
                        <m:r>
                          <a:rPr lang="en-US" altLang="zh-CN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，我下选择在那落子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𝒂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𝒕</m:t>
                        </m:r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……</a:t>
                </a:r>
              </a:p>
              <a:p>
                <a:pPr marL="285750" indent="-285750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如果能充分预测所有的可能性，你就会赢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ED5B6BF-4B1B-4763-94A4-AD1E33B06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485026"/>
                <a:ext cx="8352928" cy="3138873"/>
              </a:xfrm>
              <a:prstGeom prst="rect">
                <a:avLst/>
              </a:prstGeom>
              <a:blipFill>
                <a:blip r:embed="rId4"/>
                <a:stretch>
                  <a:fillRect l="-438" b="-2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64E4333-1E02-93C5-6C37-DDB50DCE5194}"/>
              </a:ext>
            </a:extLst>
          </p:cNvPr>
          <p:cNvSpPr txBox="1"/>
          <p:nvPr/>
        </p:nvSpPr>
        <p:spPr>
          <a:xfrm>
            <a:off x="71406" y="1889972"/>
            <a:ext cx="8893082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人类玩家通常都会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向前看几步：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我预判了你的预判</a:t>
            </a:r>
            <a:endParaRPr lang="en-US" altLang="zh-CN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3378176-BB13-06D3-756C-AC8470A27803}"/>
              </a:ext>
            </a:extLst>
          </p:cNvPr>
          <p:cNvSpPr txBox="1"/>
          <p:nvPr/>
        </p:nvSpPr>
        <p:spPr>
          <a:xfrm>
            <a:off x="125459" y="5778652"/>
            <a:ext cx="8893082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同理，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下棋也应该往前看，应该枚举出未来可能发生的情况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2390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页脚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25"/>
            <a:ext cx="9144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6C05D2CC-DAE5-478B-B737-63BD5F618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23418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6497C0C-D363-47BA-98D6-1AD214549E9D}"/>
              </a:ext>
            </a:extLst>
          </p:cNvPr>
          <p:cNvCxnSpPr/>
          <p:nvPr/>
        </p:nvCxnSpPr>
        <p:spPr bwMode="auto">
          <a:xfrm>
            <a:off x="71406" y="1214422"/>
            <a:ext cx="850106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6B6BC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AA988BC-E01C-4774-981F-CB9DF59F0F3F}"/>
              </a:ext>
            </a:extLst>
          </p:cNvPr>
          <p:cNvSpPr txBox="1"/>
          <p:nvPr/>
        </p:nvSpPr>
        <p:spPr>
          <a:xfrm>
            <a:off x="-2994" y="1330832"/>
            <a:ext cx="2890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MCTS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搜索基本思想</a:t>
            </a: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432C9AF3-2B57-4FF8-B0B4-781902885E00}"/>
              </a:ext>
            </a:extLst>
          </p:cNvPr>
          <p:cNvSpPr txBox="1"/>
          <p:nvPr/>
        </p:nvSpPr>
        <p:spPr>
          <a:xfrm>
            <a:off x="755576" y="298345"/>
            <a:ext cx="6829309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3200" dirty="0">
                <a:solidFill>
                  <a:srgbClr val="0A3E8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蒙特卡洛树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EF6AFC9-0DB3-B99D-F02B-764CAC80E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09" y="1916832"/>
            <a:ext cx="3613446" cy="44366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2B27162-E26F-BB8C-7598-4DF432B295F9}"/>
                  </a:ext>
                </a:extLst>
              </p:cNvPr>
              <p:cNvSpPr txBox="1"/>
              <p:nvPr/>
            </p:nvSpPr>
            <p:spPr>
              <a:xfrm>
                <a:off x="4312120" y="2557086"/>
                <a:ext cx="4797555" cy="22802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6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依据当前局面，选择一个动作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6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从动作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开始，做自我博弈，直到结束</a:t>
                </a: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6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根据胜负和价值函数来给当前动作打分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6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重复多次</a:t>
                </a: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6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选择得分最高的动作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2B27162-E26F-BB8C-7598-4DF432B29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120" y="2557086"/>
                <a:ext cx="4797555" cy="2280240"/>
              </a:xfrm>
              <a:prstGeom prst="rect">
                <a:avLst/>
              </a:prstGeom>
              <a:blipFill>
                <a:blip r:embed="rId5"/>
                <a:stretch>
                  <a:fillRect l="-762" b="-18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659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页脚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25"/>
            <a:ext cx="9144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6C05D2CC-DAE5-478B-B737-63BD5F618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23418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6497C0C-D363-47BA-98D6-1AD214549E9D}"/>
              </a:ext>
            </a:extLst>
          </p:cNvPr>
          <p:cNvCxnSpPr/>
          <p:nvPr/>
        </p:nvCxnSpPr>
        <p:spPr bwMode="auto">
          <a:xfrm>
            <a:off x="71406" y="1214422"/>
            <a:ext cx="850106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6B6BC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AA988BC-E01C-4774-981F-CB9DF59F0F3F}"/>
              </a:ext>
            </a:extLst>
          </p:cNvPr>
          <p:cNvSpPr txBox="1"/>
          <p:nvPr/>
        </p:nvSpPr>
        <p:spPr>
          <a:xfrm>
            <a:off x="-2994" y="1330832"/>
            <a:ext cx="3659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、蒙特卡洛树（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MCTS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）步骤</a:t>
            </a: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432C9AF3-2B57-4FF8-B0B4-781902885E00}"/>
              </a:ext>
            </a:extLst>
          </p:cNvPr>
          <p:cNvSpPr txBox="1"/>
          <p:nvPr/>
        </p:nvSpPr>
        <p:spPr>
          <a:xfrm>
            <a:off x="755576" y="298345"/>
            <a:ext cx="6829309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3200" dirty="0">
                <a:solidFill>
                  <a:srgbClr val="0A3E8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蒙特卡洛树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3DD67F4-1747-0C6E-9D24-13970785426E}"/>
                  </a:ext>
                </a:extLst>
              </p:cNvPr>
              <p:cNvSpPr txBox="1"/>
              <p:nvPr/>
            </p:nvSpPr>
            <p:spPr>
              <a:xfrm>
                <a:off x="19595" y="4326160"/>
                <a:ext cx="9104810" cy="18092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60000"/>
                  </a:lnSpc>
                  <a:buFont typeface="+mj-lt"/>
                  <a:buAutoNum type="arabicPeriod"/>
                </a:pPr>
                <a:r>
                  <a:rPr lang="zh-CN" altLang="en-US" sz="1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选择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(Selection)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UCT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算法，递归从树根节点出发到当前叶子节点，选择动作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60000"/>
                  </a:lnSpc>
                  <a:buFont typeface="+mj-lt"/>
                  <a:buAutoNum type="arabicPeriod"/>
                </a:pPr>
                <a:r>
                  <a:rPr lang="zh-CN" altLang="en-US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扩展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(Expansion)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：对当前叶子节点进行扩展；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60000"/>
                  </a:lnSpc>
                  <a:buFont typeface="+mj-lt"/>
                  <a:buAutoNum type="arabicPeriod"/>
                </a:pPr>
                <a:r>
                  <a:rPr lang="zh-CN" altLang="en-US" sz="1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模拟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(Evaluation)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从当前的叶子节点开始进行蒙特卡洛模拟；</a:t>
                </a: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60000"/>
                  </a:lnSpc>
                  <a:buFont typeface="+mj-lt"/>
                  <a:buAutoNum type="arabicPeriod"/>
                </a:pPr>
                <a:r>
                  <a:rPr lang="zh-CN" altLang="en-US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反向传播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(Backpropagation)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：模拟结果传递到根节点，并更新路径上的</a:t>
                </a:r>
                <a14:m>
                  <m:oMath xmlns:m="http://schemas.openxmlformats.org/officeDocument/2006/math">
                    <m:r>
                      <a:rPr lang="en-US" altLang="zh-CN" sz="1800" i="1" kern="100" spc="2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方正书宋_GBK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zh-CN" sz="1800" i="1" kern="100" spc="2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方正书宋_GBK"/>
                        <a:cs typeface="Times New Roman" panose="02020603050405020304" pitchFamily="18" charset="0"/>
                      </a:rPr>
                      <m:t>𝑉𝑠</m:t>
                    </m:r>
                    <m:r>
                      <a:rPr lang="en-US" altLang="zh-CN" sz="1800" i="1" kern="100" spc="2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方正书宋_GBK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i="1" kern="100" spc="2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方正书宋_GBK"/>
                        <a:cs typeface="Times New Roman" panose="02020603050405020304" pitchFamily="18" charset="0"/>
                      </a:rPr>
                      <m:t>𝑁𝑠</m:t>
                    </m:r>
                    <m:r>
                      <a:rPr lang="en-US" altLang="zh-CN" sz="1800" i="1" kern="100" spc="2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方正书宋_GBK"/>
                        <a:cs typeface="Times New Roman" panose="02020603050405020304" pitchFamily="18" charset="0"/>
                      </a:rPr>
                      <m:t>} 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3DD67F4-1747-0C6E-9D24-139707854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" y="4326160"/>
                <a:ext cx="9104810" cy="1809278"/>
              </a:xfrm>
              <a:prstGeom prst="rect">
                <a:avLst/>
              </a:prstGeom>
              <a:blipFill>
                <a:blip r:embed="rId4"/>
                <a:stretch>
                  <a:fillRect l="-669" r="-3079" b="-57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FEBD39F-BB0A-43A1-4946-2500CE85A9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" y="1914381"/>
            <a:ext cx="9104811" cy="212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30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页脚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25"/>
            <a:ext cx="9144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6C05D2CC-DAE5-478B-B737-63BD5F618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23418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6497C0C-D363-47BA-98D6-1AD214549E9D}"/>
              </a:ext>
            </a:extLst>
          </p:cNvPr>
          <p:cNvCxnSpPr/>
          <p:nvPr/>
        </p:nvCxnSpPr>
        <p:spPr bwMode="auto">
          <a:xfrm>
            <a:off x="71406" y="1214422"/>
            <a:ext cx="850106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6B6BC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AA988BC-E01C-4774-981F-CB9DF59F0F3F}"/>
              </a:ext>
            </a:extLst>
          </p:cNvPr>
          <p:cNvSpPr txBox="1"/>
          <p:nvPr/>
        </p:nvSpPr>
        <p:spPr>
          <a:xfrm>
            <a:off x="-2994" y="1330832"/>
            <a:ext cx="3459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、上限置信区间算法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(UCT)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432C9AF3-2B57-4FF8-B0B4-781902885E00}"/>
              </a:ext>
            </a:extLst>
          </p:cNvPr>
          <p:cNvSpPr txBox="1"/>
          <p:nvPr/>
        </p:nvSpPr>
        <p:spPr>
          <a:xfrm>
            <a:off x="755576" y="298345"/>
            <a:ext cx="6829309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3200" dirty="0">
                <a:solidFill>
                  <a:srgbClr val="0A3E8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蒙特卡洛树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5A2CB11-01C6-03FE-3871-EFE29BDB3E21}"/>
                  </a:ext>
                </a:extLst>
              </p:cNvPr>
              <p:cNvSpPr txBox="1"/>
              <p:nvPr/>
            </p:nvSpPr>
            <p:spPr>
              <a:xfrm>
                <a:off x="180809" y="3803946"/>
                <a:ext cx="8677925" cy="27111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6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𝑠</m:t>
                    </m:r>
                    <m:r>
                      <a:rPr lang="zh-CN" altLang="en-US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‘</m:t>
                    </m:r>
                    <m:r>
                      <a:rPr lang="en-US" altLang="zh-CN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表示当前节点；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𝑠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: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表示当前节点的父节点；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6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</m:t>
                    </m:r>
                    <m:r>
                      <a:rPr lang="en-US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𝑠</m:t>
                    </m:r>
                    <m:r>
                      <a:rPr lang="en-US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: 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‘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的所有子节点集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; </a:t>
                </a:r>
              </a:p>
              <a:p>
                <a:pPr marL="285750" indent="-285750">
                  <a:lnSpc>
                    <a:spcPct val="16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𝑉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表示从节点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𝑠</m:t>
                    </m:r>
                    <m:r>
                      <a:rPr lang="en-US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’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状态开始可以收到的长期累积奖励的估计值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6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𝛽</m:t>
                    </m:r>
                    <m:r>
                      <a:rPr lang="zh-CN" altLang="en-US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zh-CN" altLang="en-US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zh-CN" altLang="en-US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zh-CN" altLang="en-US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func>
                          </m:num>
                          <m:den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𝑠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′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zh-CN" altLang="en-US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表示估计的不确定性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(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置信区间的大小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6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𝛽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：控制利用（第一项）和探索（第二项）之间的平衡；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5A2CB11-01C6-03FE-3871-EFE29BDB3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09" y="3803946"/>
                <a:ext cx="8677925" cy="2711191"/>
              </a:xfrm>
              <a:prstGeom prst="rect">
                <a:avLst/>
              </a:prstGeom>
              <a:blipFill>
                <a:blip r:embed="rId4"/>
                <a:stretch>
                  <a:fillRect l="-492" b="-26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E3BC63EE-7F62-8FF7-6E83-E1364F78BEC4}"/>
              </a:ext>
            </a:extLst>
          </p:cNvPr>
          <p:cNvSpPr txBox="1"/>
          <p:nvPr/>
        </p:nvSpPr>
        <p:spPr>
          <a:xfrm>
            <a:off x="73231" y="1882933"/>
            <a:ext cx="8893082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一种广泛使用的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节点选择策略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D346151-C138-CE9C-DBAD-75B465787C11}"/>
                  </a:ext>
                </a:extLst>
              </p:cNvPr>
              <p:cNvSpPr txBox="1"/>
              <p:nvPr/>
            </p:nvSpPr>
            <p:spPr>
              <a:xfrm>
                <a:off x="1740833" y="2437175"/>
                <a:ext cx="5872450" cy="1271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zh-CN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CN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sub>
                                              </m:sSub>
                                            </m:e>
                                          </m:func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zh-CN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ra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D346151-C138-CE9C-DBAD-75B465787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833" y="2437175"/>
                <a:ext cx="5872450" cy="12714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535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339755" y="2500306"/>
            <a:ext cx="6804248" cy="1857389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>
            <a:innerShdw blurRad="63500" dist="50800" dir="16200000">
              <a:prstClr val="black">
                <a:alpha val="3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spc="3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" y="2500483"/>
            <a:ext cx="2339751" cy="185721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04900">
              <a:defRPr/>
            </a:pPr>
            <a:endParaRPr lang="zh-CN" altLang="en-US" sz="160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428860" y="3070701"/>
            <a:ext cx="671514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创新点：</a:t>
            </a:r>
            <a:r>
              <a:rPr lang="en-US" altLang="zh-CN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WU-UCT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2696" y="2630522"/>
            <a:ext cx="138691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sz="8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灯片编号占位符 13"/>
          <p:cNvSpPr txBox="1"/>
          <p:nvPr/>
        </p:nvSpPr>
        <p:spPr>
          <a:xfrm>
            <a:off x="7000892" y="6525344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</a:p>
        </p:txBody>
      </p:sp>
      <p:pic>
        <p:nvPicPr>
          <p:cNvPr id="15" name="Picture 5" descr="页脚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25"/>
            <a:ext cx="9144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716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页脚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25"/>
            <a:ext cx="9144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6C05D2CC-DAE5-478B-B737-63BD5F618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23418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6497C0C-D363-47BA-98D6-1AD214549E9D}"/>
              </a:ext>
            </a:extLst>
          </p:cNvPr>
          <p:cNvCxnSpPr/>
          <p:nvPr/>
        </p:nvCxnSpPr>
        <p:spPr bwMode="auto">
          <a:xfrm>
            <a:off x="71406" y="1214422"/>
            <a:ext cx="850106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6B6BC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AA988BC-E01C-4774-981F-CB9DF59F0F3F}"/>
              </a:ext>
            </a:extLst>
          </p:cNvPr>
          <p:cNvSpPr txBox="1"/>
          <p:nvPr/>
        </p:nvSpPr>
        <p:spPr>
          <a:xfrm>
            <a:off x="-2994" y="1330832"/>
            <a:ext cx="4719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MCTS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并行化的困难</a:t>
            </a: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432C9AF3-2B57-4FF8-B0B4-781902885E00}"/>
              </a:ext>
            </a:extLst>
          </p:cNvPr>
          <p:cNvSpPr txBox="1"/>
          <p:nvPr/>
        </p:nvSpPr>
        <p:spPr>
          <a:xfrm>
            <a:off x="755576" y="298345"/>
            <a:ext cx="6829309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en-US" altLang="zh-CN" sz="3200" dirty="0">
                <a:solidFill>
                  <a:srgbClr val="0A3E8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WU-UCT</a:t>
            </a:r>
            <a:endParaRPr lang="zh-CN" altLang="en-US" sz="3200" dirty="0">
              <a:solidFill>
                <a:srgbClr val="0A3E8A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98DFD8-3A9A-722F-F334-B940B8272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51" y="3429000"/>
            <a:ext cx="2978924" cy="26642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E2AAF11-71A3-E102-BF1C-6906D124EA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765" y="3343991"/>
            <a:ext cx="3024336" cy="282131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2783BA3-8420-6A98-F847-F2001D2C54BB}"/>
              </a:ext>
            </a:extLst>
          </p:cNvPr>
          <p:cNvSpPr txBox="1"/>
          <p:nvPr/>
        </p:nvSpPr>
        <p:spPr>
          <a:xfrm>
            <a:off x="71406" y="1889972"/>
            <a:ext cx="5868746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MCTS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算法的本质是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顺序的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DC5AFA-7C1B-A356-9221-CECBCEDB8985}"/>
              </a:ext>
            </a:extLst>
          </p:cNvPr>
          <p:cNvSpPr txBox="1"/>
          <p:nvPr/>
        </p:nvSpPr>
        <p:spPr>
          <a:xfrm>
            <a:off x="1278270" y="609930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理想的并行化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A97DD87-ED85-CC1F-85FF-7D3E3BFE2214}"/>
              </a:ext>
            </a:extLst>
          </p:cNvPr>
          <p:cNvSpPr txBox="1"/>
          <p:nvPr/>
        </p:nvSpPr>
        <p:spPr>
          <a:xfrm>
            <a:off x="6353519" y="60932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一般并行化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1BCC85B-0CBB-764C-798D-066D8E257526}"/>
                  </a:ext>
                </a:extLst>
              </p:cNvPr>
              <p:cNvSpPr txBox="1"/>
              <p:nvPr/>
            </p:nvSpPr>
            <p:spPr>
              <a:xfrm>
                <a:off x="430514" y="2423165"/>
                <a:ext cx="8389958" cy="9228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6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当使用多线程时，每个线程必须保证在选择步骤使用最新的数据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6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关键：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MCTS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选择时跟踪正确的统计数据 </a:t>
                </a:r>
                <a14:m>
                  <m:oMath xmlns:m="http://schemas.openxmlformats.org/officeDocument/2006/math">
                    <m:r>
                      <a:rPr lang="en-US" altLang="zh-CN" sz="1800" i="1" kern="100" spc="2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方正书宋_GBK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zh-CN" sz="1800" i="1" kern="100" spc="2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方正书宋_GBK"/>
                        <a:cs typeface="Times New Roman" panose="02020603050405020304" pitchFamily="18" charset="0"/>
                      </a:rPr>
                      <m:t>𝑉𝑠</m:t>
                    </m:r>
                    <m:r>
                      <a:rPr lang="en-US" altLang="zh-CN" sz="1800" i="1" kern="100" spc="2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方正书宋_GBK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i="1" kern="100" spc="2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方正书宋_GBK"/>
                        <a:cs typeface="Times New Roman" panose="02020603050405020304" pitchFamily="18" charset="0"/>
                      </a:rPr>
                      <m:t>𝑁𝑠</m:t>
                    </m:r>
                    <m:r>
                      <a:rPr lang="en-US" altLang="zh-CN" sz="1800" i="1" kern="100" spc="2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方正书宋_GBK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1BCC85B-0CBB-764C-798D-066D8E257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14" y="2423165"/>
                <a:ext cx="8389958" cy="922881"/>
              </a:xfrm>
              <a:prstGeom prst="rect">
                <a:avLst/>
              </a:prstGeom>
              <a:blipFill>
                <a:blip r:embed="rId6"/>
                <a:stretch>
                  <a:fillRect l="-509" b="-92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10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页脚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25"/>
            <a:ext cx="9144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6C05D2CC-DAE5-478B-B737-63BD5F618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23418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6497C0C-D363-47BA-98D6-1AD214549E9D}"/>
              </a:ext>
            </a:extLst>
          </p:cNvPr>
          <p:cNvCxnSpPr/>
          <p:nvPr/>
        </p:nvCxnSpPr>
        <p:spPr bwMode="auto">
          <a:xfrm>
            <a:off x="71406" y="1214422"/>
            <a:ext cx="850106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6B6BC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AA988BC-E01C-4774-981F-CB9DF59F0F3F}"/>
              </a:ext>
            </a:extLst>
          </p:cNvPr>
          <p:cNvSpPr txBox="1"/>
          <p:nvPr/>
        </p:nvSpPr>
        <p:spPr>
          <a:xfrm>
            <a:off x="-2994" y="1330832"/>
            <a:ext cx="4719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、经典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MCTS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并行化方法</a:t>
            </a: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432C9AF3-2B57-4FF8-B0B4-781902885E00}"/>
              </a:ext>
            </a:extLst>
          </p:cNvPr>
          <p:cNvSpPr txBox="1"/>
          <p:nvPr/>
        </p:nvSpPr>
        <p:spPr>
          <a:xfrm>
            <a:off x="755576" y="298345"/>
            <a:ext cx="6829309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en-US" altLang="zh-CN" sz="3200" dirty="0">
                <a:solidFill>
                  <a:srgbClr val="0A3E8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WU-UCT</a:t>
            </a:r>
            <a:endParaRPr lang="zh-CN" altLang="en-US" sz="3200" dirty="0">
              <a:solidFill>
                <a:srgbClr val="0A3E8A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BCC85B-0CBB-764C-798D-066D8E257526}"/>
              </a:ext>
            </a:extLst>
          </p:cNvPr>
          <p:cNvSpPr txBox="1"/>
          <p:nvPr/>
        </p:nvSpPr>
        <p:spPr>
          <a:xfrm>
            <a:off x="1298" y="3920866"/>
            <a:ext cx="8965090" cy="2252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LeafP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：多个线程并行同一个节点，有理想的加速性能，但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缺乏探索性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TreeP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：多个线程共同搜索一颗树，在每个线程选择节点时，会加上一个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virtual loss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，防止重复选择同一节点，但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添加的惩罚会使利用失败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zh-CN" sz="1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：建立多个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相同的搜索树，子线程更新自己的搜索树，主线程定期同步，但会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减少线程的扩展次数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798851-29DC-E88A-7EC4-30AD85257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9144000" cy="204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95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页脚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25"/>
            <a:ext cx="9144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6C05D2CC-DAE5-478B-B737-63BD5F618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23418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6497C0C-D363-47BA-98D6-1AD214549E9D}"/>
              </a:ext>
            </a:extLst>
          </p:cNvPr>
          <p:cNvCxnSpPr/>
          <p:nvPr/>
        </p:nvCxnSpPr>
        <p:spPr bwMode="auto">
          <a:xfrm>
            <a:off x="71406" y="1214422"/>
            <a:ext cx="850106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6B6BC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AA988BC-E01C-4774-981F-CB9DF59F0F3F}"/>
              </a:ext>
            </a:extLst>
          </p:cNvPr>
          <p:cNvSpPr txBox="1"/>
          <p:nvPr/>
        </p:nvSpPr>
        <p:spPr>
          <a:xfrm>
            <a:off x="-2994" y="1330832"/>
            <a:ext cx="6303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WU-UCT (Watch the Unobserved in UCT)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432C9AF3-2B57-4FF8-B0B4-781902885E00}"/>
              </a:ext>
            </a:extLst>
          </p:cNvPr>
          <p:cNvSpPr txBox="1"/>
          <p:nvPr/>
        </p:nvSpPr>
        <p:spPr>
          <a:xfrm>
            <a:off x="755576" y="298345"/>
            <a:ext cx="6829309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en-US" altLang="zh-CN" sz="3200" dirty="0">
                <a:solidFill>
                  <a:srgbClr val="0A3E8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WU-UCT</a:t>
            </a:r>
            <a:endParaRPr lang="zh-CN" altLang="en-US" sz="3200" dirty="0">
              <a:solidFill>
                <a:srgbClr val="0A3E8A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1BCC85B-0CBB-764C-798D-066D8E257526}"/>
                  </a:ext>
                </a:extLst>
              </p:cNvPr>
              <p:cNvSpPr txBox="1"/>
              <p:nvPr/>
            </p:nvSpPr>
            <p:spPr>
              <a:xfrm>
                <a:off x="126958" y="1895640"/>
                <a:ext cx="8389958" cy="1366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6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借用异步并行的思想；</a:t>
                </a: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6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维护一个额外的统计量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𝑂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sub>
                    </m:sSub>
                    <m:r>
                      <a:rPr lang="zh-CN" altLang="en-US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 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记录每个节点上有多少个正在模拟未反向传播的线程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数量</a:t>
                </a: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1BCC85B-0CBB-764C-798D-066D8E257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58" y="1895640"/>
                <a:ext cx="8389958" cy="1366080"/>
              </a:xfrm>
              <a:prstGeom prst="rect">
                <a:avLst/>
              </a:prstGeom>
              <a:blipFill>
                <a:blip r:embed="rId4"/>
                <a:stretch>
                  <a:fillRect l="-509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6B4BEA4-09DA-B1C8-10A2-75D1D47B2F54}"/>
                  </a:ext>
                </a:extLst>
              </p:cNvPr>
              <p:cNvSpPr txBox="1"/>
              <p:nvPr/>
            </p:nvSpPr>
            <p:spPr>
              <a:xfrm>
                <a:off x="947162" y="3381698"/>
                <a:ext cx="6446135" cy="1271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24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𝛽</m:t>
                          </m:r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mtClean="0">
                                          <a:latin typeface="Cambria Math" panose="02040503050406030204" pitchFamily="18" charset="0"/>
                                        </a:rPr>
                                        <m:t>O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6B4BEA4-09DA-B1C8-10A2-75D1D47B2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162" y="3381698"/>
                <a:ext cx="6446135" cy="12714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677DD2F8-C0E9-6F71-7EE1-A6F22DC4D42C}"/>
              </a:ext>
            </a:extLst>
          </p:cNvPr>
          <p:cNvSpPr txBox="1"/>
          <p:nvPr/>
        </p:nvSpPr>
        <p:spPr>
          <a:xfrm>
            <a:off x="126958" y="4738367"/>
            <a:ext cx="8389958" cy="1809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纠正探索和利用的权衡；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将正在模拟的线程数量看作已被选择过了，避免并行时重复选择，类似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TreeP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virtual loss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允许多个线程利用最优回报节点。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9852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页脚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25"/>
            <a:ext cx="9144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6C05D2CC-DAE5-478B-B737-63BD5F618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23418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6497C0C-D363-47BA-98D6-1AD214549E9D}"/>
              </a:ext>
            </a:extLst>
          </p:cNvPr>
          <p:cNvCxnSpPr/>
          <p:nvPr/>
        </p:nvCxnSpPr>
        <p:spPr bwMode="auto">
          <a:xfrm>
            <a:off x="71406" y="1214422"/>
            <a:ext cx="850106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6B6BC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AA988BC-E01C-4774-981F-CB9DF59F0F3F}"/>
              </a:ext>
            </a:extLst>
          </p:cNvPr>
          <p:cNvSpPr txBox="1"/>
          <p:nvPr/>
        </p:nvSpPr>
        <p:spPr>
          <a:xfrm>
            <a:off x="-2994" y="1330832"/>
            <a:ext cx="4719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、并行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MCTS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432C9AF3-2B57-4FF8-B0B4-781902885E00}"/>
              </a:ext>
            </a:extLst>
          </p:cNvPr>
          <p:cNvSpPr txBox="1"/>
          <p:nvPr/>
        </p:nvSpPr>
        <p:spPr>
          <a:xfrm>
            <a:off x="755576" y="298345"/>
            <a:ext cx="6829309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en-US" altLang="zh-CN" sz="3200" dirty="0">
                <a:solidFill>
                  <a:srgbClr val="0A3E8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WU-UCT</a:t>
            </a:r>
            <a:endParaRPr lang="zh-CN" altLang="en-US" sz="3200" dirty="0">
              <a:solidFill>
                <a:srgbClr val="0A3E8A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26E362-8016-369E-7110-77F050C71057}"/>
              </a:ext>
            </a:extLst>
          </p:cNvPr>
          <p:cNvSpPr txBox="1"/>
          <p:nvPr/>
        </p:nvSpPr>
        <p:spPr>
          <a:xfrm>
            <a:off x="85769" y="2279099"/>
            <a:ext cx="2916418" cy="3582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使用主从工作模式；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由主线程维护一个完整的搜索树（全局信息）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主线程：选择和传播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子线程：扩展和模拟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主线程每次选择节点时收集返回结果，更新全局信息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7217C4-80A1-9C91-D73C-4A26223C33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240103"/>
            <a:ext cx="5926391" cy="528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3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339755" y="2500306"/>
            <a:ext cx="6804248" cy="1857389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>
            <a:innerShdw blurRad="63500" dist="50800" dir="16200000">
              <a:prstClr val="black">
                <a:alpha val="3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spc="3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" y="2500483"/>
            <a:ext cx="2339751" cy="185721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04900">
              <a:defRPr/>
            </a:pPr>
            <a:endParaRPr lang="zh-CN" altLang="en-US" sz="160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428860" y="3070701"/>
            <a:ext cx="671514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强化学习简介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6854" y="2630522"/>
            <a:ext cx="1218603" cy="14466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sz="8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灯片编号占位符 13"/>
          <p:cNvSpPr txBox="1"/>
          <p:nvPr/>
        </p:nvSpPr>
        <p:spPr>
          <a:xfrm>
            <a:off x="7000892" y="6525344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</a:p>
        </p:txBody>
      </p:sp>
      <p:pic>
        <p:nvPicPr>
          <p:cNvPr id="15" name="Picture 5" descr="页脚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25"/>
            <a:ext cx="9144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246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页脚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25"/>
            <a:ext cx="9144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6497C0C-D363-47BA-98D6-1AD214549E9D}"/>
              </a:ext>
            </a:extLst>
          </p:cNvPr>
          <p:cNvCxnSpPr/>
          <p:nvPr/>
        </p:nvCxnSpPr>
        <p:spPr bwMode="auto">
          <a:xfrm>
            <a:off x="71406" y="1214422"/>
            <a:ext cx="850106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6B6BC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AA988BC-E01C-4774-981F-CB9DF59F0F3F}"/>
              </a:ext>
            </a:extLst>
          </p:cNvPr>
          <p:cNvSpPr txBox="1"/>
          <p:nvPr/>
        </p:nvSpPr>
        <p:spPr>
          <a:xfrm>
            <a:off x="-2994" y="1330832"/>
            <a:ext cx="4719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、并行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MCTS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系统：线程时间消耗对比</a:t>
            </a: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432C9AF3-2B57-4FF8-B0B4-781902885E00}"/>
              </a:ext>
            </a:extLst>
          </p:cNvPr>
          <p:cNvSpPr txBox="1"/>
          <p:nvPr/>
        </p:nvSpPr>
        <p:spPr>
          <a:xfrm>
            <a:off x="755576" y="298345"/>
            <a:ext cx="6829309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en-US" altLang="zh-CN" sz="3200" dirty="0">
                <a:solidFill>
                  <a:srgbClr val="0A3E8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WU-UCT</a:t>
            </a:r>
            <a:endParaRPr lang="zh-CN" altLang="en-US" sz="3200" dirty="0">
              <a:solidFill>
                <a:srgbClr val="0A3E8A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D8B5158-C3EF-850B-22BA-0BD9119734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2936"/>
            <a:ext cx="9144000" cy="36465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B8E72D4-0DAE-331A-E0E7-2F86CF6F1211}"/>
              </a:ext>
            </a:extLst>
          </p:cNvPr>
          <p:cNvSpPr txBox="1"/>
          <p:nvPr/>
        </p:nvSpPr>
        <p:spPr>
          <a:xfrm>
            <a:off x="251520" y="1726698"/>
            <a:ext cx="8712968" cy="92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模拟子线程占用率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，模拟步骤完全并行化；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扩展子线程未完全利用，模拟子线程和扩展子线程之间存在最佳比率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0803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页脚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25"/>
            <a:ext cx="9144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6497C0C-D363-47BA-98D6-1AD214549E9D}"/>
              </a:ext>
            </a:extLst>
          </p:cNvPr>
          <p:cNvCxnSpPr/>
          <p:nvPr/>
        </p:nvCxnSpPr>
        <p:spPr bwMode="auto">
          <a:xfrm>
            <a:off x="71406" y="1214422"/>
            <a:ext cx="850106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6B6BC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AA988BC-E01C-4774-981F-CB9DF59F0F3F}"/>
              </a:ext>
            </a:extLst>
          </p:cNvPr>
          <p:cNvSpPr txBox="1"/>
          <p:nvPr/>
        </p:nvSpPr>
        <p:spPr>
          <a:xfrm>
            <a:off x="-2994" y="1330832"/>
            <a:ext cx="4719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Atari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游戏基准测试：速度</a:t>
            </a: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432C9AF3-2B57-4FF8-B0B4-781902885E00}"/>
              </a:ext>
            </a:extLst>
          </p:cNvPr>
          <p:cNvSpPr txBox="1"/>
          <p:nvPr/>
        </p:nvSpPr>
        <p:spPr>
          <a:xfrm>
            <a:off x="755576" y="298345"/>
            <a:ext cx="6829309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en-US" altLang="zh-CN" sz="3200" dirty="0">
                <a:solidFill>
                  <a:srgbClr val="0A3E8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WU-UCT</a:t>
            </a:r>
            <a:endParaRPr lang="zh-CN" altLang="en-US" sz="3200" dirty="0">
              <a:solidFill>
                <a:srgbClr val="0A3E8A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8E72D4-0DAE-331A-E0E7-2F86CF6F1211}"/>
              </a:ext>
            </a:extLst>
          </p:cNvPr>
          <p:cNvSpPr txBox="1"/>
          <p:nvPr/>
        </p:nvSpPr>
        <p:spPr>
          <a:xfrm>
            <a:off x="71405" y="2020255"/>
            <a:ext cx="3317889" cy="4025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扩展线程使用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个；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模拟线程分别使用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个；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在四款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Atari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游戏中与经典的并行算法比较；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条形图：随模拟线程数量增加，性能几乎没有损失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折线图：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随模拟线程数量增加，所消耗时间也随之减低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E0BF25-4D93-B24F-89F2-519DED4B7D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295" y="1847351"/>
            <a:ext cx="5754705" cy="4495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6119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页脚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25"/>
            <a:ext cx="9144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6497C0C-D363-47BA-98D6-1AD214549E9D}"/>
              </a:ext>
            </a:extLst>
          </p:cNvPr>
          <p:cNvCxnSpPr/>
          <p:nvPr/>
        </p:nvCxnSpPr>
        <p:spPr bwMode="auto">
          <a:xfrm>
            <a:off x="71406" y="1214422"/>
            <a:ext cx="850106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6B6BC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AA988BC-E01C-4774-981F-CB9DF59F0F3F}"/>
              </a:ext>
            </a:extLst>
          </p:cNvPr>
          <p:cNvSpPr txBox="1"/>
          <p:nvPr/>
        </p:nvSpPr>
        <p:spPr>
          <a:xfrm>
            <a:off x="-2994" y="1330832"/>
            <a:ext cx="4719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Atari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游戏基准测试：性能</a:t>
            </a: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432C9AF3-2B57-4FF8-B0B4-781902885E00}"/>
              </a:ext>
            </a:extLst>
          </p:cNvPr>
          <p:cNvSpPr txBox="1"/>
          <p:nvPr/>
        </p:nvSpPr>
        <p:spPr>
          <a:xfrm>
            <a:off x="755576" y="298345"/>
            <a:ext cx="6829309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en-US" altLang="zh-CN" sz="3200" dirty="0">
                <a:solidFill>
                  <a:srgbClr val="0A3E8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WU-UCT</a:t>
            </a:r>
            <a:endParaRPr lang="zh-CN" altLang="en-US" sz="3200" dirty="0">
              <a:solidFill>
                <a:srgbClr val="0A3E8A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8E72D4-0DAE-331A-E0E7-2F86CF6F1211}"/>
              </a:ext>
            </a:extLst>
          </p:cNvPr>
          <p:cNvSpPr txBox="1"/>
          <p:nvPr/>
        </p:nvSpPr>
        <p:spPr>
          <a:xfrm>
            <a:off x="71406" y="1870069"/>
            <a:ext cx="8994988" cy="92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扩展线程使用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个，模拟线程使用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个，重复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次；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WU-UCT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个任务中的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个中优于所有其他并行算法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D29954-2B65-ED33-6177-BE0588B0D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94" y="3266625"/>
            <a:ext cx="9144000" cy="32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95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339755" y="2500306"/>
            <a:ext cx="6804248" cy="1857389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>
            <a:innerShdw blurRad="63500" dist="50800" dir="16200000">
              <a:prstClr val="black">
                <a:alpha val="3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spc="3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" y="2500483"/>
            <a:ext cx="2339751" cy="185721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04900">
              <a:defRPr/>
            </a:pPr>
            <a:endParaRPr lang="zh-CN" altLang="en-US" sz="160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428860" y="3070701"/>
            <a:ext cx="671514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算法总结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9527" y="2630522"/>
            <a:ext cx="13532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sz="8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灯片编号占位符 13"/>
          <p:cNvSpPr txBox="1"/>
          <p:nvPr/>
        </p:nvSpPr>
        <p:spPr>
          <a:xfrm>
            <a:off x="7000892" y="6525344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</a:p>
        </p:txBody>
      </p:sp>
      <p:pic>
        <p:nvPicPr>
          <p:cNvPr id="15" name="Picture 5" descr="页脚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25"/>
            <a:ext cx="9144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840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页脚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25"/>
            <a:ext cx="9144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164288" y="16754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C05D2CC-DAE5-478B-B737-63BD5F618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23418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6497C0C-D363-47BA-98D6-1AD214549E9D}"/>
              </a:ext>
            </a:extLst>
          </p:cNvPr>
          <p:cNvCxnSpPr/>
          <p:nvPr/>
        </p:nvCxnSpPr>
        <p:spPr bwMode="auto">
          <a:xfrm>
            <a:off x="71406" y="1214422"/>
            <a:ext cx="850106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6B6BC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文本框 9">
            <a:extLst>
              <a:ext uri="{FF2B5EF4-FFF2-40B4-BE49-F238E27FC236}">
                <a16:creationId xmlns:a16="http://schemas.microsoft.com/office/drawing/2014/main" id="{A76FD1C7-5ED6-48B9-9447-4810B8699B81}"/>
              </a:ext>
            </a:extLst>
          </p:cNvPr>
          <p:cNvSpPr txBox="1"/>
          <p:nvPr/>
        </p:nvSpPr>
        <p:spPr>
          <a:xfrm>
            <a:off x="755576" y="298345"/>
            <a:ext cx="6829309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3200" dirty="0">
                <a:solidFill>
                  <a:srgbClr val="0A3E8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算法总结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65BBB2C-E28E-1BF6-8638-E6C9FF3A2DCF}"/>
              </a:ext>
            </a:extLst>
          </p:cNvPr>
          <p:cNvSpPr txBox="1"/>
          <p:nvPr/>
        </p:nvSpPr>
        <p:spPr>
          <a:xfrm>
            <a:off x="251520" y="1556792"/>
            <a:ext cx="8712968" cy="92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对选择节点的算法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UCT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的改进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MCTS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并行架构的改进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EAF90B-59EB-81D1-A388-3F9FA697B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920" y="2648510"/>
            <a:ext cx="4319080" cy="38512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CEC8E51-361F-89CD-C262-0FFCA0709358}"/>
                  </a:ext>
                </a:extLst>
              </p:cNvPr>
              <p:cNvSpPr txBox="1"/>
              <p:nvPr/>
            </p:nvSpPr>
            <p:spPr>
              <a:xfrm>
                <a:off x="53256" y="3645024"/>
                <a:ext cx="4554748" cy="1074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24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sSup>
                            <m:s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𝛽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smtClean="0">
                                          <a:latin typeface="Cambria Math" panose="02040503050406030204" pitchFamily="18" charset="0"/>
                                        </a:rPr>
                                        <m:t>O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sz="200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zh-CN" altLang="en-US" sz="200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b>
                                  </m:sSub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zh-CN" altLang="en-US" sz="200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zh-CN" altLang="en-US" sz="200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CEC8E51-361F-89CD-C262-0FFCA0709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6" y="3645024"/>
                <a:ext cx="4554748" cy="10749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8123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11"/>
          <p:cNvGrpSpPr/>
          <p:nvPr/>
        </p:nvGrpSpPr>
        <p:grpSpPr>
          <a:xfrm>
            <a:off x="0" y="2509838"/>
            <a:ext cx="9144000" cy="1711325"/>
            <a:chOff x="0" y="1581"/>
            <a:chExt cx="5760" cy="1078"/>
          </a:xfrm>
        </p:grpSpPr>
        <p:sp>
          <p:nvSpPr>
            <p:cNvPr id="16389" name="Rectangle 5"/>
            <p:cNvSpPr>
              <a:spLocks noChangeArrowheads="1"/>
            </p:cNvSpPr>
            <p:nvPr/>
          </p:nvSpPr>
          <p:spPr bwMode="auto">
            <a:xfrm>
              <a:off x="0" y="2025"/>
              <a:ext cx="5760" cy="90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3399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392" name="Text Box 8"/>
            <p:cNvSpPr txBox="1">
              <a:spLocks noChangeArrowheads="1"/>
            </p:cNvSpPr>
            <p:nvPr/>
          </p:nvSpPr>
          <p:spPr bwMode="auto">
            <a:xfrm>
              <a:off x="884" y="1581"/>
              <a:ext cx="1913" cy="44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4000" kern="1200" cap="none" spc="0" normalizeH="0" baseline="0" noProof="0">
                  <a:solidFill>
                    <a:srgbClr val="2955A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anose="020B0A04020102020204" pitchFamily="34" charset="0"/>
                  <a:ea typeface="宋体" panose="02010600030101010101" pitchFamily="2" charset="-122"/>
                  <a:cs typeface="+mn-cs"/>
                </a:rPr>
                <a:t>THE END !</a:t>
              </a:r>
            </a:p>
          </p:txBody>
        </p:sp>
        <p:sp>
          <p:nvSpPr>
            <p:cNvPr id="16393" name="Rectangle 9"/>
            <p:cNvSpPr>
              <a:spLocks noChangeArrowheads="1"/>
            </p:cNvSpPr>
            <p:nvPr/>
          </p:nvSpPr>
          <p:spPr bwMode="auto">
            <a:xfrm flipH="1">
              <a:off x="0" y="2115"/>
              <a:ext cx="5760" cy="90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3399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82" name="Text Box 10"/>
            <p:cNvSpPr txBox="1"/>
            <p:nvPr/>
          </p:nvSpPr>
          <p:spPr>
            <a:xfrm>
              <a:off x="2881" y="2294"/>
              <a:ext cx="2267" cy="365"/>
            </a:xfrm>
            <a:prstGeom prst="rect">
              <a:avLst/>
            </a:prstGeom>
            <a:solidFill>
              <a:srgbClr val="2955A9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THANK YOU </a:t>
              </a:r>
              <a:r>
                <a:rPr lang="en-US" altLang="zh-CN" sz="32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49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页脚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25"/>
            <a:ext cx="9144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164288" y="16754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C05D2CC-DAE5-478B-B737-63BD5F618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23418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6497C0C-D363-47BA-98D6-1AD214549E9D}"/>
              </a:ext>
            </a:extLst>
          </p:cNvPr>
          <p:cNvCxnSpPr/>
          <p:nvPr/>
        </p:nvCxnSpPr>
        <p:spPr bwMode="auto">
          <a:xfrm>
            <a:off x="71406" y="1214422"/>
            <a:ext cx="850106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6B6BC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376DD80-F387-42CA-A282-B5EDE6680B39}"/>
              </a:ext>
            </a:extLst>
          </p:cNvPr>
          <p:cNvSpPr txBox="1"/>
          <p:nvPr/>
        </p:nvSpPr>
        <p:spPr>
          <a:xfrm>
            <a:off x="-2994" y="1852003"/>
            <a:ext cx="8823466" cy="4613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强化学习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Reinforcement learning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，简称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）是机器学习中的一个领域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核心思想：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智能体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在环境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environment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中学习，根据环境的状态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，执行动作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，并根据环境的反馈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reward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（奖励）来指导更好的动作。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一个小孩子，第一次看到了火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来到火边，感受到温暖，正反馈（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用手去触摸火，嗷，被烫到，负反馈（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：在火旁边是好的（温暖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），但不能靠太近（被烫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AA988BC-E01C-4774-981F-CB9DF59F0F3F}"/>
              </a:ext>
            </a:extLst>
          </p:cNvPr>
          <p:cNvSpPr txBox="1"/>
          <p:nvPr/>
        </p:nvSpPr>
        <p:spPr>
          <a:xfrm>
            <a:off x="-2994" y="1330832"/>
            <a:ext cx="2395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、什么是强化学习</a:t>
            </a: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432C9AF3-2B57-4FF8-B0B4-781902885E00}"/>
              </a:ext>
            </a:extLst>
          </p:cNvPr>
          <p:cNvSpPr txBox="1"/>
          <p:nvPr/>
        </p:nvSpPr>
        <p:spPr>
          <a:xfrm>
            <a:off x="755576" y="298345"/>
            <a:ext cx="6829309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3200" dirty="0">
                <a:solidFill>
                  <a:srgbClr val="0A3E8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强化学习简介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494A60-9D55-F733-A14B-7895B3508A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90" y="3996064"/>
            <a:ext cx="3656871" cy="8010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03FB95B-A15C-D99F-35E7-D5C16E470A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5" y="5174664"/>
            <a:ext cx="3379026" cy="91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6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页脚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25"/>
            <a:ext cx="9144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164288" y="16754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C05D2CC-DAE5-478B-B737-63BD5F618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23418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6497C0C-D363-47BA-98D6-1AD214549E9D}"/>
              </a:ext>
            </a:extLst>
          </p:cNvPr>
          <p:cNvCxnSpPr/>
          <p:nvPr/>
        </p:nvCxnSpPr>
        <p:spPr bwMode="auto">
          <a:xfrm>
            <a:off x="71406" y="1214422"/>
            <a:ext cx="850106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6B6BC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376DD80-F387-42CA-A282-B5EDE6680B39}"/>
              </a:ext>
            </a:extLst>
          </p:cNvPr>
          <p:cNvSpPr txBox="1"/>
          <p:nvPr/>
        </p:nvSpPr>
        <p:spPr>
          <a:xfrm>
            <a:off x="-2994" y="1852003"/>
            <a:ext cx="8823466" cy="92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核心思想：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智能体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在环境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environment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中学习，根据环境的状态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，执行动作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，并根据环境的反馈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reward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（奖励）来指导更好的动作。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AA988BC-E01C-4774-981F-CB9DF59F0F3F}"/>
              </a:ext>
            </a:extLst>
          </p:cNvPr>
          <p:cNvSpPr txBox="1"/>
          <p:nvPr/>
        </p:nvSpPr>
        <p:spPr>
          <a:xfrm>
            <a:off x="-2994" y="1330832"/>
            <a:ext cx="2395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、什么是强化学习</a:t>
            </a: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432C9AF3-2B57-4FF8-B0B4-781902885E00}"/>
              </a:ext>
            </a:extLst>
          </p:cNvPr>
          <p:cNvSpPr txBox="1"/>
          <p:nvPr/>
        </p:nvSpPr>
        <p:spPr>
          <a:xfrm>
            <a:off x="755576" y="298345"/>
            <a:ext cx="6829309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3200" dirty="0">
                <a:solidFill>
                  <a:srgbClr val="0A3E8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强化学习简介</a:t>
            </a:r>
          </a:p>
        </p:txBody>
      </p:sp>
      <p:pic>
        <p:nvPicPr>
          <p:cNvPr id="7170" name="Picture 2" descr="强化学习模型">
            <a:extLst>
              <a:ext uri="{FF2B5EF4-FFF2-40B4-BE49-F238E27FC236}">
                <a16:creationId xmlns:a16="http://schemas.microsoft.com/office/drawing/2014/main" id="{A6293E20-AF46-8530-154C-7422F7290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895945"/>
            <a:ext cx="3280389" cy="357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AE1A1ED-D227-45F3-4205-E1AF6F3B5E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5" y="3441280"/>
            <a:ext cx="5171823" cy="221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4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页脚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25"/>
            <a:ext cx="9144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164288" y="16754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C05D2CC-DAE5-478B-B737-63BD5F618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23418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6497C0C-D363-47BA-98D6-1AD214549E9D}"/>
              </a:ext>
            </a:extLst>
          </p:cNvPr>
          <p:cNvCxnSpPr/>
          <p:nvPr/>
        </p:nvCxnSpPr>
        <p:spPr bwMode="auto">
          <a:xfrm>
            <a:off x="71406" y="1214422"/>
            <a:ext cx="850106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6B6BC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376DD80-F387-42CA-A282-B5EDE6680B39}"/>
              </a:ext>
            </a:extLst>
          </p:cNvPr>
          <p:cNvSpPr txBox="1"/>
          <p:nvPr/>
        </p:nvSpPr>
        <p:spPr>
          <a:xfrm>
            <a:off x="-2994" y="1852003"/>
            <a:ext cx="8823466" cy="92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核心思想：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智能体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在环境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environment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中学习，根据环境的状态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，执行动作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，并根据环境的反馈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reward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（奖励）来指导更好的动作。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AA988BC-E01C-4774-981F-CB9DF59F0F3F}"/>
              </a:ext>
            </a:extLst>
          </p:cNvPr>
          <p:cNvSpPr txBox="1"/>
          <p:nvPr/>
        </p:nvSpPr>
        <p:spPr>
          <a:xfrm>
            <a:off x="-2994" y="1330832"/>
            <a:ext cx="2395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、什么是强化学习</a:t>
            </a: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432C9AF3-2B57-4FF8-B0B4-781902885E00}"/>
              </a:ext>
            </a:extLst>
          </p:cNvPr>
          <p:cNvSpPr txBox="1"/>
          <p:nvPr/>
        </p:nvSpPr>
        <p:spPr>
          <a:xfrm>
            <a:off x="755576" y="298345"/>
            <a:ext cx="6829309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3200" dirty="0">
                <a:solidFill>
                  <a:srgbClr val="0A3E8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强化学习简介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63E987-28C5-CBFF-7512-D665395F3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34" y="2810461"/>
            <a:ext cx="4652514" cy="3704371"/>
          </a:xfrm>
          <a:prstGeom prst="rect">
            <a:avLst/>
          </a:prstGeom>
        </p:spPr>
      </p:pic>
      <p:pic>
        <p:nvPicPr>
          <p:cNvPr id="7" name="Picture 2" descr="强化学习模型">
            <a:extLst>
              <a:ext uri="{FF2B5EF4-FFF2-40B4-BE49-F238E27FC236}">
                <a16:creationId xmlns:a16="http://schemas.microsoft.com/office/drawing/2014/main" id="{1F8918C9-8757-DEBF-FE3D-1F515378A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093" y="2987020"/>
            <a:ext cx="3280389" cy="357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01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页脚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25"/>
            <a:ext cx="9144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164288" y="16754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C05D2CC-DAE5-478B-B737-63BD5F618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23418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6497C0C-D363-47BA-98D6-1AD214549E9D}"/>
              </a:ext>
            </a:extLst>
          </p:cNvPr>
          <p:cNvCxnSpPr/>
          <p:nvPr/>
        </p:nvCxnSpPr>
        <p:spPr bwMode="auto">
          <a:xfrm>
            <a:off x="71406" y="1214422"/>
            <a:ext cx="850106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6B6BC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AA988BC-E01C-4774-981F-CB9DF59F0F3F}"/>
              </a:ext>
            </a:extLst>
          </p:cNvPr>
          <p:cNvSpPr txBox="1"/>
          <p:nvPr/>
        </p:nvSpPr>
        <p:spPr>
          <a:xfrm>
            <a:off x="-2994" y="1330832"/>
            <a:ext cx="4190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、强化学习与其他机器学习的关系</a:t>
            </a: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432C9AF3-2B57-4FF8-B0B4-781902885E00}"/>
              </a:ext>
            </a:extLst>
          </p:cNvPr>
          <p:cNvSpPr txBox="1"/>
          <p:nvPr/>
        </p:nvSpPr>
        <p:spPr>
          <a:xfrm>
            <a:off x="755576" y="298345"/>
            <a:ext cx="6829309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3200" dirty="0">
                <a:solidFill>
                  <a:srgbClr val="0A3E8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强化学习简介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709509D-FB1F-435A-CC49-4E35BC5C45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020749"/>
              </p:ext>
            </p:extLst>
          </p:nvPr>
        </p:nvGraphicFramePr>
        <p:xfrm>
          <a:off x="1688046" y="1837784"/>
          <a:ext cx="4615780" cy="4579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像" r:id="rId4" imgW="7286760" imgH="7229520" progId="Paint.Picture">
                  <p:embed/>
                </p:oleObj>
              </mc:Choice>
              <mc:Fallback>
                <p:oleObj name="BMP 图像" r:id="rId4" imgW="7286760" imgH="7229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8046" y="1837784"/>
                        <a:ext cx="4615780" cy="4579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938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页脚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25"/>
            <a:ext cx="9144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164288" y="16754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C05D2CC-DAE5-478B-B737-63BD5F618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23418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6497C0C-D363-47BA-98D6-1AD214549E9D}"/>
              </a:ext>
            </a:extLst>
          </p:cNvPr>
          <p:cNvCxnSpPr/>
          <p:nvPr/>
        </p:nvCxnSpPr>
        <p:spPr bwMode="auto">
          <a:xfrm>
            <a:off x="71406" y="1214422"/>
            <a:ext cx="850106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6B6BC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AA988BC-E01C-4774-981F-CB9DF59F0F3F}"/>
              </a:ext>
            </a:extLst>
          </p:cNvPr>
          <p:cNvSpPr txBox="1"/>
          <p:nvPr/>
        </p:nvSpPr>
        <p:spPr>
          <a:xfrm>
            <a:off x="-2994" y="1330832"/>
            <a:ext cx="4190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、强化学习与其他机器学习的区别</a:t>
            </a: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432C9AF3-2B57-4FF8-B0B4-781902885E00}"/>
              </a:ext>
            </a:extLst>
          </p:cNvPr>
          <p:cNvSpPr txBox="1"/>
          <p:nvPr/>
        </p:nvSpPr>
        <p:spPr>
          <a:xfrm>
            <a:off x="755576" y="298345"/>
            <a:ext cx="6829309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3200" dirty="0">
                <a:solidFill>
                  <a:srgbClr val="0A3E8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强化学习简介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06382-4078-7902-D80B-0470BD0414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29" y="1855960"/>
            <a:ext cx="2748364" cy="18735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8EC5EB-766E-52AB-D903-C1B90ECB6D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2" y="4280581"/>
            <a:ext cx="2117908" cy="187353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F858E80-0440-1C84-B8C0-EDB7F382EF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995" y="2497911"/>
            <a:ext cx="4876461" cy="257300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CDF82D5-8CD3-9E28-D80F-9D30EEF31CA2}"/>
              </a:ext>
            </a:extLst>
          </p:cNvPr>
          <p:cNvSpPr txBox="1"/>
          <p:nvPr/>
        </p:nvSpPr>
        <p:spPr>
          <a:xfrm>
            <a:off x="350934" y="382488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监督学习（回归、分类）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72DA61B-F201-E980-280A-80FFBD100BCF}"/>
              </a:ext>
            </a:extLst>
          </p:cNvPr>
          <p:cNvSpPr txBox="1"/>
          <p:nvPr/>
        </p:nvSpPr>
        <p:spPr>
          <a:xfrm>
            <a:off x="498462" y="615411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非监督学习（聚类）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CA4313C-2AAA-3D07-7184-6FA782B3D6BA}"/>
              </a:ext>
            </a:extLst>
          </p:cNvPr>
          <p:cNvSpPr txBox="1"/>
          <p:nvPr/>
        </p:nvSpPr>
        <p:spPr>
          <a:xfrm>
            <a:off x="5222562" y="527424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强化学习（决策）</a:t>
            </a:r>
          </a:p>
        </p:txBody>
      </p:sp>
    </p:spTree>
    <p:extLst>
      <p:ext uri="{BB962C8B-B14F-4D97-AF65-F5344CB8AC3E}">
        <p14:creationId xmlns:p14="http://schemas.microsoft.com/office/powerpoint/2010/main" val="229902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页脚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25"/>
            <a:ext cx="9144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164288" y="16754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C05D2CC-DAE5-478B-B737-63BD5F618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23418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6497C0C-D363-47BA-98D6-1AD214549E9D}"/>
              </a:ext>
            </a:extLst>
          </p:cNvPr>
          <p:cNvCxnSpPr/>
          <p:nvPr/>
        </p:nvCxnSpPr>
        <p:spPr bwMode="auto">
          <a:xfrm>
            <a:off x="71406" y="1214422"/>
            <a:ext cx="8501063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6B6BC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AA988BC-E01C-4774-981F-CB9DF59F0F3F}"/>
              </a:ext>
            </a:extLst>
          </p:cNvPr>
          <p:cNvSpPr txBox="1"/>
          <p:nvPr/>
        </p:nvSpPr>
        <p:spPr>
          <a:xfrm>
            <a:off x="-2994" y="1330832"/>
            <a:ext cx="4190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、强化学习与其他机器学习的区别</a:t>
            </a: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432C9AF3-2B57-4FF8-B0B4-781902885E00}"/>
              </a:ext>
            </a:extLst>
          </p:cNvPr>
          <p:cNvSpPr txBox="1"/>
          <p:nvPr/>
        </p:nvSpPr>
        <p:spPr>
          <a:xfrm>
            <a:off x="755576" y="298345"/>
            <a:ext cx="6829309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3200" dirty="0">
                <a:solidFill>
                  <a:srgbClr val="0A3E8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强化学习简介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0B5BE6A-5C85-BE0E-5997-6138673F1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2" y="2136466"/>
            <a:ext cx="8866667" cy="18380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DF723BD-911C-4C87-B1BA-3B931379FE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" y="4346696"/>
            <a:ext cx="9144000" cy="210101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6B74B53-FECE-98A1-ED15-8A1067A2B1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94" y="4581128"/>
            <a:ext cx="2034337" cy="169076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A6A904E-52F1-374F-C338-783F3823510E}"/>
              </a:ext>
            </a:extLst>
          </p:cNvPr>
          <p:cNvSpPr txBox="1"/>
          <p:nvPr/>
        </p:nvSpPr>
        <p:spPr>
          <a:xfrm>
            <a:off x="61022" y="1764331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监督学习：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问题：是什么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2D2C53F-9D48-7FBB-4503-0040385901C6}"/>
              </a:ext>
            </a:extLst>
          </p:cNvPr>
          <p:cNvSpPr txBox="1"/>
          <p:nvPr/>
        </p:nvSpPr>
        <p:spPr>
          <a:xfrm>
            <a:off x="61022" y="3983817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强化学习：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问题：怎么做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7C6073-BCF2-BC11-0F1F-A828A31A19D8}"/>
              </a:ext>
            </a:extLst>
          </p:cNvPr>
          <p:cNvSpPr txBox="1"/>
          <p:nvPr/>
        </p:nvSpPr>
        <p:spPr>
          <a:xfrm>
            <a:off x="3662211" y="1760585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样本之间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独立同分布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7A6166C-6FA8-6870-80BD-AA5445F067EC}"/>
              </a:ext>
            </a:extLst>
          </p:cNvPr>
          <p:cNvSpPr txBox="1"/>
          <p:nvPr/>
        </p:nvSpPr>
        <p:spPr>
          <a:xfrm>
            <a:off x="3654334" y="399971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样本是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序列决策数据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49F593C-7865-E510-DBB2-AAC063C15F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" y="2276872"/>
            <a:ext cx="2034337" cy="169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5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theme/theme1.xml><?xml version="1.0" encoding="utf-8"?>
<a:theme xmlns:a="http://schemas.openxmlformats.org/drawingml/2006/main" name="演示文稿1">
  <a:themeElements>
    <a:clrScheme name="演示文稿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演示文稿1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演示文稿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演示文稿1">
  <a:themeElements>
    <a:clrScheme name="演示文稿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演示文稿1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演示文稿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演示文稿1">
  <a:themeElements>
    <a:clrScheme name="演示文稿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演示文稿1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演示文稿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演示文稿1">
  <a:themeElements>
    <a:clrScheme name="演示文稿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演示文稿1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演示文稿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52845</TotalTime>
  <Words>4993</Words>
  <Application>Microsoft Office PowerPoint</Application>
  <PresentationFormat>全屏显示(4:3)</PresentationFormat>
  <Paragraphs>345</Paragraphs>
  <Slides>35</Slides>
  <Notes>34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4" baseType="lpstr">
      <vt:lpstr>-apple-system</vt:lpstr>
      <vt:lpstr>Monospaced Number</vt:lpstr>
      <vt:lpstr>pingfang SC</vt:lpstr>
      <vt:lpstr>pingfang SC</vt:lpstr>
      <vt:lpstr>华文楷体</vt:lpstr>
      <vt:lpstr>思源黑体 CN Heavy</vt:lpstr>
      <vt:lpstr>微软雅黑</vt:lpstr>
      <vt:lpstr>Arial</vt:lpstr>
      <vt:lpstr>Arial Black</vt:lpstr>
      <vt:lpstr>Calibri</vt:lpstr>
      <vt:lpstr>Cambria Math</vt:lpstr>
      <vt:lpstr>Impact</vt:lpstr>
      <vt:lpstr>Times New Roman</vt:lpstr>
      <vt:lpstr>Wingdings</vt:lpstr>
      <vt:lpstr>演示文稿1</vt:lpstr>
      <vt:lpstr>1_演示文稿1</vt:lpstr>
      <vt:lpstr>2_演示文稿1</vt:lpstr>
      <vt:lpstr>3_演示文稿1</vt:lpstr>
      <vt:lpstr>BMP 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GREE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Dongnian Wang</cp:lastModifiedBy>
  <cp:revision>1891</cp:revision>
  <dcterms:created xsi:type="dcterms:W3CDTF">2018-03-06T09:46:00Z</dcterms:created>
  <dcterms:modified xsi:type="dcterms:W3CDTF">2023-10-29T14:33:04Z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2052-11.8.2.8875</vt:lpwstr>
  </property>
</Properties>
</file>