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Sensitivity and </a:t>
            </a:r>
            <a:r>
              <a:rPr lang="en-US" dirty="0" err="1">
                <a:cs typeface="Arial" panose="020B0604020202020204" pitchFamily="34" charset="0"/>
              </a:rPr>
              <a:t>Specificty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classifier will accurately predict group membership</a:t>
            </a:r>
          </a:p>
          <a:p>
            <a:r>
              <a:rPr lang="en-US" dirty="0"/>
              <a:t>There are well known tradeoffs in creating classifiers</a:t>
            </a:r>
          </a:p>
          <a:p>
            <a:r>
              <a:rPr lang="en-US" dirty="0"/>
              <a:t>Some classifiers are very good at predicting group membership– this is called having high sensitivity</a:t>
            </a:r>
          </a:p>
          <a:p>
            <a:r>
              <a:rPr lang="en-US" dirty="0"/>
              <a:t>Some classifiers are very good predicting when someone is NOT in a group– this is called having high </a:t>
            </a:r>
            <a:r>
              <a:rPr lang="en-US" dirty="0" err="1"/>
              <a:t>specificty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Purchasing a Product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38197"/>
              </p:ext>
            </p:extLst>
          </p:nvPr>
        </p:nvGraphicFramePr>
        <p:xfrm>
          <a:off x="788804" y="2382980"/>
          <a:ext cx="7198098" cy="256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Outcome:</a:t>
                      </a:r>
                    </a:p>
                    <a:p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Outcome:</a:t>
                      </a:r>
                    </a:p>
                    <a:p>
                      <a:r>
                        <a:rPr lang="en-US" dirty="0"/>
                        <a:t>Did</a:t>
                      </a:r>
                      <a:r>
                        <a:rPr lang="en-US" baseline="0" dirty="0"/>
                        <a:t> not purchase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Purchasing a Product</a:t>
            </a:r>
            <a:br>
              <a:rPr lang="en-US" dirty="0"/>
            </a:br>
            <a:r>
              <a:rPr lang="en-US" dirty="0"/>
              <a:t>Classifier is Sensitive, but not Specific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33224"/>
              </p:ext>
            </p:extLst>
          </p:nvPr>
        </p:nvGraphicFramePr>
        <p:xfrm>
          <a:off x="788804" y="2382980"/>
          <a:ext cx="7198098" cy="385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Outcome:</a:t>
                      </a:r>
                    </a:p>
                    <a:p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Outcome:</a:t>
                      </a:r>
                    </a:p>
                    <a:p>
                      <a:r>
                        <a:rPr lang="en-US" dirty="0"/>
                        <a:t>Did</a:t>
                      </a:r>
                      <a:r>
                        <a:rPr lang="en-US" baseline="0" dirty="0"/>
                        <a:t> not purchase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/>
                        <a:t>Predicted Outcome:</a:t>
                      </a:r>
                    </a:p>
                    <a:p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/>
                        <a:t>Predicted Outcome:</a:t>
                      </a:r>
                    </a:p>
                    <a:p>
                      <a:r>
                        <a:rPr lang="en-US" dirty="0"/>
                        <a:t>Did not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Purchasing a Product </a:t>
            </a:r>
            <a:br>
              <a:rPr lang="en-US" dirty="0"/>
            </a:br>
            <a:r>
              <a:rPr lang="en-US" dirty="0"/>
              <a:t>Classifier is Specific but not Sensitive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5598"/>
              </p:ext>
            </p:extLst>
          </p:nvPr>
        </p:nvGraphicFramePr>
        <p:xfrm>
          <a:off x="788804" y="2382980"/>
          <a:ext cx="7198098" cy="385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3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Outcome:</a:t>
                      </a:r>
                    </a:p>
                    <a:p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Outcome:</a:t>
                      </a:r>
                    </a:p>
                    <a:p>
                      <a:r>
                        <a:rPr lang="en-US" dirty="0"/>
                        <a:t>Did</a:t>
                      </a:r>
                      <a:r>
                        <a:rPr lang="en-US" baseline="0" dirty="0"/>
                        <a:t> not purchase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/>
                        <a:t>Predicted Outcome:</a:t>
                      </a:r>
                    </a:p>
                    <a:p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475">
                <a:tc>
                  <a:txBody>
                    <a:bodyPr/>
                    <a:lstStyle/>
                    <a:p>
                      <a:r>
                        <a:rPr lang="en-US" dirty="0"/>
                        <a:t>Predicted Outcome:</a:t>
                      </a:r>
                    </a:p>
                    <a:p>
                      <a:r>
                        <a:rPr lang="en-US" dirty="0"/>
                        <a:t>Did not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9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classifier will be both sensitive AND specific</a:t>
            </a:r>
          </a:p>
          <a:p>
            <a:r>
              <a:rPr lang="en-US" dirty="0"/>
              <a:t>But it’s not easy</a:t>
            </a:r>
          </a:p>
          <a:p>
            <a:r>
              <a:rPr lang="en-US" dirty="0"/>
              <a:t>We can vary the model, of course</a:t>
            </a:r>
          </a:p>
          <a:p>
            <a:r>
              <a:rPr lang="en-US" dirty="0"/>
              <a:t>We can also vary the classification threshold from 0 to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Operator Characteristic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sensitivity AND 1-specificity over a range of classification thresholds</a:t>
            </a:r>
          </a:p>
          <a:p>
            <a:r>
              <a:rPr lang="en-US" dirty="0"/>
              <a:t>Thresholds go from 0-1</a:t>
            </a:r>
          </a:p>
          <a:p>
            <a:r>
              <a:rPr lang="en-US" dirty="0"/>
              <a:t>The measure of AUC (Area Under Curve) measures how well the model classifies at every threshold</a:t>
            </a:r>
          </a:p>
          <a:p>
            <a:r>
              <a:rPr lang="en-US" dirty="0"/>
              <a:t>A perfect classifier will have an AUC of 1 (never actually happens)</a:t>
            </a:r>
          </a:p>
          <a:p>
            <a:r>
              <a:rPr lang="en-US" dirty="0"/>
              <a:t>A random classifier will have an AUC of .5 </a:t>
            </a:r>
          </a:p>
        </p:txBody>
      </p:sp>
    </p:spTree>
    <p:extLst>
      <p:ext uri="{BB962C8B-B14F-4D97-AF65-F5344CB8AC3E}">
        <p14:creationId xmlns:p14="http://schemas.microsoft.com/office/powerpoint/2010/main" val="32923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05" y="1486471"/>
            <a:ext cx="6025248" cy="4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232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Body Slides</vt:lpstr>
      <vt:lpstr>Sensitivity and Specificty</vt:lpstr>
      <vt:lpstr>Evaluating Classifiers </vt:lpstr>
      <vt:lpstr>Example: Purchasing a Product</vt:lpstr>
      <vt:lpstr>Example: Purchasing a Product Classifier is Sensitive, but not Specific</vt:lpstr>
      <vt:lpstr>Example: Purchasing a Product  Classifier is Specific but not Sensitive</vt:lpstr>
      <vt:lpstr>Sensitivity and Specificity</vt:lpstr>
      <vt:lpstr>Receiver Operator Characteristic Curve</vt:lpstr>
      <vt:lpstr>ROC and AUC</vt:lpstr>
      <vt:lpstr>PowerPoint Presentation</vt:lpstr>
    </vt:vector>
  </TitlesOfParts>
  <Company>2U,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Will Doyle</cp:lastModifiedBy>
  <cp:revision>75</cp:revision>
  <dcterms:created xsi:type="dcterms:W3CDTF">2017-03-13T16:05:11Z</dcterms:created>
  <dcterms:modified xsi:type="dcterms:W3CDTF">2019-10-29T22:05:32Z</dcterms:modified>
</cp:coreProperties>
</file>