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68" r:id="rId6"/>
    <p:sldId id="270" r:id="rId7"/>
    <p:sldId id="271" r:id="rId8"/>
    <p:sldId id="272" r:id="rId9"/>
    <p:sldId id="273" r:id="rId10"/>
    <p:sldId id="275" r:id="rId11"/>
    <p:sldId id="276" r:id="rId12"/>
    <p:sldId id="274" r:id="rId13"/>
    <p:sldId id="263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4681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>
                <a:cs typeface="Arial" panose="020B0604020202020204" pitchFamily="34" charset="0"/>
              </a:rPr>
              <a:t>Cross Validation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8" y="280281"/>
            <a:ext cx="7886700" cy="1325563"/>
          </a:xfrm>
        </p:spPr>
        <p:txBody>
          <a:bodyPr/>
          <a:lstStyle/>
          <a:p>
            <a:r>
              <a:rPr lang="en-US" dirty="0"/>
              <a:t>Monte Carlo Resampling</a:t>
            </a:r>
          </a:p>
        </p:txBody>
      </p:sp>
      <p:sp>
        <p:nvSpPr>
          <p:cNvPr id="7" name="Oval 6"/>
          <p:cNvSpPr/>
          <p:nvPr/>
        </p:nvSpPr>
        <p:spPr>
          <a:xfrm>
            <a:off x="3268007" y="4109449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69890" y="2068993"/>
            <a:ext cx="4423941" cy="12413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6548" y="1640926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56560" y="4337752"/>
            <a:ext cx="1983638" cy="1013093"/>
            <a:chOff x="556560" y="4337752"/>
            <a:chExt cx="1983638" cy="1013093"/>
          </a:xfrm>
        </p:grpSpPr>
        <p:sp>
          <p:nvSpPr>
            <p:cNvPr id="6" name="Rectangle 5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101" y="4680205"/>
              <a:ext cx="186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Dataset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39047" y="4366289"/>
            <a:ext cx="127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Fit to Training Data</a:t>
            </a:r>
          </a:p>
        </p:txBody>
      </p:sp>
      <p:sp>
        <p:nvSpPr>
          <p:cNvPr id="16" name="Oval 15"/>
          <p:cNvSpPr/>
          <p:nvPr/>
        </p:nvSpPr>
        <p:spPr>
          <a:xfrm>
            <a:off x="6274561" y="4418807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8641" y="3367465"/>
            <a:ext cx="727809" cy="88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2540198" y="4844299"/>
            <a:ext cx="684997" cy="6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45393" y="2991915"/>
            <a:ext cx="2068395" cy="1013093"/>
            <a:chOff x="556560" y="4337752"/>
            <a:chExt cx="2068395" cy="1013093"/>
          </a:xfrm>
        </p:grpSpPr>
        <p:sp>
          <p:nvSpPr>
            <p:cNvPr id="23" name="Rectangle 22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101" y="4680205"/>
              <a:ext cx="2039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Validation Dataset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5394353" y="3353196"/>
            <a:ext cx="1398537" cy="328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5917" y="4494710"/>
            <a:ext cx="941871" cy="470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63616" y="3995298"/>
            <a:ext cx="14271" cy="32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0391" y="4808626"/>
            <a:ext cx="16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Predictive</a:t>
            </a:r>
          </a:p>
          <a:p>
            <a:r>
              <a:rPr lang="en-US" dirty="0"/>
              <a:t>Accuracy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4814366" y="2074146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94771" y="2556713"/>
            <a:ext cx="684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9786" y="2556713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13563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8" y="280281"/>
            <a:ext cx="7886700" cy="1325563"/>
          </a:xfrm>
        </p:spPr>
        <p:txBody>
          <a:bodyPr/>
          <a:lstStyle/>
          <a:p>
            <a:r>
              <a:rPr lang="en-US" dirty="0"/>
              <a:t>Random Partitioning</a:t>
            </a:r>
          </a:p>
        </p:txBody>
      </p:sp>
      <p:sp>
        <p:nvSpPr>
          <p:cNvPr id="7" name="Oval 6"/>
          <p:cNvSpPr/>
          <p:nvPr/>
        </p:nvSpPr>
        <p:spPr>
          <a:xfrm>
            <a:off x="3268007" y="4109449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69890" y="2068993"/>
            <a:ext cx="4423941" cy="124139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296548" y="1640926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Data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56560" y="4337752"/>
            <a:ext cx="1983638" cy="1013093"/>
            <a:chOff x="556560" y="4337752"/>
            <a:chExt cx="1983638" cy="1013093"/>
          </a:xfrm>
        </p:grpSpPr>
        <p:sp>
          <p:nvSpPr>
            <p:cNvPr id="6" name="Rectangle 5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101" y="4680205"/>
              <a:ext cx="186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Dataset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39047" y="4366289"/>
            <a:ext cx="127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Fit to Training Data</a:t>
            </a:r>
          </a:p>
        </p:txBody>
      </p:sp>
      <p:sp>
        <p:nvSpPr>
          <p:cNvPr id="16" name="Oval 15"/>
          <p:cNvSpPr/>
          <p:nvPr/>
        </p:nvSpPr>
        <p:spPr>
          <a:xfrm>
            <a:off x="6274561" y="4418807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8641" y="3367465"/>
            <a:ext cx="727809" cy="88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2540198" y="4844299"/>
            <a:ext cx="684997" cy="6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45393" y="2991915"/>
            <a:ext cx="2068395" cy="1013093"/>
            <a:chOff x="556560" y="4337752"/>
            <a:chExt cx="2068395" cy="1013093"/>
          </a:xfrm>
        </p:grpSpPr>
        <p:sp>
          <p:nvSpPr>
            <p:cNvPr id="23" name="Rectangle 22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101" y="4680205"/>
              <a:ext cx="2039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Validation Dataset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5394353" y="3353196"/>
            <a:ext cx="1398537" cy="328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5917" y="4494710"/>
            <a:ext cx="941871" cy="470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63616" y="3995298"/>
            <a:ext cx="14271" cy="32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0391" y="4808626"/>
            <a:ext cx="16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Predictive</a:t>
            </a:r>
          </a:p>
          <a:p>
            <a:r>
              <a:rPr lang="en-US" dirty="0"/>
              <a:t>Accuracy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2217084" y="2074146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40406" y="2548290"/>
            <a:ext cx="684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38317" y="2548290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025940" y="2098126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12703" y="2548290"/>
            <a:ext cx="702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55410" y="6050022"/>
            <a:ext cx="361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as many times as desired</a:t>
            </a:r>
          </a:p>
        </p:txBody>
      </p:sp>
    </p:spTree>
    <p:extLst>
      <p:ext uri="{BB962C8B-B14F-4D97-AF65-F5344CB8AC3E}">
        <p14:creationId xmlns:p14="http://schemas.microsoft.com/office/powerpoint/2010/main" val="3657168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 and 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calculate RMSE from the testing dataset with each additional cross validation</a:t>
            </a:r>
          </a:p>
          <a:p>
            <a:r>
              <a:rPr lang="en-US" dirty="0"/>
              <a:t>We care about the distribution of the RMSE from these repeated cross validations</a:t>
            </a:r>
          </a:p>
          <a:p>
            <a:r>
              <a:rPr lang="en-US" dirty="0"/>
              <a:t>Can use mean and standard deviation OR</a:t>
            </a:r>
          </a:p>
          <a:p>
            <a:r>
              <a:rPr lang="en-US" dirty="0"/>
              <a:t>Five number summary</a:t>
            </a:r>
          </a:p>
          <a:p>
            <a:r>
              <a:rPr lang="en-US" dirty="0"/>
              <a:t>Graphical summaries also can be helpful</a:t>
            </a:r>
          </a:p>
        </p:txBody>
      </p:sp>
    </p:spTree>
    <p:extLst>
      <p:ext uri="{BB962C8B-B14F-4D97-AF65-F5344CB8AC3E}">
        <p14:creationId xmlns:p14="http://schemas.microsoft.com/office/powerpoint/2010/main" val="8620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Review: The Problem of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Our models can provide predictions given an observed set of characteristics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 can compare these to the actual data, but . . 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We’ll likely be overconfident, as the predictions will be based on the data at hand</a:t>
            </a:r>
          </a:p>
        </p:txBody>
      </p:sp>
    </p:spTree>
    <p:extLst>
      <p:ext uri="{BB962C8B-B14F-4D97-AF65-F5344CB8AC3E}">
        <p14:creationId xmlns:p14="http://schemas.microsoft.com/office/powerpoint/2010/main" val="419882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Training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“training” dataset is used to create a model</a:t>
            </a:r>
          </a:p>
          <a:p>
            <a:r>
              <a:rPr lang="en-US" dirty="0"/>
              <a:t>A testing dataset is used to (you guessed it) test the predictions made by the training dataset</a:t>
            </a:r>
          </a:p>
          <a:p>
            <a:r>
              <a:rPr lang="en-US" dirty="0"/>
              <a:t>The testing dataset must NOT be used to fit the model</a:t>
            </a:r>
          </a:p>
          <a:p>
            <a:r>
              <a:rPr lang="en-US" dirty="0"/>
              <a:t>Instead, the predictions from the model are compared to the actual values of the outcome from the testing dataset</a:t>
            </a:r>
          </a:p>
        </p:txBody>
      </p:sp>
    </p:spTree>
    <p:extLst>
      <p:ext uri="{BB962C8B-B14F-4D97-AF65-F5344CB8AC3E}">
        <p14:creationId xmlns:p14="http://schemas.microsoft.com/office/powerpoint/2010/main" val="253603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8" y="280281"/>
            <a:ext cx="7886700" cy="1325563"/>
          </a:xfrm>
        </p:spPr>
        <p:txBody>
          <a:bodyPr/>
          <a:lstStyle/>
          <a:p>
            <a:r>
              <a:rPr lang="en-US" dirty="0"/>
              <a:t>Training and Testing</a:t>
            </a:r>
          </a:p>
        </p:txBody>
      </p:sp>
      <p:sp>
        <p:nvSpPr>
          <p:cNvPr id="7" name="Oval 6"/>
          <p:cNvSpPr/>
          <p:nvPr/>
        </p:nvSpPr>
        <p:spPr>
          <a:xfrm>
            <a:off x="3268007" y="4109449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469890" y="2068993"/>
            <a:ext cx="4423941" cy="1241397"/>
            <a:chOff x="1469890" y="1897766"/>
            <a:chExt cx="4423941" cy="1241397"/>
          </a:xfrm>
        </p:grpSpPr>
        <p:sp>
          <p:nvSpPr>
            <p:cNvPr id="5" name="Rectangle 4"/>
            <p:cNvSpPr/>
            <p:nvPr/>
          </p:nvSpPr>
          <p:spPr>
            <a:xfrm>
              <a:off x="1469890" y="1897766"/>
              <a:ext cx="4423941" cy="12413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>
              <a:stCxn id="5" idx="0"/>
              <a:endCxn id="5" idx="2"/>
            </p:cNvCxnSpPr>
            <p:nvPr/>
          </p:nvCxnSpPr>
          <p:spPr>
            <a:xfrm>
              <a:off x="3681861" y="1897766"/>
              <a:ext cx="0" cy="12413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98118" y="2340102"/>
              <a:ext cx="1561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81547" y="2311565"/>
              <a:ext cx="14677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Testing Data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96548" y="1640926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Data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56560" y="4337752"/>
            <a:ext cx="1983638" cy="1013093"/>
            <a:chOff x="556560" y="4337752"/>
            <a:chExt cx="1983638" cy="1013093"/>
          </a:xfrm>
        </p:grpSpPr>
        <p:sp>
          <p:nvSpPr>
            <p:cNvPr id="6" name="Rectangle 5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101" y="4680205"/>
              <a:ext cx="186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Dataset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39047" y="4366289"/>
            <a:ext cx="127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Fit to Training Data</a:t>
            </a:r>
          </a:p>
        </p:txBody>
      </p:sp>
      <p:sp>
        <p:nvSpPr>
          <p:cNvPr id="16" name="Oval 15"/>
          <p:cNvSpPr/>
          <p:nvPr/>
        </p:nvSpPr>
        <p:spPr>
          <a:xfrm>
            <a:off x="6274561" y="4418807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8641" y="3367465"/>
            <a:ext cx="727809" cy="88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2540198" y="4844299"/>
            <a:ext cx="684997" cy="6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45393" y="2991915"/>
            <a:ext cx="1983638" cy="1013093"/>
            <a:chOff x="556560" y="4337752"/>
            <a:chExt cx="1983638" cy="1013093"/>
          </a:xfrm>
        </p:grpSpPr>
        <p:sp>
          <p:nvSpPr>
            <p:cNvPr id="23" name="Rectangle 22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101" y="4680205"/>
              <a:ext cx="177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Testing Dataset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5936643" y="2582674"/>
            <a:ext cx="784893" cy="670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5917" y="4494710"/>
            <a:ext cx="941871" cy="470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63616" y="3995298"/>
            <a:ext cx="14271" cy="32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0391" y="4808626"/>
            <a:ext cx="16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Predictive</a:t>
            </a:r>
          </a:p>
          <a:p>
            <a:r>
              <a:rPr lang="en-US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4178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Expands training and testing to involve multiple validation datasets</a:t>
            </a:r>
          </a:p>
          <a:p>
            <a:r>
              <a:rPr lang="en-US" dirty="0"/>
              <a:t>Two ways to do this:</a:t>
            </a:r>
          </a:p>
          <a:p>
            <a:r>
              <a:rPr lang="en-US" dirty="0"/>
              <a:t>K-Fold cross validation cuts the dataset into K non-overlapping equal sized sub samples. One sample is retained for validation, the others are used for training the model</a:t>
            </a:r>
          </a:p>
          <a:p>
            <a:r>
              <a:rPr lang="en-US" dirty="0"/>
              <a:t>Random partitioning cuts the dataset using a given proportion, then trains the model on the remaining data</a:t>
            </a:r>
          </a:p>
        </p:txBody>
      </p:sp>
    </p:spTree>
    <p:extLst>
      <p:ext uri="{BB962C8B-B14F-4D97-AF65-F5344CB8AC3E}">
        <p14:creationId xmlns:p14="http://schemas.microsoft.com/office/powerpoint/2010/main" val="2393938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8" y="280281"/>
            <a:ext cx="7886700" cy="1325563"/>
          </a:xfrm>
        </p:spPr>
        <p:txBody>
          <a:bodyPr/>
          <a:lstStyle/>
          <a:p>
            <a:r>
              <a:rPr lang="en-US" dirty="0"/>
              <a:t>K-Fold Cross Validation, with K=4</a:t>
            </a:r>
          </a:p>
        </p:txBody>
      </p:sp>
      <p:sp>
        <p:nvSpPr>
          <p:cNvPr id="7" name="Oval 6"/>
          <p:cNvSpPr/>
          <p:nvPr/>
        </p:nvSpPr>
        <p:spPr>
          <a:xfrm>
            <a:off x="3268007" y="4109449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469890" y="2068993"/>
            <a:ext cx="4423941" cy="1241397"/>
            <a:chOff x="1469890" y="1897766"/>
            <a:chExt cx="4423941" cy="1241397"/>
          </a:xfrm>
        </p:grpSpPr>
        <p:sp>
          <p:nvSpPr>
            <p:cNvPr id="5" name="Rectangle 4"/>
            <p:cNvSpPr/>
            <p:nvPr/>
          </p:nvSpPr>
          <p:spPr>
            <a:xfrm>
              <a:off x="1469890" y="1897766"/>
              <a:ext cx="4423941" cy="12413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>
              <a:stCxn id="5" idx="0"/>
              <a:endCxn id="5" idx="2"/>
            </p:cNvCxnSpPr>
            <p:nvPr/>
          </p:nvCxnSpPr>
          <p:spPr>
            <a:xfrm>
              <a:off x="3681861" y="1897766"/>
              <a:ext cx="0" cy="12413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296548" y="1640926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Data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56560" y="4337752"/>
            <a:ext cx="1983638" cy="1013093"/>
            <a:chOff x="556560" y="4337752"/>
            <a:chExt cx="1983638" cy="1013093"/>
          </a:xfrm>
        </p:grpSpPr>
        <p:sp>
          <p:nvSpPr>
            <p:cNvPr id="6" name="Rectangle 5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101" y="4680205"/>
              <a:ext cx="186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Dataset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39047" y="4366289"/>
            <a:ext cx="127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Fit to Training Data</a:t>
            </a:r>
          </a:p>
        </p:txBody>
      </p:sp>
      <p:sp>
        <p:nvSpPr>
          <p:cNvPr id="16" name="Oval 15"/>
          <p:cNvSpPr/>
          <p:nvPr/>
        </p:nvSpPr>
        <p:spPr>
          <a:xfrm>
            <a:off x="6274561" y="4418807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8641" y="3367465"/>
            <a:ext cx="727809" cy="88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2540198" y="4844299"/>
            <a:ext cx="684997" cy="6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45393" y="2991915"/>
            <a:ext cx="1983638" cy="1013093"/>
            <a:chOff x="556560" y="4337752"/>
            <a:chExt cx="1983638" cy="1013093"/>
          </a:xfrm>
        </p:grpSpPr>
        <p:sp>
          <p:nvSpPr>
            <p:cNvPr id="23" name="Rectangle 22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101" y="4680205"/>
              <a:ext cx="177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Testing Dataset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2354678" y="3338927"/>
            <a:ext cx="4438212" cy="342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5917" y="4494710"/>
            <a:ext cx="941871" cy="470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63616" y="3995298"/>
            <a:ext cx="14271" cy="32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0391" y="4808626"/>
            <a:ext cx="16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Predictive</a:t>
            </a:r>
          </a:p>
          <a:p>
            <a:r>
              <a:rPr lang="en-US" dirty="0"/>
              <a:t>Accuracy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507079" y="2035897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14366" y="2074146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655410" y="2439985"/>
            <a:ext cx="68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583011" y="2425716"/>
            <a:ext cx="3028146" cy="369332"/>
            <a:chOff x="3011134" y="2668288"/>
            <a:chExt cx="3028146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3011134" y="2668288"/>
              <a:ext cx="702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95713" y="2668288"/>
              <a:ext cx="702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337270" y="2668288"/>
              <a:ext cx="702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60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8" y="280281"/>
            <a:ext cx="7886700" cy="1325563"/>
          </a:xfrm>
        </p:spPr>
        <p:txBody>
          <a:bodyPr/>
          <a:lstStyle/>
          <a:p>
            <a:r>
              <a:rPr lang="en-US" dirty="0"/>
              <a:t>K-Fold Cross Validation, with K=4</a:t>
            </a:r>
          </a:p>
        </p:txBody>
      </p:sp>
      <p:sp>
        <p:nvSpPr>
          <p:cNvPr id="7" name="Oval 6"/>
          <p:cNvSpPr/>
          <p:nvPr/>
        </p:nvSpPr>
        <p:spPr>
          <a:xfrm>
            <a:off x="3268007" y="4109449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469890" y="2068993"/>
            <a:ext cx="4423941" cy="1241397"/>
            <a:chOff x="1469890" y="1897766"/>
            <a:chExt cx="4423941" cy="1241397"/>
          </a:xfrm>
        </p:grpSpPr>
        <p:sp>
          <p:nvSpPr>
            <p:cNvPr id="5" name="Rectangle 4"/>
            <p:cNvSpPr/>
            <p:nvPr/>
          </p:nvSpPr>
          <p:spPr>
            <a:xfrm>
              <a:off x="1469890" y="1897766"/>
              <a:ext cx="4423941" cy="12413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>
              <a:stCxn id="5" idx="0"/>
              <a:endCxn id="5" idx="2"/>
            </p:cNvCxnSpPr>
            <p:nvPr/>
          </p:nvCxnSpPr>
          <p:spPr>
            <a:xfrm>
              <a:off x="3681861" y="1897766"/>
              <a:ext cx="0" cy="12413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296548" y="1640926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Data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56560" y="4337752"/>
            <a:ext cx="1983638" cy="1013093"/>
            <a:chOff x="556560" y="4337752"/>
            <a:chExt cx="1983638" cy="1013093"/>
          </a:xfrm>
        </p:grpSpPr>
        <p:sp>
          <p:nvSpPr>
            <p:cNvPr id="6" name="Rectangle 5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101" y="4680205"/>
              <a:ext cx="186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Dataset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39047" y="4366289"/>
            <a:ext cx="127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Fit to Training Data</a:t>
            </a:r>
          </a:p>
        </p:txBody>
      </p:sp>
      <p:sp>
        <p:nvSpPr>
          <p:cNvPr id="16" name="Oval 15"/>
          <p:cNvSpPr/>
          <p:nvPr/>
        </p:nvSpPr>
        <p:spPr>
          <a:xfrm>
            <a:off x="6274561" y="4418807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8641" y="3367465"/>
            <a:ext cx="727809" cy="88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2540198" y="4844299"/>
            <a:ext cx="684997" cy="6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45393" y="2991915"/>
            <a:ext cx="1983638" cy="1013093"/>
            <a:chOff x="556560" y="4337752"/>
            <a:chExt cx="1983638" cy="1013093"/>
          </a:xfrm>
        </p:grpSpPr>
        <p:sp>
          <p:nvSpPr>
            <p:cNvPr id="23" name="Rectangle 22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101" y="4680205"/>
              <a:ext cx="177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Testing Dataset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3082488" y="3310390"/>
            <a:ext cx="3710402" cy="370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5917" y="4494710"/>
            <a:ext cx="941871" cy="470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63616" y="3995298"/>
            <a:ext cx="14271" cy="32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0391" y="4808626"/>
            <a:ext cx="16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Predictive</a:t>
            </a:r>
          </a:p>
          <a:p>
            <a:r>
              <a:rPr lang="en-US" dirty="0"/>
              <a:t>Accuracy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507079" y="2035897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14366" y="2074146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739989" y="2528175"/>
            <a:ext cx="68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9786" y="2528175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05824" y="2528175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85720" y="2528175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362671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8" y="280281"/>
            <a:ext cx="7886700" cy="1325563"/>
          </a:xfrm>
        </p:spPr>
        <p:txBody>
          <a:bodyPr/>
          <a:lstStyle/>
          <a:p>
            <a:r>
              <a:rPr lang="en-US" dirty="0"/>
              <a:t>K-Fold Cross Validation, with K=4</a:t>
            </a:r>
          </a:p>
        </p:txBody>
      </p:sp>
      <p:sp>
        <p:nvSpPr>
          <p:cNvPr id="7" name="Oval 6"/>
          <p:cNvSpPr/>
          <p:nvPr/>
        </p:nvSpPr>
        <p:spPr>
          <a:xfrm>
            <a:off x="3268007" y="4109449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469890" y="2068993"/>
            <a:ext cx="4423941" cy="1241397"/>
            <a:chOff x="1469890" y="1897766"/>
            <a:chExt cx="4423941" cy="1241397"/>
          </a:xfrm>
        </p:grpSpPr>
        <p:sp>
          <p:nvSpPr>
            <p:cNvPr id="5" name="Rectangle 4"/>
            <p:cNvSpPr/>
            <p:nvPr/>
          </p:nvSpPr>
          <p:spPr>
            <a:xfrm>
              <a:off x="1469890" y="1897766"/>
              <a:ext cx="4423941" cy="12413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>
              <a:stCxn id="5" idx="0"/>
              <a:endCxn id="5" idx="2"/>
            </p:cNvCxnSpPr>
            <p:nvPr/>
          </p:nvCxnSpPr>
          <p:spPr>
            <a:xfrm>
              <a:off x="3681861" y="1897766"/>
              <a:ext cx="0" cy="12413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296548" y="1640926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Data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56560" y="4337752"/>
            <a:ext cx="1983638" cy="1013093"/>
            <a:chOff x="556560" y="4337752"/>
            <a:chExt cx="1983638" cy="1013093"/>
          </a:xfrm>
        </p:grpSpPr>
        <p:sp>
          <p:nvSpPr>
            <p:cNvPr id="6" name="Rectangle 5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101" y="4680205"/>
              <a:ext cx="186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Dataset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39047" y="4366289"/>
            <a:ext cx="127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Fit to Training Data</a:t>
            </a:r>
          </a:p>
        </p:txBody>
      </p:sp>
      <p:sp>
        <p:nvSpPr>
          <p:cNvPr id="16" name="Oval 15"/>
          <p:cNvSpPr/>
          <p:nvPr/>
        </p:nvSpPr>
        <p:spPr>
          <a:xfrm>
            <a:off x="6274561" y="4418807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8641" y="3367465"/>
            <a:ext cx="727809" cy="88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2540198" y="4844299"/>
            <a:ext cx="684997" cy="6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45393" y="2991915"/>
            <a:ext cx="1983638" cy="1013093"/>
            <a:chOff x="556560" y="4337752"/>
            <a:chExt cx="1983638" cy="1013093"/>
          </a:xfrm>
        </p:grpSpPr>
        <p:sp>
          <p:nvSpPr>
            <p:cNvPr id="23" name="Rectangle 22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101" y="4680205"/>
              <a:ext cx="177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Testing Dataset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4181337" y="3324659"/>
            <a:ext cx="2611553" cy="3567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5917" y="4494710"/>
            <a:ext cx="941871" cy="470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63616" y="3995298"/>
            <a:ext cx="14271" cy="32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0391" y="4808626"/>
            <a:ext cx="16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Predictive</a:t>
            </a:r>
          </a:p>
          <a:p>
            <a:r>
              <a:rPr lang="en-US" dirty="0"/>
              <a:t>Accuracy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507079" y="2035897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14366" y="2074146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81651" y="2542444"/>
            <a:ext cx="68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9786" y="2542444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78433" y="2542444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85720" y="2542444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16170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838" y="280281"/>
            <a:ext cx="7886700" cy="1325563"/>
          </a:xfrm>
        </p:spPr>
        <p:txBody>
          <a:bodyPr/>
          <a:lstStyle/>
          <a:p>
            <a:r>
              <a:rPr lang="en-US" dirty="0"/>
              <a:t>K-Fold Cross Validation, with K=4</a:t>
            </a:r>
          </a:p>
        </p:txBody>
      </p:sp>
      <p:sp>
        <p:nvSpPr>
          <p:cNvPr id="7" name="Oval 6"/>
          <p:cNvSpPr/>
          <p:nvPr/>
        </p:nvSpPr>
        <p:spPr>
          <a:xfrm>
            <a:off x="3268007" y="4109449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469890" y="2068993"/>
            <a:ext cx="4423941" cy="1241397"/>
            <a:chOff x="1469890" y="1897766"/>
            <a:chExt cx="4423941" cy="1241397"/>
          </a:xfrm>
        </p:grpSpPr>
        <p:sp>
          <p:nvSpPr>
            <p:cNvPr id="5" name="Rectangle 4"/>
            <p:cNvSpPr/>
            <p:nvPr/>
          </p:nvSpPr>
          <p:spPr>
            <a:xfrm>
              <a:off x="1469890" y="1897766"/>
              <a:ext cx="4423941" cy="1241397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>
              <a:stCxn id="5" idx="0"/>
              <a:endCxn id="5" idx="2"/>
            </p:cNvCxnSpPr>
            <p:nvPr/>
          </p:nvCxnSpPr>
          <p:spPr>
            <a:xfrm>
              <a:off x="3681861" y="1897766"/>
              <a:ext cx="0" cy="12413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296548" y="1640926"/>
            <a:ext cx="1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Data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56560" y="4337752"/>
            <a:ext cx="1983638" cy="1013093"/>
            <a:chOff x="556560" y="4337752"/>
            <a:chExt cx="1983638" cy="1013093"/>
          </a:xfrm>
        </p:grpSpPr>
        <p:sp>
          <p:nvSpPr>
            <p:cNvPr id="6" name="Rectangle 5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5101" y="4680205"/>
              <a:ext cx="1869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Training Dataset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639047" y="4366289"/>
            <a:ext cx="127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Fit to Training Data</a:t>
            </a:r>
          </a:p>
        </p:txBody>
      </p:sp>
      <p:sp>
        <p:nvSpPr>
          <p:cNvPr id="16" name="Oval 15"/>
          <p:cNvSpPr/>
          <p:nvPr/>
        </p:nvSpPr>
        <p:spPr>
          <a:xfrm>
            <a:off x="6274561" y="4418807"/>
            <a:ext cx="1940825" cy="1355548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1298641" y="3367465"/>
            <a:ext cx="727809" cy="8846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3"/>
          </p:cNvCxnSpPr>
          <p:nvPr/>
        </p:nvCxnSpPr>
        <p:spPr>
          <a:xfrm>
            <a:off x="2540198" y="4844299"/>
            <a:ext cx="684997" cy="64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45393" y="2991915"/>
            <a:ext cx="1983638" cy="1013093"/>
            <a:chOff x="556560" y="4337752"/>
            <a:chExt cx="1983638" cy="1013093"/>
          </a:xfrm>
        </p:grpSpPr>
        <p:sp>
          <p:nvSpPr>
            <p:cNvPr id="23" name="Rectangle 22"/>
            <p:cNvSpPr/>
            <p:nvPr/>
          </p:nvSpPr>
          <p:spPr>
            <a:xfrm>
              <a:off x="556560" y="4337752"/>
              <a:ext cx="1983638" cy="1013093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85101" y="4680205"/>
              <a:ext cx="177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Testing Dataset</a:t>
              </a:r>
            </a:p>
          </p:txBody>
        </p:sp>
      </p:grpSp>
      <p:cxnSp>
        <p:nvCxnSpPr>
          <p:cNvPr id="26" name="Straight Arrow Connector 25"/>
          <p:cNvCxnSpPr/>
          <p:nvPr/>
        </p:nvCxnSpPr>
        <p:spPr>
          <a:xfrm>
            <a:off x="5394353" y="3353196"/>
            <a:ext cx="1398537" cy="3281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65917" y="4494710"/>
            <a:ext cx="941871" cy="4708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7463616" y="3995298"/>
            <a:ext cx="14271" cy="328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50391" y="4808626"/>
            <a:ext cx="168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Predictive</a:t>
            </a:r>
          </a:p>
          <a:p>
            <a:r>
              <a:rPr lang="en-US" dirty="0"/>
              <a:t>Accuracy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507079" y="2035897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814366" y="2074146"/>
            <a:ext cx="0" cy="124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94771" y="2556713"/>
            <a:ext cx="684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69786" y="2556713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606975" y="2556713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86870" y="2556713"/>
            <a:ext cx="97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41046786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1651</TotalTime>
  <Words>394</Words>
  <Application>Microsoft Macintosh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Body Slides</vt:lpstr>
      <vt:lpstr>Cross Validation</vt:lpstr>
      <vt:lpstr>Review: The Problem of Prediction</vt:lpstr>
      <vt:lpstr>Review: Training and Testing</vt:lpstr>
      <vt:lpstr>Training and Testing</vt:lpstr>
      <vt:lpstr>Cross Validation</vt:lpstr>
      <vt:lpstr>K-Fold Cross Validation, with K=4</vt:lpstr>
      <vt:lpstr>K-Fold Cross Validation, with K=4</vt:lpstr>
      <vt:lpstr>K-Fold Cross Validation, with K=4</vt:lpstr>
      <vt:lpstr>K-Fold Cross Validation, with K=4</vt:lpstr>
      <vt:lpstr>Monte Carlo Resampling</vt:lpstr>
      <vt:lpstr>Random Partitioning</vt:lpstr>
      <vt:lpstr>RMSE and Cross Validation</vt:lpstr>
      <vt:lpstr>PowerPoint Presentation</vt:lpstr>
    </vt:vector>
  </TitlesOfParts>
  <Company>2U,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Doyle, Will</cp:lastModifiedBy>
  <cp:revision>57</cp:revision>
  <dcterms:created xsi:type="dcterms:W3CDTF">2017-03-13T16:05:11Z</dcterms:created>
  <dcterms:modified xsi:type="dcterms:W3CDTF">2025-01-16T22:27:04Z</dcterms:modified>
</cp:coreProperties>
</file>