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notesMasterIdLst>
    <p:notesMasterId r:id="rId24"/>
  </p:notesMasterIdLst>
  <p:sldIdLst>
    <p:sldId id="256" r:id="rId2"/>
    <p:sldId id="263" r:id="rId3"/>
    <p:sldId id="257" r:id="rId4"/>
    <p:sldId id="289" r:id="rId5"/>
    <p:sldId id="290" r:id="rId6"/>
    <p:sldId id="282" r:id="rId7"/>
    <p:sldId id="259" r:id="rId8"/>
    <p:sldId id="279" r:id="rId9"/>
    <p:sldId id="260" r:id="rId10"/>
    <p:sldId id="281" r:id="rId11"/>
    <p:sldId id="278" r:id="rId12"/>
    <p:sldId id="264" r:id="rId13"/>
    <p:sldId id="283" r:id="rId14"/>
    <p:sldId id="284" r:id="rId15"/>
    <p:sldId id="285" r:id="rId16"/>
    <p:sldId id="268" r:id="rId17"/>
    <p:sldId id="277" r:id="rId18"/>
    <p:sldId id="286" r:id="rId19"/>
    <p:sldId id="287" r:id="rId20"/>
    <p:sldId id="288" r:id="rId21"/>
    <p:sldId id="258" r:id="rId22"/>
    <p:sldId id="262" r:id="rId23"/>
  </p:sldIdLst>
  <p:sldSz cx="12192000" cy="6858000"/>
  <p:notesSz cx="70866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Bell" initials="EB" lastIdx="17" clrIdx="0">
    <p:extLst>
      <p:ext uri="{19B8F6BF-5375-455C-9EA6-DF929625EA0E}">
        <p15:presenceInfo xmlns:p15="http://schemas.microsoft.com/office/powerpoint/2012/main" userId="329393e0385ef0b8" providerId="Windows Live"/>
      </p:ext>
    </p:extLst>
  </p:cmAuthor>
  <p:cmAuthor id="2" name="Soler Salazar, Maria Claudia" initials="SSMC" lastIdx="17" clrIdx="1">
    <p:extLst>
      <p:ext uri="{19B8F6BF-5375-455C-9EA6-DF929625EA0E}">
        <p15:presenceInfo xmlns:p15="http://schemas.microsoft.com/office/powerpoint/2012/main" userId="S::solersa2@illinois.edu::ab8a7618-b7f2-47f3-806e-e69009cdcc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3901" autoAdjust="0"/>
  </p:normalViewPr>
  <p:slideViewPr>
    <p:cSldViewPr snapToGrid="0">
      <p:cViewPr varScale="1">
        <p:scale>
          <a:sx n="92" d="100"/>
          <a:sy n="92" d="100"/>
        </p:scale>
        <p:origin x="1360" y="17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6" d="100"/>
          <a:sy n="66" d="100"/>
        </p:scale>
        <p:origin x="3091"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70258"/>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idx="1"/>
          </p:nvPr>
        </p:nvSpPr>
        <p:spPr>
          <a:xfrm>
            <a:off x="4014100" y="0"/>
            <a:ext cx="3070860" cy="470258"/>
          </a:xfrm>
          <a:prstGeom prst="rect">
            <a:avLst/>
          </a:prstGeom>
        </p:spPr>
        <p:txBody>
          <a:bodyPr vert="horz" lIns="94046" tIns="47023" rIns="94046" bIns="47023" rtlCol="0"/>
          <a:lstStyle>
            <a:lvl1pPr algn="r">
              <a:defRPr sz="1200"/>
            </a:lvl1pPr>
          </a:lstStyle>
          <a:p>
            <a:fld id="{80E1EFDA-8B07-4F09-88E8-0CDA6D790407}" type="datetimeFigureOut">
              <a:rPr lang="en-US" smtClean="0"/>
              <a:t>3/21/19</a:t>
            </a:fld>
            <a:endParaRPr lang="en-US" dirty="0"/>
          </a:p>
        </p:txBody>
      </p:sp>
      <p:sp>
        <p:nvSpPr>
          <p:cNvPr id="4" name="Slide Image Placeholder 3"/>
          <p:cNvSpPr>
            <a:spLocks noGrp="1" noRot="1" noChangeAspect="1"/>
          </p:cNvSpPr>
          <p:nvPr>
            <p:ph type="sldImg" idx="2"/>
          </p:nvPr>
        </p:nvSpPr>
        <p:spPr>
          <a:xfrm>
            <a:off x="730250" y="1171575"/>
            <a:ext cx="5626100" cy="3163888"/>
          </a:xfrm>
          <a:prstGeom prst="rect">
            <a:avLst/>
          </a:prstGeom>
          <a:noFill/>
          <a:ln w="12700">
            <a:solidFill>
              <a:prstClr val="black"/>
            </a:solidFill>
          </a:ln>
        </p:spPr>
        <p:txBody>
          <a:bodyPr vert="horz" lIns="94046" tIns="47023" rIns="94046" bIns="47023" rtlCol="0" anchor="ctr"/>
          <a:lstStyle/>
          <a:p>
            <a:endParaRPr lang="en-US" dirty="0"/>
          </a:p>
        </p:txBody>
      </p:sp>
      <p:sp>
        <p:nvSpPr>
          <p:cNvPr id="5" name="Notes Placeholder 4"/>
          <p:cNvSpPr>
            <a:spLocks noGrp="1"/>
          </p:cNvSpPr>
          <p:nvPr>
            <p:ph type="body" sz="quarter" idx="3"/>
          </p:nvPr>
        </p:nvSpPr>
        <p:spPr>
          <a:xfrm>
            <a:off x="708660" y="4510564"/>
            <a:ext cx="5669280" cy="3690461"/>
          </a:xfrm>
          <a:prstGeom prst="rect">
            <a:avLst/>
          </a:prstGeom>
        </p:spPr>
        <p:txBody>
          <a:bodyPr vert="horz" lIns="94046" tIns="47023" rIns="94046" bIns="470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4"/>
            <a:ext cx="3070860" cy="470257"/>
          </a:xfrm>
          <a:prstGeom prst="rect">
            <a:avLst/>
          </a:prstGeom>
        </p:spPr>
        <p:txBody>
          <a:bodyPr vert="horz" lIns="94046" tIns="47023" rIns="94046" bIns="470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100" y="8902344"/>
            <a:ext cx="3070860" cy="470257"/>
          </a:xfrm>
          <a:prstGeom prst="rect">
            <a:avLst/>
          </a:prstGeom>
        </p:spPr>
        <p:txBody>
          <a:bodyPr vert="horz" lIns="94046" tIns="47023" rIns="94046" bIns="47023" rtlCol="0" anchor="b"/>
          <a:lstStyle>
            <a:lvl1pPr algn="r">
              <a:defRPr sz="1200"/>
            </a:lvl1pPr>
          </a:lstStyle>
          <a:p>
            <a:fld id="{79FAD652-D57B-46FF-93E6-93689A8C1F6A}" type="slidenum">
              <a:rPr lang="en-US" smtClean="0"/>
              <a:t>‹#›</a:t>
            </a:fld>
            <a:endParaRPr lang="en-US" dirty="0"/>
          </a:p>
        </p:txBody>
      </p:sp>
    </p:spTree>
    <p:extLst>
      <p:ext uri="{BB962C8B-B14F-4D97-AF65-F5344CB8AC3E}">
        <p14:creationId xmlns:p14="http://schemas.microsoft.com/office/powerpoint/2010/main" val="222656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Acknowledge co-authors</a:t>
            </a:r>
          </a:p>
          <a:p>
            <a:endParaRPr lang="en-US" dirty="0"/>
          </a:p>
          <a:p>
            <a:r>
              <a:rPr lang="en-US" dirty="0"/>
              <a:t>Back a boiler at </a:t>
            </a:r>
            <a:r>
              <a:rPr lang="en-US" dirty="0" err="1"/>
              <a:t>purdue</a:t>
            </a:r>
            <a:r>
              <a:rPr lang="en-US" dirty="0"/>
              <a:t> -2 million</a:t>
            </a:r>
          </a:p>
          <a:p>
            <a:endParaRPr lang="en-US" dirty="0"/>
          </a:p>
          <a:p>
            <a:r>
              <a:rPr lang="en-US" dirty="0"/>
              <a:t>24 states considering, 9 states with repeated introduction</a:t>
            </a:r>
          </a:p>
          <a:p>
            <a:endParaRPr lang="en-US" dirty="0"/>
          </a:p>
          <a:p>
            <a:r>
              <a:rPr lang="en-US" dirty="0"/>
              <a:t>3 states NJ OR  IL seriously considering</a:t>
            </a:r>
          </a:p>
          <a:p>
            <a:endParaRPr lang="en-US" dirty="0"/>
          </a:p>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a:t>
            </a:fld>
            <a:endParaRPr lang="en-US" dirty="0"/>
          </a:p>
        </p:txBody>
      </p:sp>
    </p:spTree>
    <p:extLst>
      <p:ext uri="{BB962C8B-B14F-4D97-AF65-F5344CB8AC3E}">
        <p14:creationId xmlns:p14="http://schemas.microsoft.com/office/powerpoint/2010/main" val="144924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12</a:t>
            </a:fld>
            <a:endParaRPr lang="en-US" dirty="0"/>
          </a:p>
        </p:txBody>
      </p:sp>
    </p:spTree>
    <p:extLst>
      <p:ext uri="{BB962C8B-B14F-4D97-AF65-F5344CB8AC3E}">
        <p14:creationId xmlns:p14="http://schemas.microsoft.com/office/powerpoint/2010/main" val="328716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13</a:t>
            </a:fld>
            <a:endParaRPr lang="en-US" dirty="0"/>
          </a:p>
        </p:txBody>
      </p:sp>
    </p:spTree>
    <p:extLst>
      <p:ext uri="{BB962C8B-B14F-4D97-AF65-F5344CB8AC3E}">
        <p14:creationId xmlns:p14="http://schemas.microsoft.com/office/powerpoint/2010/main" val="326066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14</a:t>
            </a:fld>
            <a:endParaRPr lang="en-US" dirty="0"/>
          </a:p>
        </p:txBody>
      </p:sp>
    </p:spTree>
    <p:extLst>
      <p:ext uri="{BB962C8B-B14F-4D97-AF65-F5344CB8AC3E}">
        <p14:creationId xmlns:p14="http://schemas.microsoft.com/office/powerpoint/2010/main" val="3436194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15</a:t>
            </a:fld>
            <a:endParaRPr lang="en-US" dirty="0"/>
          </a:p>
        </p:txBody>
      </p:sp>
    </p:spTree>
    <p:extLst>
      <p:ext uri="{BB962C8B-B14F-4D97-AF65-F5344CB8AC3E}">
        <p14:creationId xmlns:p14="http://schemas.microsoft.com/office/powerpoint/2010/main" val="3602686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16</a:t>
            </a:fld>
            <a:endParaRPr lang="en-US" dirty="0"/>
          </a:p>
        </p:txBody>
      </p:sp>
    </p:spTree>
    <p:extLst>
      <p:ext uri="{BB962C8B-B14F-4D97-AF65-F5344CB8AC3E}">
        <p14:creationId xmlns:p14="http://schemas.microsoft.com/office/powerpoint/2010/main" val="3531393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17</a:t>
            </a:fld>
            <a:endParaRPr lang="en-US" dirty="0"/>
          </a:p>
        </p:txBody>
      </p:sp>
    </p:spTree>
    <p:extLst>
      <p:ext uri="{BB962C8B-B14F-4D97-AF65-F5344CB8AC3E}">
        <p14:creationId xmlns:p14="http://schemas.microsoft.com/office/powerpoint/2010/main" val="1597149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18</a:t>
            </a:fld>
            <a:endParaRPr lang="en-US" dirty="0"/>
          </a:p>
        </p:txBody>
      </p:sp>
    </p:spTree>
    <p:extLst>
      <p:ext uri="{BB962C8B-B14F-4D97-AF65-F5344CB8AC3E}">
        <p14:creationId xmlns:p14="http://schemas.microsoft.com/office/powerpoint/2010/main" val="3933885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19</a:t>
            </a:fld>
            <a:endParaRPr lang="en-US" dirty="0"/>
          </a:p>
        </p:txBody>
      </p:sp>
    </p:spTree>
    <p:extLst>
      <p:ext uri="{BB962C8B-B14F-4D97-AF65-F5344CB8AC3E}">
        <p14:creationId xmlns:p14="http://schemas.microsoft.com/office/powerpoint/2010/main" val="3839935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20</a:t>
            </a:fld>
            <a:endParaRPr lang="en-US" dirty="0"/>
          </a:p>
        </p:txBody>
      </p:sp>
    </p:spTree>
    <p:extLst>
      <p:ext uri="{BB962C8B-B14F-4D97-AF65-F5344CB8AC3E}">
        <p14:creationId xmlns:p14="http://schemas.microsoft.com/office/powerpoint/2010/main" val="391396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336" indent="-176336" defTabSz="940460">
              <a:buFont typeface="Arial" panose="020B0604020202020204" pitchFamily="34" charset="0"/>
              <a:buChar char="•"/>
              <a:defRPr/>
            </a:pPr>
            <a:r>
              <a:rPr lang="en-US" dirty="0"/>
              <a:t>ISAs are an emerging and controversial mechanism for financing college.</a:t>
            </a:r>
          </a:p>
          <a:p>
            <a:pPr defTabSz="940460">
              <a:defRPr/>
            </a:pPr>
            <a:endParaRPr lang="en-US" dirty="0"/>
          </a:p>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21</a:t>
            </a:fld>
            <a:endParaRPr lang="en-US" dirty="0"/>
          </a:p>
        </p:txBody>
      </p:sp>
    </p:spTree>
    <p:extLst>
      <p:ext uri="{BB962C8B-B14F-4D97-AF65-F5344CB8AC3E}">
        <p14:creationId xmlns:p14="http://schemas.microsoft.com/office/powerpoint/2010/main" val="164825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Six questions: This one, wish I had, then support, then who (govt, private, </a:t>
            </a:r>
            <a:r>
              <a:rPr lang="en-US" dirty="0" err="1"/>
              <a:t>unis</a:t>
            </a:r>
            <a:r>
              <a:rPr lang="en-US" dirty="0"/>
              <a:t>) then is it right?</a:t>
            </a:r>
          </a:p>
        </p:txBody>
      </p:sp>
      <p:sp>
        <p:nvSpPr>
          <p:cNvPr id="4" name="Slide Number Placeholder 3"/>
          <p:cNvSpPr>
            <a:spLocks noGrp="1"/>
          </p:cNvSpPr>
          <p:nvPr>
            <p:ph type="sldNum" sz="quarter" idx="10"/>
          </p:nvPr>
        </p:nvSpPr>
        <p:spPr/>
        <p:txBody>
          <a:bodyPr/>
          <a:lstStyle/>
          <a:p>
            <a:fld id="{79FAD652-D57B-46FF-93E6-93689A8C1F6A}" type="slidenum">
              <a:rPr lang="en-US" smtClean="0"/>
              <a:t>2</a:t>
            </a:fld>
            <a:endParaRPr lang="en-US" dirty="0"/>
          </a:p>
        </p:txBody>
      </p:sp>
    </p:spTree>
    <p:extLst>
      <p:ext uri="{BB962C8B-B14F-4D97-AF65-F5344CB8AC3E}">
        <p14:creationId xmlns:p14="http://schemas.microsoft.com/office/powerpoint/2010/main" val="1995582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22</a:t>
            </a:fld>
            <a:endParaRPr lang="en-US" dirty="0"/>
          </a:p>
        </p:txBody>
      </p:sp>
    </p:spTree>
    <p:extLst>
      <p:ext uri="{BB962C8B-B14F-4D97-AF65-F5344CB8AC3E}">
        <p14:creationId xmlns:p14="http://schemas.microsoft.com/office/powerpoint/2010/main" val="364586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3</a:t>
            </a:fld>
            <a:endParaRPr lang="en-US" dirty="0"/>
          </a:p>
        </p:txBody>
      </p:sp>
    </p:spTree>
    <p:extLst>
      <p:ext uri="{BB962C8B-B14F-4D97-AF65-F5344CB8AC3E}">
        <p14:creationId xmlns:p14="http://schemas.microsoft.com/office/powerpoint/2010/main" val="400734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0460">
              <a:defRPr/>
            </a:pPr>
            <a:endParaRPr lang="en-US" dirty="0"/>
          </a:p>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6</a:t>
            </a:fld>
            <a:endParaRPr lang="en-US" dirty="0"/>
          </a:p>
        </p:txBody>
      </p:sp>
    </p:spTree>
    <p:extLst>
      <p:ext uri="{BB962C8B-B14F-4D97-AF65-F5344CB8AC3E}">
        <p14:creationId xmlns:p14="http://schemas.microsoft.com/office/powerpoint/2010/main" val="213792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336" indent="-176336">
              <a:buFont typeface="Arial" panose="020B0604020202020204" pitchFamily="34" charset="0"/>
              <a:buChar char="•"/>
            </a:pPr>
            <a:r>
              <a:rPr lang="en-US" dirty="0"/>
              <a:t>The survey underlying this analysis was completed by 2,850 respondents over the age of 18 in November 2017. </a:t>
            </a:r>
          </a:p>
          <a:p>
            <a:pPr marL="176336" indent="-176336">
              <a:buFont typeface="Arial" panose="020B0604020202020204" pitchFamily="34" charset="0"/>
              <a:buChar char="•"/>
            </a:pPr>
            <a:r>
              <a:rPr lang="en-US" dirty="0"/>
              <a:t>Set quota for over 50% of respondents to be parents of school age children (age 5-25) in order to ensure that the vast majority of respondents had experience with educational issues. </a:t>
            </a:r>
          </a:p>
          <a:p>
            <a:pPr marL="176336" indent="-176336">
              <a:buFont typeface="Arial" panose="020B0604020202020204" pitchFamily="34" charset="0"/>
              <a:buChar char="•"/>
            </a:pPr>
            <a:r>
              <a:rPr lang="en-US" dirty="0"/>
              <a:t>The respondents were recruited by Qualtrics based on Internet-based pools of respondents who were selected according to matching demographic proportions to the U.S. Census. </a:t>
            </a:r>
          </a:p>
          <a:p>
            <a:pPr marL="646567" lvl="1" indent="-176336">
              <a:buFont typeface="Arial" panose="020B0604020202020204" pitchFamily="34" charset="0"/>
              <a:buChar char="•"/>
            </a:pPr>
            <a:r>
              <a:rPr lang="en-US" dirty="0"/>
              <a:t>Online, cross-sectional public opinion data for a large sample of U.S. residents</a:t>
            </a:r>
          </a:p>
          <a:p>
            <a:pPr marL="176336" indent="-176336">
              <a:buFont typeface="Arial" panose="020B0604020202020204" pitchFamily="34" charset="0"/>
              <a:buChar char="•"/>
            </a:pPr>
            <a:r>
              <a:rPr lang="en-US" dirty="0"/>
              <a:t>Each sample from the panel base is randomized to avoid source bias and proportional to the general population in order to ensure the sample reflect the demographics of the national population. </a:t>
            </a:r>
          </a:p>
          <a:p>
            <a:pPr marL="176336" indent="-176336">
              <a:buFont typeface="Arial" panose="020B0604020202020204" pitchFamily="34" charset="0"/>
              <a:buChar char="•"/>
            </a:pPr>
            <a:r>
              <a:rPr lang="en-US" dirty="0"/>
              <a:t>Used standard post-stratification weighting.</a:t>
            </a:r>
          </a:p>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7</a:t>
            </a:fld>
            <a:endParaRPr lang="en-US" dirty="0"/>
          </a:p>
        </p:txBody>
      </p:sp>
    </p:spTree>
    <p:extLst>
      <p:ext uri="{BB962C8B-B14F-4D97-AF65-F5344CB8AC3E}">
        <p14:creationId xmlns:p14="http://schemas.microsoft.com/office/powerpoint/2010/main" val="27338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4375" y="200025"/>
            <a:ext cx="1484313" cy="835025"/>
          </a:xfrm>
        </p:spPr>
      </p:sp>
      <p:sp>
        <p:nvSpPr>
          <p:cNvPr id="3" name="Notes Placeholder 2"/>
          <p:cNvSpPr>
            <a:spLocks noGrp="1"/>
          </p:cNvSpPr>
          <p:nvPr>
            <p:ph type="body" idx="1"/>
          </p:nvPr>
        </p:nvSpPr>
        <p:spPr>
          <a:xfrm>
            <a:off x="708660" y="1143370"/>
            <a:ext cx="5669280" cy="8009379"/>
          </a:xfrm>
        </p:spPr>
        <p:txBody>
          <a:bodyPr/>
          <a:lstStyle/>
          <a:p>
            <a:r>
              <a:rPr lang="en-US" dirty="0"/>
              <a:t>Table shows only</a:t>
            </a:r>
            <a:r>
              <a:rPr lang="en-US" baseline="0" dirty="0"/>
              <a:t> significant responses.</a:t>
            </a:r>
            <a:endParaRPr lang="en-US" dirty="0"/>
          </a:p>
          <a:p>
            <a:pPr marL="470230" indent="-470230">
              <a:buFont typeface="Arial" panose="020B0604020202020204" pitchFamily="34" charset="0"/>
              <a:buChar char="•"/>
            </a:pPr>
            <a:r>
              <a:rPr lang="en-US" dirty="0"/>
              <a:t>Positive relationships with ISA support:</a:t>
            </a:r>
          </a:p>
          <a:p>
            <a:pPr marL="822903" lvl="1" indent="-352673">
              <a:buFont typeface="Arial" panose="020B0604020202020204" pitchFamily="34" charset="0"/>
              <a:buChar char="•"/>
            </a:pPr>
            <a:r>
              <a:rPr lang="en-US" dirty="0"/>
              <a:t>Educational Background:</a:t>
            </a:r>
          </a:p>
          <a:p>
            <a:pPr marL="1293133" lvl="2" indent="-352673">
              <a:buFont typeface="Arial" panose="020B0604020202020204" pitchFamily="34" charset="0"/>
              <a:buChar char="•"/>
            </a:pPr>
            <a:r>
              <a:rPr lang="en-US" dirty="0"/>
              <a:t>Having a Bachelor’s degree or higher level of educational attainment is associated with a 0.41 increase in the log odds of a respondent supporting ISAs.</a:t>
            </a:r>
          </a:p>
          <a:p>
            <a:pPr marL="822903" lvl="1" indent="-352673">
              <a:buFont typeface="Arial" panose="020B0604020202020204" pitchFamily="34" charset="0"/>
              <a:buChar char="•"/>
            </a:pPr>
            <a:r>
              <a:rPr lang="en-US" dirty="0"/>
              <a:t>K-12 Policy Support:</a:t>
            </a:r>
          </a:p>
          <a:p>
            <a:pPr marL="1293133" lvl="2" indent="-352673">
              <a:buFont typeface="Arial" panose="020B0604020202020204" pitchFamily="34" charset="0"/>
              <a:buChar char="•"/>
            </a:pPr>
            <a:r>
              <a:rPr lang="en-US" dirty="0"/>
              <a:t>The log odds of supporting ISAs increased by approximately 0.23 for respondents who support private school vouchers in K-12 schools.</a:t>
            </a:r>
          </a:p>
          <a:p>
            <a:pPr marL="822903" lvl="1" indent="-352673">
              <a:buFont typeface="Arial" panose="020B0604020202020204" pitchFamily="34" charset="0"/>
              <a:buChar char="•"/>
            </a:pPr>
            <a:r>
              <a:rPr lang="en-US" dirty="0"/>
              <a:t>Higher Education Policy Support:</a:t>
            </a:r>
          </a:p>
          <a:p>
            <a:pPr marL="1293133" lvl="2" indent="-352673">
              <a:buFont typeface="Arial" panose="020B0604020202020204" pitchFamily="34" charset="0"/>
              <a:buChar char="•"/>
            </a:pPr>
            <a:r>
              <a:rPr lang="en-US" dirty="0"/>
              <a:t>The log odds of supporting ISAs increased by approximately 0.92 for respondents who supported Pell grants, </a:t>
            </a:r>
          </a:p>
          <a:p>
            <a:pPr marL="1293133" lvl="2" indent="-352673">
              <a:buFont typeface="Arial" panose="020B0604020202020204" pitchFamily="34" charset="0"/>
              <a:buChar char="•"/>
            </a:pPr>
            <a:r>
              <a:rPr lang="en-US" dirty="0"/>
              <a:t>by 0.57 for respondents who support tuition-free college, </a:t>
            </a:r>
          </a:p>
          <a:p>
            <a:pPr marL="1293133" lvl="2" indent="-352673">
              <a:buFont typeface="Arial" panose="020B0604020202020204" pitchFamily="34" charset="0"/>
              <a:buChar char="•"/>
            </a:pPr>
            <a:r>
              <a:rPr lang="en-US" dirty="0"/>
              <a:t>and by 0.60 for respondents who support deferred tuition. </a:t>
            </a:r>
          </a:p>
          <a:p>
            <a:pPr marL="1293133" lvl="2" indent="-352673">
              <a:buFont typeface="Arial" panose="020B0604020202020204" pitchFamily="34" charset="0"/>
              <a:buChar char="•"/>
            </a:pPr>
            <a:r>
              <a:rPr lang="en-US" dirty="0"/>
              <a:t>For respondents who believed there was too much emphasis on affordability, the log odds of ISA support increased by approximately 0.36.</a:t>
            </a:r>
          </a:p>
          <a:p>
            <a:pPr marL="1293133" lvl="2" indent="-352673">
              <a:buFont typeface="Arial" panose="020B0604020202020204" pitchFamily="34" charset="0"/>
              <a:buChar char="•"/>
            </a:pPr>
            <a:r>
              <a:rPr lang="en-US" dirty="0"/>
              <a:t>For respondents who believed there was too much emphasis on workforce development, the log odds of ISA support increased by 0.29.</a:t>
            </a:r>
          </a:p>
          <a:p>
            <a:pPr marL="470230" indent="-470230">
              <a:buFont typeface="Arial" panose="020B0604020202020204" pitchFamily="34" charset="0"/>
              <a:buChar char="•"/>
            </a:pPr>
            <a:r>
              <a:rPr lang="en-US" dirty="0"/>
              <a:t>Negative relationships with ISA support:</a:t>
            </a:r>
          </a:p>
          <a:p>
            <a:pPr marL="822903" lvl="1" indent="-352673">
              <a:buFont typeface="Arial" panose="020B0604020202020204" pitchFamily="34" charset="0"/>
              <a:buChar char="•"/>
            </a:pPr>
            <a:r>
              <a:rPr lang="en-US" dirty="0"/>
              <a:t>Being the parent of a college student:</a:t>
            </a:r>
          </a:p>
          <a:p>
            <a:pPr marL="1293133" lvl="2" indent="-352673">
              <a:buFont typeface="Arial" panose="020B0604020202020204" pitchFamily="34" charset="0"/>
              <a:buChar char="•"/>
            </a:pPr>
            <a:r>
              <a:rPr lang="en-US" dirty="0"/>
              <a:t>Having a child currently attending college decreased the log odds of supporting ISAs by approximately 0.48.</a:t>
            </a:r>
          </a:p>
          <a:p>
            <a:pPr marL="176336" indent="-176336">
              <a:buFont typeface="Arial" panose="020B0604020202020204" pitchFamily="34" charset="0"/>
              <a:buChar char="•"/>
            </a:pPr>
            <a:r>
              <a:rPr lang="en-US" dirty="0"/>
              <a:t>Insignificant factors:</a:t>
            </a:r>
          </a:p>
          <a:p>
            <a:pPr marL="822903" lvl="1" indent="-352673">
              <a:buFont typeface="Arial" panose="020B0604020202020204" pitchFamily="34" charset="0"/>
              <a:buChar char="•"/>
            </a:pPr>
            <a:r>
              <a:rPr lang="en-US" dirty="0"/>
              <a:t>Many of the demographic variables such as race, gender, age, income, employment, and region are not significantly related to ISA support. </a:t>
            </a:r>
          </a:p>
          <a:p>
            <a:pPr marL="822903" lvl="1" indent="-352673">
              <a:buFont typeface="Arial" panose="020B0604020202020204" pitchFamily="34" charset="0"/>
              <a:buChar char="•"/>
            </a:pPr>
            <a:r>
              <a:rPr lang="en-US" dirty="0"/>
              <a:t>Respondents who have student loans are not more or less likely to support ISAs.</a:t>
            </a:r>
          </a:p>
          <a:p>
            <a:pPr marL="822903" lvl="1" indent="-352673">
              <a:buFont typeface="Arial" panose="020B0604020202020204" pitchFamily="34" charset="0"/>
              <a:buChar char="•"/>
            </a:pPr>
            <a:r>
              <a:rPr lang="en-US" dirty="0"/>
              <a:t>The political variables capturing voter engagement and ideology are insignificant in predicting ISA support. </a:t>
            </a:r>
          </a:p>
          <a:p>
            <a:pPr marL="822903" lvl="1" indent="-352673">
              <a:buFont typeface="Arial" panose="020B0604020202020204" pitchFamily="34" charset="0"/>
              <a:buChar char="•"/>
            </a:pPr>
            <a:r>
              <a:rPr lang="en-US" dirty="0"/>
              <a:t>Respondents who indicated support for charter schools were not more or less likely to support ISAs.</a:t>
            </a:r>
          </a:p>
          <a:p>
            <a:pPr marL="822903" lvl="1" indent="-352673">
              <a:buFont typeface="Arial" panose="020B0604020202020204" pitchFamily="34" charset="0"/>
              <a:buChar char="•"/>
            </a:pPr>
            <a:r>
              <a:rPr lang="en-US" dirty="0"/>
              <a:t>In contrast, respondents who have had children attend college in the past were no more or less likely to support ISAs. </a:t>
            </a:r>
          </a:p>
          <a:p>
            <a:pPr marL="822903" lvl="1" indent="-352673">
              <a:buFont typeface="Arial" panose="020B0604020202020204" pitchFamily="34" charset="0"/>
              <a:buChar char="•"/>
            </a:pPr>
            <a:r>
              <a:rPr lang="en-US" dirty="0"/>
              <a:t>Additionally, when we break down the type of college respondents’ children have attended in the past or are currently attending, no significant relationships emerge. </a:t>
            </a:r>
          </a:p>
          <a:p>
            <a:pPr marL="822903" lvl="1" indent="-352673">
              <a:buFont typeface="Arial" panose="020B0604020202020204" pitchFamily="34" charset="0"/>
              <a:buChar char="•"/>
            </a:pPr>
            <a:r>
              <a:rPr lang="en-US" dirty="0"/>
              <a:t>Respondents who thought that universities place too much emphasis on teaching, research, athletics, tolerance, affirmative action, or free speech were not more or less likely to support ISAs.</a:t>
            </a:r>
          </a:p>
          <a:p>
            <a:pPr lvl="2"/>
            <a:endParaRPr lang="en-US" dirty="0"/>
          </a:p>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8</a:t>
            </a:fld>
            <a:endParaRPr lang="en-US" dirty="0"/>
          </a:p>
        </p:txBody>
      </p:sp>
    </p:spTree>
    <p:extLst>
      <p:ext uri="{BB962C8B-B14F-4D97-AF65-F5344CB8AC3E}">
        <p14:creationId xmlns:p14="http://schemas.microsoft.com/office/powerpoint/2010/main" val="212510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9</a:t>
            </a:fld>
            <a:endParaRPr lang="en-US" dirty="0"/>
          </a:p>
        </p:txBody>
      </p:sp>
    </p:spTree>
    <p:extLst>
      <p:ext uri="{BB962C8B-B14F-4D97-AF65-F5344CB8AC3E}">
        <p14:creationId xmlns:p14="http://schemas.microsoft.com/office/powerpoint/2010/main" val="2269764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10</a:t>
            </a:fld>
            <a:endParaRPr lang="en-US" dirty="0"/>
          </a:p>
        </p:txBody>
      </p:sp>
    </p:spTree>
    <p:extLst>
      <p:ext uri="{BB962C8B-B14F-4D97-AF65-F5344CB8AC3E}">
        <p14:creationId xmlns:p14="http://schemas.microsoft.com/office/powerpoint/2010/main" val="142480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AD652-D57B-46FF-93E6-93689A8C1F6A}" type="slidenum">
              <a:rPr lang="en-US" smtClean="0"/>
              <a:t>11</a:t>
            </a:fld>
            <a:endParaRPr lang="en-US" dirty="0"/>
          </a:p>
        </p:txBody>
      </p:sp>
    </p:spTree>
    <p:extLst>
      <p:ext uri="{BB962C8B-B14F-4D97-AF65-F5344CB8AC3E}">
        <p14:creationId xmlns:p14="http://schemas.microsoft.com/office/powerpoint/2010/main" val="155464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40155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74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510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189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766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655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549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87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3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474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236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51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76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30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43505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43752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828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3/21/19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5999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nymag.com/daily/intelligencer/2013/11/ipo-of-you-and-me.html" TargetMode="External"/><Relationship Id="rId3" Type="http://schemas.openxmlformats.org/officeDocument/2006/relationships/hyperlink" Target="https://www.insidehighered.com/quicktakes/2017/12/15/more-colleges-try-income-share-agreements" TargetMode="External"/><Relationship Id="rId7" Type="http://schemas.openxmlformats.org/officeDocument/2006/relationships/hyperlink" Target="http://www.aei.org/files/2014/02/26/-investing-in-value-sharing-in-risk-financing-higher-education-through-inome-share-agreements_083548906610.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lackawanna.edu/campus-news/lackawanna-college-launches-innovative-student-financing-solution/" TargetMode="External"/><Relationship Id="rId5" Type="http://schemas.openxmlformats.org/officeDocument/2006/relationships/hyperlink" Target="http://www.insidehighered.com/news/2013/07/09/oregon-plan-would-shift-tuition-payment-after-graduation" TargetMode="External"/><Relationship Id="rId4" Type="http://schemas.openxmlformats.org/officeDocument/2006/relationships/hyperlink" Target="https://www.isac.org/dotAsset/1b1c678e-6a2e-463c-bfaa-f3265d9c87ec.pdf" TargetMode="External"/><Relationship Id="rId9" Type="http://schemas.openxmlformats.org/officeDocument/2006/relationships/hyperlink" Target="https://www.brookings.edu/research/the-looming-student-loan-default-crisis-is-worse-than-we-though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4640" y="1393616"/>
            <a:ext cx="7502525" cy="2421464"/>
          </a:xfrm>
        </p:spPr>
        <p:txBody>
          <a:bodyPr>
            <a:normAutofit fontScale="90000"/>
          </a:bodyPr>
          <a:lstStyle/>
          <a:p>
            <a:r>
              <a:rPr lang="en-US" b="1" dirty="0"/>
              <a:t>Perceptions of Income Share Agreements</a:t>
            </a:r>
            <a:r>
              <a:rPr lang="en-US" dirty="0"/>
              <a:t>: </a:t>
            </a:r>
            <a:r>
              <a:rPr lang="en-US" b="1" dirty="0"/>
              <a:t>Evidence from a Public Opinion Survey</a:t>
            </a:r>
            <a:r>
              <a:rPr lang="en-US" dirty="0"/>
              <a:t> </a:t>
            </a:r>
          </a:p>
        </p:txBody>
      </p:sp>
      <p:sp>
        <p:nvSpPr>
          <p:cNvPr id="3" name="Subtitle 2"/>
          <p:cNvSpPr>
            <a:spLocks noGrp="1"/>
          </p:cNvSpPr>
          <p:nvPr>
            <p:ph type="subTitle" idx="1"/>
          </p:nvPr>
        </p:nvSpPr>
        <p:spPr>
          <a:xfrm>
            <a:off x="3669175" y="4026788"/>
            <a:ext cx="8045989" cy="1405467"/>
          </a:xfrm>
        </p:spPr>
        <p:txBody>
          <a:bodyPr>
            <a:normAutofit/>
          </a:bodyPr>
          <a:lstStyle/>
          <a:p>
            <a:r>
              <a:rPr lang="en-US" dirty="0"/>
              <a:t>Jennifer A. Delaney, University of Illinois at Urbana-Champaign</a:t>
            </a:r>
          </a:p>
          <a:p>
            <a:r>
              <a:rPr lang="en-US" dirty="0"/>
              <a:t>Elizabeth A. Bell, University of Oklahoma</a:t>
            </a:r>
          </a:p>
          <a:p>
            <a:r>
              <a:rPr lang="en-US" dirty="0"/>
              <a:t>Maria Claudia Soler Salazar, University of Illinois at Urbana-Champaign</a:t>
            </a:r>
          </a:p>
        </p:txBody>
      </p:sp>
    </p:spTree>
    <p:extLst>
      <p:ext uri="{BB962C8B-B14F-4D97-AF65-F5344CB8AC3E}">
        <p14:creationId xmlns:p14="http://schemas.microsoft.com/office/powerpoint/2010/main" val="328098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C331-46B7-E74D-8C7C-F3A2356E6A8D}"/>
              </a:ext>
            </a:extLst>
          </p:cNvPr>
          <p:cNvSpPr>
            <a:spLocks noGrp="1"/>
          </p:cNvSpPr>
          <p:nvPr>
            <p:ph type="title"/>
          </p:nvPr>
        </p:nvSpPr>
        <p:spPr>
          <a:xfrm>
            <a:off x="1484310" y="0"/>
            <a:ext cx="10018713" cy="1752599"/>
          </a:xfrm>
        </p:spPr>
        <p:txBody>
          <a:bodyPr/>
          <a:lstStyle/>
          <a:p>
            <a:r>
              <a:rPr lang="en-US" dirty="0"/>
              <a:t>Future Research</a:t>
            </a:r>
          </a:p>
        </p:txBody>
      </p:sp>
      <p:sp>
        <p:nvSpPr>
          <p:cNvPr id="3" name="Content Placeholder 2">
            <a:extLst>
              <a:ext uri="{FF2B5EF4-FFF2-40B4-BE49-F238E27FC236}">
                <a16:creationId xmlns:a16="http://schemas.microsoft.com/office/drawing/2014/main" id="{A9006292-D248-D648-A77F-99853A333722}"/>
              </a:ext>
            </a:extLst>
          </p:cNvPr>
          <p:cNvSpPr>
            <a:spLocks noGrp="1"/>
          </p:cNvSpPr>
          <p:nvPr>
            <p:ph idx="1"/>
          </p:nvPr>
        </p:nvSpPr>
        <p:spPr/>
        <p:txBody>
          <a:bodyPr>
            <a:noAutofit/>
          </a:bodyPr>
          <a:lstStyle/>
          <a:p>
            <a:pPr lvl="1"/>
            <a:r>
              <a:rPr lang="en-US" sz="3200" dirty="0"/>
              <a:t>Examine the mechanisms through which individuals learn about ISAs.</a:t>
            </a:r>
          </a:p>
          <a:p>
            <a:pPr lvl="1"/>
            <a:r>
              <a:rPr lang="en-US" sz="3200" dirty="0"/>
              <a:t>Consider the effect that the existing ISAs programs have on college access and attainment.</a:t>
            </a:r>
          </a:p>
          <a:p>
            <a:pPr lvl="1"/>
            <a:r>
              <a:rPr lang="en-US" sz="3200" dirty="0"/>
              <a:t>Explore how ISAs might lead to issues related to the selection of specific fields of study or types of degrees.</a:t>
            </a:r>
          </a:p>
          <a:p>
            <a:pPr lvl="1"/>
            <a:r>
              <a:rPr lang="en-US" sz="3200" dirty="0"/>
              <a:t>Explore how ISA policies might interact with other financial aid and higher education policies. </a:t>
            </a:r>
          </a:p>
          <a:p>
            <a:endParaRPr lang="en-US" sz="3600" dirty="0"/>
          </a:p>
        </p:txBody>
      </p:sp>
    </p:spTree>
    <p:extLst>
      <p:ext uri="{BB962C8B-B14F-4D97-AF65-F5344CB8AC3E}">
        <p14:creationId xmlns:p14="http://schemas.microsoft.com/office/powerpoint/2010/main" val="373924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543464"/>
            <a:ext cx="10018713" cy="2104845"/>
          </a:xfrm>
        </p:spPr>
        <p:txBody>
          <a:bodyPr/>
          <a:lstStyle/>
          <a:p>
            <a:r>
              <a:rPr lang="en-US" dirty="0"/>
              <a:t>References</a:t>
            </a:r>
          </a:p>
        </p:txBody>
      </p:sp>
      <p:sp>
        <p:nvSpPr>
          <p:cNvPr id="3" name="Content Placeholder 2"/>
          <p:cNvSpPr>
            <a:spLocks noGrp="1"/>
          </p:cNvSpPr>
          <p:nvPr>
            <p:ph idx="1"/>
          </p:nvPr>
        </p:nvSpPr>
        <p:spPr>
          <a:xfrm>
            <a:off x="1484310" y="672860"/>
            <a:ext cx="10018713" cy="6185140"/>
          </a:xfrm>
        </p:spPr>
        <p:txBody>
          <a:bodyPr>
            <a:normAutofit fontScale="62500" lnSpcReduction="20000"/>
          </a:bodyPr>
          <a:lstStyle/>
          <a:p>
            <a:r>
              <a:rPr lang="en-US" dirty="0"/>
              <a:t>Delaney, Jennifer A. &amp; Dharmapala, Dhammika (2017). 'Pay it Forward' and Higher Education Subsidies: A Median Voter Model. </a:t>
            </a:r>
            <a:r>
              <a:rPr lang="en-US" i="1" dirty="0"/>
              <a:t>Contemporary Economic Policy</a:t>
            </a:r>
            <a:r>
              <a:rPr lang="en-US" dirty="0"/>
              <a:t>, 35(4), 615-629. </a:t>
            </a:r>
          </a:p>
          <a:p>
            <a:r>
              <a:rPr lang="en-US" dirty="0"/>
              <a:t>Fain, Paul. 2017. “More Colleges Try Income-Share Agreements.” 2017. Washington, DC&gt; Inside Higher Ed. </a:t>
            </a:r>
            <a:r>
              <a:rPr lang="en-US" u="sng" dirty="0">
                <a:hlinkClick r:id="rId3"/>
              </a:rPr>
              <a:t>https://www.insidehighered.com/quicktakes/2017/12/15/more-colleges-try-income-share-agreements</a:t>
            </a:r>
            <a:r>
              <a:rPr lang="en-US" dirty="0"/>
              <a:t>. </a:t>
            </a:r>
          </a:p>
          <a:p>
            <a:r>
              <a:rPr lang="en-US" dirty="0"/>
              <a:t>Illinois Student Assistance Commission. 2014. “An Analysis of the Feasibility of an Illinois Pay It Forward Program. As Directed by Public Act 98-920. Report to the Illinois General Assembly.” Deerfield, IL: Illinois Student Assistance Commission. </a:t>
            </a:r>
            <a:r>
              <a:rPr lang="en-US" u="sng" dirty="0">
                <a:hlinkClick r:id="rId4"/>
              </a:rPr>
              <a:t>https://www.isac.org/dotAsset/1b1c678e-6a2e-463c-bfaa-f3265d9c87ec.pdf</a:t>
            </a:r>
            <a:r>
              <a:rPr lang="en-US" dirty="0"/>
              <a:t>. </a:t>
            </a:r>
          </a:p>
          <a:p>
            <a:r>
              <a:rPr lang="en-US" dirty="0"/>
              <a:t>Krantowitz, Mark 2013. “Comments on Oregon plan would shift tuition payment after graduation” </a:t>
            </a:r>
            <a:r>
              <a:rPr lang="en-US" i="1" dirty="0"/>
              <a:t>Inside Higher Ed</a:t>
            </a:r>
            <a:r>
              <a:rPr lang="en-US" dirty="0"/>
              <a:t>. </a:t>
            </a:r>
            <a:r>
              <a:rPr lang="en-US" u="sng" dirty="0">
                <a:hlinkClick r:id="rId5"/>
              </a:rPr>
              <a:t>http://www.insidehighered.com/news/2013/07/09/oregon-plan-would-shift-tuition-payment-after-graduation</a:t>
            </a:r>
            <a:r>
              <a:rPr lang="en-US" dirty="0"/>
              <a:t> </a:t>
            </a:r>
          </a:p>
          <a:p>
            <a:r>
              <a:rPr lang="en-US" dirty="0"/>
              <a:t>Lackawanna College. 2017. “Lackawanna College Launches Innovative Student Financing Solution.” </a:t>
            </a:r>
            <a:r>
              <a:rPr lang="es-ES" dirty="0"/>
              <a:t>2017. Scranton, PA. </a:t>
            </a:r>
            <a:r>
              <a:rPr lang="es-ES" u="sng" dirty="0">
                <a:hlinkClick r:id="rId6"/>
              </a:rPr>
              <a:t>http://www.lackawanna.edu/campus-news/lackawanna-college-launches-innovative-student-financing-solution/</a:t>
            </a:r>
            <a:r>
              <a:rPr lang="es-ES" dirty="0"/>
              <a:t>. </a:t>
            </a:r>
            <a:endParaRPr lang="en-US" dirty="0"/>
          </a:p>
          <a:p>
            <a:r>
              <a:rPr lang="en-US" dirty="0"/>
              <a:t>Long, Bridget, and Erin Riley. 2007. “Financial Aid: A Broken Bridge to College Access?” </a:t>
            </a:r>
            <a:r>
              <a:rPr lang="en-US" i="1" dirty="0"/>
              <a:t>Harvard Educational Review</a:t>
            </a:r>
            <a:r>
              <a:rPr lang="en-US" dirty="0"/>
              <a:t> 77, no 1. (October): 39–63.</a:t>
            </a:r>
          </a:p>
          <a:p>
            <a:r>
              <a:rPr lang="en-US" dirty="0"/>
              <a:t>Palacios, Miguel, Tonio DeSorrento, and Andrew P. Kelly. 2014. “Investing in Value, Sharing Risk. Financing Higher Education through Income Share Agreements.” Reinventing Financial Aid. Center on Higher Education Reform. American Enterprise Institute. February 2014. Washington, DC: American Institutes for Research. </a:t>
            </a:r>
            <a:r>
              <a:rPr lang="en-US" u="sng" dirty="0">
                <a:hlinkClick r:id="rId7"/>
              </a:rPr>
              <a:t>http://www.aei.org/files/2014/02/26/-investing-in-value-sharing-in-risk-financing-higher-education-through-inome-share-agreements_083548906610.pdf</a:t>
            </a:r>
            <a:r>
              <a:rPr lang="en-US" dirty="0"/>
              <a:t>. </a:t>
            </a:r>
          </a:p>
          <a:p>
            <a:r>
              <a:rPr lang="en-US" dirty="0"/>
              <a:t>Roose, K. (November 19, 2013) “The IPO of you and me: How normal people are becoming corporations” </a:t>
            </a:r>
            <a:r>
              <a:rPr lang="en-US" i="1" dirty="0"/>
              <a:t>New York Magazine</a:t>
            </a:r>
            <a:r>
              <a:rPr lang="en-US" dirty="0"/>
              <a:t>  </a:t>
            </a:r>
            <a:r>
              <a:rPr lang="en-US" u="sng" dirty="0">
                <a:hlinkClick r:id="rId8"/>
              </a:rPr>
              <a:t>http://nymag.com/daily/intelligencer/2013/11/ipo-of-you-and-me.html</a:t>
            </a:r>
            <a:endParaRPr lang="en-US" dirty="0"/>
          </a:p>
          <a:p>
            <a:r>
              <a:rPr lang="en-US" dirty="0"/>
              <a:t>Scott-Clayton, Judith. 2018. “The Looming Student Loan Default Crisis Is Worse than We Thought.” January 2018. Washington, DC: </a:t>
            </a:r>
            <a:r>
              <a:rPr lang="en-US" i="1" dirty="0"/>
              <a:t>Brookings Institution</a:t>
            </a:r>
            <a:r>
              <a:rPr lang="en-US" dirty="0"/>
              <a:t>. </a:t>
            </a:r>
            <a:r>
              <a:rPr lang="en-US" u="sng" dirty="0">
                <a:hlinkClick r:id="rId9"/>
              </a:rPr>
              <a:t>https://www.brookings.edu/research/the-looming-student-loan-default-crisis-is-worse-than-we-thought/</a:t>
            </a:r>
            <a:r>
              <a:rPr lang="en-US" dirty="0"/>
              <a:t>. </a:t>
            </a:r>
          </a:p>
          <a:p>
            <a:endParaRPr lang="en-US" dirty="0"/>
          </a:p>
        </p:txBody>
      </p:sp>
    </p:spTree>
    <p:extLst>
      <p:ext uri="{BB962C8B-B14F-4D97-AF65-F5344CB8AC3E}">
        <p14:creationId xmlns:p14="http://schemas.microsoft.com/office/powerpoint/2010/main" val="314301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Jennifer A. Delaney</a:t>
            </a:r>
            <a:br>
              <a:rPr lang="en-US" dirty="0"/>
            </a:br>
            <a:r>
              <a:rPr lang="en-US" dirty="0"/>
              <a:t>University of Illinois at Urbana-Champaign</a:t>
            </a:r>
          </a:p>
        </p:txBody>
      </p:sp>
      <p:sp>
        <p:nvSpPr>
          <p:cNvPr id="5" name="Text Placeholder 4"/>
          <p:cNvSpPr>
            <a:spLocks noGrp="1"/>
          </p:cNvSpPr>
          <p:nvPr>
            <p:ph type="body" idx="1"/>
          </p:nvPr>
        </p:nvSpPr>
        <p:spPr/>
        <p:txBody>
          <a:bodyPr/>
          <a:lstStyle/>
          <a:p>
            <a:r>
              <a:rPr lang="en-US" dirty="0"/>
              <a:t>delaneyj@Illinois.edu</a:t>
            </a:r>
          </a:p>
        </p:txBody>
      </p:sp>
    </p:spTree>
    <p:extLst>
      <p:ext uri="{BB962C8B-B14F-4D97-AF65-F5344CB8AC3E}">
        <p14:creationId xmlns:p14="http://schemas.microsoft.com/office/powerpoint/2010/main" val="271781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517358"/>
            <a:ext cx="10018713" cy="1752599"/>
          </a:xfrm>
        </p:spPr>
        <p:txBody>
          <a:bodyPr/>
          <a:lstStyle/>
          <a:p>
            <a:r>
              <a:rPr lang="en-US" dirty="0"/>
              <a:t>Logistic Regression Results – ISA support</a:t>
            </a:r>
          </a:p>
        </p:txBody>
      </p:sp>
      <p:sp>
        <p:nvSpPr>
          <p:cNvPr id="8" name="Content Placeholder 7"/>
          <p:cNvSpPr>
            <a:spLocks noGrp="1"/>
          </p:cNvSpPr>
          <p:nvPr>
            <p:ph idx="1"/>
          </p:nvPr>
        </p:nvSpPr>
        <p:spPr>
          <a:xfrm>
            <a:off x="1484310" y="721895"/>
            <a:ext cx="10018713" cy="6136105"/>
          </a:xfrm>
        </p:spPr>
        <p:txBody>
          <a:bodyPr>
            <a:noAutofit/>
          </a:bodyPr>
          <a:lstStyle/>
          <a:p>
            <a:pPr>
              <a:spcAft>
                <a:spcPts val="0"/>
              </a:spcAft>
            </a:pPr>
            <a:r>
              <a:rPr lang="en-US" sz="3200" dirty="0"/>
              <a:t>Positive relationships with ISA support:</a:t>
            </a:r>
          </a:p>
          <a:p>
            <a:pPr lvl="1">
              <a:spcAft>
                <a:spcPts val="0"/>
              </a:spcAft>
            </a:pPr>
            <a:r>
              <a:rPr lang="en-US" sz="2400" dirty="0"/>
              <a:t>Educational Background:</a:t>
            </a:r>
          </a:p>
          <a:p>
            <a:pPr lvl="2">
              <a:spcAft>
                <a:spcPts val="0"/>
              </a:spcAft>
            </a:pPr>
            <a:r>
              <a:rPr lang="en-US" sz="2000" dirty="0"/>
              <a:t>Having a Bachelor’s degree or higher level of educational attainment is associated with a 0.41 increase in the log odds of a respondent supporting ISAs.</a:t>
            </a:r>
          </a:p>
          <a:p>
            <a:pPr lvl="1">
              <a:spcAft>
                <a:spcPts val="0"/>
              </a:spcAft>
            </a:pPr>
            <a:r>
              <a:rPr lang="en-US" sz="2400" dirty="0"/>
              <a:t>K-12 Policy Support:</a:t>
            </a:r>
          </a:p>
          <a:p>
            <a:pPr lvl="2">
              <a:spcAft>
                <a:spcPts val="0"/>
              </a:spcAft>
            </a:pPr>
            <a:r>
              <a:rPr lang="en-US" sz="2000" dirty="0"/>
              <a:t>The log odds of supporting ISAs increased by approximately 0.23 for respondents who support private school vouchers in K-12 schools.</a:t>
            </a:r>
          </a:p>
          <a:p>
            <a:pPr lvl="1">
              <a:spcAft>
                <a:spcPts val="0"/>
              </a:spcAft>
            </a:pPr>
            <a:r>
              <a:rPr lang="en-US" sz="2400" dirty="0"/>
              <a:t>Higher Education Policy Support:</a:t>
            </a:r>
          </a:p>
          <a:p>
            <a:pPr lvl="2">
              <a:spcAft>
                <a:spcPts val="0"/>
              </a:spcAft>
            </a:pPr>
            <a:r>
              <a:rPr lang="en-US" sz="2000" dirty="0"/>
              <a:t>The log odds of supporting ISAs increased by approximately 0.92 for respondents who supported Pell grants, </a:t>
            </a:r>
          </a:p>
          <a:p>
            <a:pPr lvl="2">
              <a:spcAft>
                <a:spcPts val="0"/>
              </a:spcAft>
            </a:pPr>
            <a:r>
              <a:rPr lang="en-US" sz="2000" dirty="0"/>
              <a:t>by 0.57 for respondents who support tuition-free college, </a:t>
            </a:r>
          </a:p>
          <a:p>
            <a:pPr lvl="2">
              <a:spcAft>
                <a:spcPts val="0"/>
              </a:spcAft>
            </a:pPr>
            <a:r>
              <a:rPr lang="en-US" sz="2000" dirty="0"/>
              <a:t>and by 0.60 for respondents who support deferred tuition. </a:t>
            </a:r>
          </a:p>
          <a:p>
            <a:pPr lvl="2">
              <a:spcAft>
                <a:spcPts val="0"/>
              </a:spcAft>
            </a:pPr>
            <a:r>
              <a:rPr lang="en-US" sz="2000" dirty="0"/>
              <a:t>For respondents who believed there was too much emphasis on affordability, the log odds of ISA support increased by approximately 0.36.</a:t>
            </a:r>
          </a:p>
          <a:p>
            <a:pPr lvl="2">
              <a:spcAft>
                <a:spcPts val="0"/>
              </a:spcAft>
            </a:pPr>
            <a:r>
              <a:rPr lang="en-US" sz="2000" dirty="0"/>
              <a:t>For respondents who believed there was too much emphasis on workforce development, the log odds of ISA support increased by 0.29.</a:t>
            </a:r>
          </a:p>
        </p:txBody>
      </p:sp>
    </p:spTree>
    <p:extLst>
      <p:ext uri="{BB962C8B-B14F-4D97-AF65-F5344CB8AC3E}">
        <p14:creationId xmlns:p14="http://schemas.microsoft.com/office/powerpoint/2010/main" val="9510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517358"/>
            <a:ext cx="10018713" cy="1752599"/>
          </a:xfrm>
        </p:spPr>
        <p:txBody>
          <a:bodyPr/>
          <a:lstStyle/>
          <a:p>
            <a:r>
              <a:rPr lang="en-US" dirty="0"/>
              <a:t>Logistic Regression Results – ISA support</a:t>
            </a:r>
          </a:p>
        </p:txBody>
      </p:sp>
      <p:sp>
        <p:nvSpPr>
          <p:cNvPr id="8" name="Content Placeholder 7"/>
          <p:cNvSpPr>
            <a:spLocks noGrp="1"/>
          </p:cNvSpPr>
          <p:nvPr>
            <p:ph idx="1"/>
          </p:nvPr>
        </p:nvSpPr>
        <p:spPr>
          <a:xfrm>
            <a:off x="1484310" y="1526875"/>
            <a:ext cx="10018713" cy="5331125"/>
          </a:xfrm>
        </p:spPr>
        <p:txBody>
          <a:bodyPr anchor="t">
            <a:noAutofit/>
          </a:bodyPr>
          <a:lstStyle/>
          <a:p>
            <a:pPr>
              <a:spcAft>
                <a:spcPts val="0"/>
              </a:spcAft>
            </a:pPr>
            <a:r>
              <a:rPr lang="en-US" sz="3200" dirty="0"/>
              <a:t>Negative relationships with ISA support:</a:t>
            </a:r>
          </a:p>
          <a:p>
            <a:pPr lvl="1">
              <a:spcAft>
                <a:spcPts val="0"/>
              </a:spcAft>
            </a:pPr>
            <a:r>
              <a:rPr lang="en-US" sz="2400" dirty="0"/>
              <a:t>Being the parent of a college student:</a:t>
            </a:r>
          </a:p>
          <a:p>
            <a:pPr lvl="2">
              <a:spcAft>
                <a:spcPts val="0"/>
              </a:spcAft>
            </a:pPr>
            <a:r>
              <a:rPr lang="en-US" sz="2000" dirty="0"/>
              <a:t>Having a child currently attending college decreased the log odds of supporting ISAs by approximately 0.48.</a:t>
            </a:r>
          </a:p>
        </p:txBody>
      </p:sp>
    </p:spTree>
    <p:extLst>
      <p:ext uri="{BB962C8B-B14F-4D97-AF65-F5344CB8AC3E}">
        <p14:creationId xmlns:p14="http://schemas.microsoft.com/office/powerpoint/2010/main" val="381470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517358"/>
            <a:ext cx="10018713" cy="1752599"/>
          </a:xfrm>
        </p:spPr>
        <p:txBody>
          <a:bodyPr/>
          <a:lstStyle/>
          <a:p>
            <a:r>
              <a:rPr lang="en-US" dirty="0"/>
              <a:t>Logistic Regression Results – ISA support</a:t>
            </a:r>
          </a:p>
        </p:txBody>
      </p:sp>
      <p:sp>
        <p:nvSpPr>
          <p:cNvPr id="8" name="Content Placeholder 7"/>
          <p:cNvSpPr>
            <a:spLocks noGrp="1"/>
          </p:cNvSpPr>
          <p:nvPr>
            <p:ph idx="1"/>
          </p:nvPr>
        </p:nvSpPr>
        <p:spPr>
          <a:xfrm>
            <a:off x="1484310" y="721895"/>
            <a:ext cx="10018713" cy="6136105"/>
          </a:xfrm>
        </p:spPr>
        <p:txBody>
          <a:bodyPr>
            <a:noAutofit/>
          </a:bodyPr>
          <a:lstStyle/>
          <a:p>
            <a:pPr>
              <a:spcAft>
                <a:spcPts val="0"/>
              </a:spcAft>
            </a:pPr>
            <a:r>
              <a:rPr lang="en-US" dirty="0"/>
              <a:t>Insignificant factors:</a:t>
            </a:r>
          </a:p>
          <a:p>
            <a:pPr lvl="1">
              <a:spcAft>
                <a:spcPts val="0"/>
              </a:spcAft>
            </a:pPr>
            <a:r>
              <a:rPr lang="en-US" sz="2200" dirty="0"/>
              <a:t>Many of the demographic variables such as race, gender, age, income, employment, and region are not significantly related to ISA support. </a:t>
            </a:r>
          </a:p>
          <a:p>
            <a:pPr lvl="1">
              <a:spcAft>
                <a:spcPts val="0"/>
              </a:spcAft>
            </a:pPr>
            <a:r>
              <a:rPr lang="en-US" sz="2200" dirty="0"/>
              <a:t>Respondents who have student loans are not more or less likely to support ISAs.</a:t>
            </a:r>
          </a:p>
          <a:p>
            <a:pPr lvl="1">
              <a:spcAft>
                <a:spcPts val="0"/>
              </a:spcAft>
            </a:pPr>
            <a:r>
              <a:rPr lang="en-US" sz="2200" dirty="0"/>
              <a:t>The political variables capturing voter engagement and ideology are insignificant in predicting ISA support. </a:t>
            </a:r>
          </a:p>
          <a:p>
            <a:pPr lvl="1">
              <a:spcAft>
                <a:spcPts val="0"/>
              </a:spcAft>
            </a:pPr>
            <a:r>
              <a:rPr lang="en-US" sz="2200" dirty="0"/>
              <a:t>Respondents who indicated support for charter schools were not more or less likely to support ISAs.</a:t>
            </a:r>
          </a:p>
          <a:p>
            <a:pPr lvl="1">
              <a:spcAft>
                <a:spcPts val="0"/>
              </a:spcAft>
            </a:pPr>
            <a:r>
              <a:rPr lang="en-US" sz="2200" dirty="0"/>
              <a:t>In contrast, respondents who have had children attend college in the past were no more or less likely to support ISAs. </a:t>
            </a:r>
          </a:p>
          <a:p>
            <a:pPr lvl="1">
              <a:spcAft>
                <a:spcPts val="0"/>
              </a:spcAft>
            </a:pPr>
            <a:r>
              <a:rPr lang="en-US" sz="2200" dirty="0"/>
              <a:t>Additionally, when we break down the type of college respondents’ children have attended in the past or are currently attending, no significant relationships emerge. </a:t>
            </a:r>
          </a:p>
          <a:p>
            <a:pPr lvl="1">
              <a:spcAft>
                <a:spcPts val="0"/>
              </a:spcAft>
            </a:pPr>
            <a:r>
              <a:rPr lang="en-US" sz="2200" dirty="0"/>
              <a:t>Respondents who thought that universities place too much emphasis on teaching, research, athletics, tolerance, affirmative action, or free speech were not more or less likely to support ISAs.</a:t>
            </a:r>
          </a:p>
        </p:txBody>
      </p:sp>
    </p:spTree>
    <p:extLst>
      <p:ext uri="{BB962C8B-B14F-4D97-AF65-F5344CB8AC3E}">
        <p14:creationId xmlns:p14="http://schemas.microsoft.com/office/powerpoint/2010/main" val="243406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613609"/>
            <a:ext cx="10018713" cy="1950703"/>
          </a:xfrm>
        </p:spPr>
        <p:txBody>
          <a:bodyPr/>
          <a:lstStyle/>
          <a:p>
            <a:r>
              <a:rPr lang="en-US" dirty="0"/>
              <a:t>Significant Difference of Means Tests</a:t>
            </a:r>
          </a:p>
        </p:txBody>
      </p:sp>
      <p:sp>
        <p:nvSpPr>
          <p:cNvPr id="8" name="Content Placeholder 7"/>
          <p:cNvSpPr>
            <a:spLocks noGrp="1"/>
          </p:cNvSpPr>
          <p:nvPr>
            <p:ph idx="1"/>
          </p:nvPr>
        </p:nvSpPr>
        <p:spPr>
          <a:xfrm>
            <a:off x="1484310" y="633209"/>
            <a:ext cx="10018713" cy="6104021"/>
          </a:xfrm>
        </p:spPr>
        <p:txBody>
          <a:bodyPr>
            <a:noAutofit/>
          </a:bodyPr>
          <a:lstStyle/>
          <a:p>
            <a:r>
              <a:rPr lang="en-US" sz="2000" dirty="0"/>
              <a:t>Race and education were significantly associated with ISA support. Specifically, the mean for ISA support among respondents who identified as White was approximately 0.25 lower than Non-White respondents.</a:t>
            </a:r>
          </a:p>
          <a:p>
            <a:pPr lvl="1">
              <a:spcAft>
                <a:spcPts val="0"/>
              </a:spcAft>
            </a:pPr>
            <a:r>
              <a:rPr lang="en-US" sz="1800" dirty="0"/>
              <a:t>The average level of ISA support for Black respondents was approximately 0.27 higher than Non-Black respondents. </a:t>
            </a:r>
          </a:p>
          <a:p>
            <a:pPr lvl="1">
              <a:spcAft>
                <a:spcPts val="0"/>
              </a:spcAft>
            </a:pPr>
            <a:r>
              <a:rPr lang="en-US" sz="1800" dirty="0"/>
              <a:t>Hispanic respondents were no more or less likely to support ISAs when compared with non-Hispanic respondents. </a:t>
            </a:r>
          </a:p>
          <a:p>
            <a:r>
              <a:rPr lang="en-US" sz="2000" dirty="0"/>
              <a:t>ISA support mean for respondents with a Bachelor’s degree or higher was significantly 0.14 higher than respondents with lower levels of educational attainment.</a:t>
            </a:r>
          </a:p>
          <a:p>
            <a:r>
              <a:rPr lang="en-US" sz="2000" dirty="0"/>
              <a:t>Respondents who currently have or have had student loan debt in the past had a significantly higher average level of ISA support (approximately 0.17) when compared with respondents that never had student loans.</a:t>
            </a:r>
          </a:p>
          <a:p>
            <a:r>
              <a:rPr lang="en-US" sz="2000" dirty="0"/>
              <a:t>The average response for ISA support for respondents currently paying off student loan debt is almost half a point higher on the 5-point support scale than respondents that paid off their student loans (approximately 0.42). </a:t>
            </a:r>
          </a:p>
        </p:txBody>
      </p:sp>
    </p:spTree>
    <p:extLst>
      <p:ext uri="{BB962C8B-B14F-4D97-AF65-F5344CB8AC3E}">
        <p14:creationId xmlns:p14="http://schemas.microsoft.com/office/powerpoint/2010/main" val="4157047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553224"/>
            <a:ext cx="10018713" cy="1752599"/>
          </a:xfrm>
        </p:spPr>
        <p:txBody>
          <a:bodyPr/>
          <a:lstStyle/>
          <a:p>
            <a:r>
              <a:rPr lang="en-US" dirty="0"/>
              <a:t>Significant Difference of Means Tests</a:t>
            </a:r>
          </a:p>
        </p:txBody>
      </p:sp>
      <p:sp>
        <p:nvSpPr>
          <p:cNvPr id="8" name="Content Placeholder 7"/>
          <p:cNvSpPr>
            <a:spLocks noGrp="1"/>
          </p:cNvSpPr>
          <p:nvPr>
            <p:ph idx="1"/>
          </p:nvPr>
        </p:nvSpPr>
        <p:spPr>
          <a:xfrm>
            <a:off x="1484310" y="633209"/>
            <a:ext cx="10018713" cy="6104021"/>
          </a:xfrm>
        </p:spPr>
        <p:txBody>
          <a:bodyPr>
            <a:noAutofit/>
          </a:bodyPr>
          <a:lstStyle/>
          <a:p>
            <a:r>
              <a:rPr lang="en-US" sz="2000" dirty="0"/>
              <a:t>Respondents that are currently paying off student loans are also more likely to support ISAs than respondents that have never had student loans by a significant magnitude (approximately 0.38).</a:t>
            </a:r>
          </a:p>
          <a:p>
            <a:r>
              <a:rPr lang="en-US" sz="2000" dirty="0"/>
              <a:t>The mean level of ISA support for respondents who identified as somewhat, strongly, or slightly conservative was approximately 0.28 lower than those identifying as middle of the road or liberal.  </a:t>
            </a:r>
          </a:p>
          <a:p>
            <a:r>
              <a:rPr lang="en-US" sz="2000" dirty="0"/>
              <a:t>The average level of ISA support is 0.22 lower for respondents with children currently in college when compared with all other respondents.</a:t>
            </a:r>
          </a:p>
          <a:p>
            <a:r>
              <a:rPr lang="en-US" sz="2000" dirty="0"/>
              <a:t>Respondents who support tuition-free college, Pell grants, and deferred tuition programs are significantly more likely to support ISAs.</a:t>
            </a:r>
          </a:p>
          <a:p>
            <a:pPr lvl="1">
              <a:spcAft>
                <a:spcPts val="0"/>
              </a:spcAft>
            </a:pPr>
            <a:r>
              <a:rPr lang="en-US" sz="1800" dirty="0"/>
              <a:t>The average level of ISA support for respondents who support tuition-free college and deferred tuition policies is 0.47 higher than respondents who did not support these policies. </a:t>
            </a:r>
          </a:p>
          <a:p>
            <a:pPr lvl="1">
              <a:spcAft>
                <a:spcPts val="0"/>
              </a:spcAft>
            </a:pPr>
            <a:r>
              <a:rPr lang="en-US" sz="1800" dirty="0"/>
              <a:t>Moreover, the average level of ISA support for respondents who supported the Pell grant is over half a point higher (0.56) than the average ISA support for respondents that did not support this policy. </a:t>
            </a:r>
          </a:p>
        </p:txBody>
      </p:sp>
    </p:spTree>
    <p:extLst>
      <p:ext uri="{BB962C8B-B14F-4D97-AF65-F5344CB8AC3E}">
        <p14:creationId xmlns:p14="http://schemas.microsoft.com/office/powerpoint/2010/main" val="190827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17357"/>
            <a:ext cx="10018713" cy="1752599"/>
          </a:xfrm>
        </p:spPr>
        <p:txBody>
          <a:bodyPr/>
          <a:lstStyle/>
          <a:p>
            <a:r>
              <a:rPr lang="en-US" dirty="0"/>
              <a:t>Discussion</a:t>
            </a:r>
          </a:p>
        </p:txBody>
      </p:sp>
      <p:sp>
        <p:nvSpPr>
          <p:cNvPr id="3" name="Content Placeholder 2"/>
          <p:cNvSpPr>
            <a:spLocks noGrp="1"/>
          </p:cNvSpPr>
          <p:nvPr>
            <p:ph idx="1"/>
          </p:nvPr>
        </p:nvSpPr>
        <p:spPr>
          <a:xfrm>
            <a:off x="1484310" y="721895"/>
            <a:ext cx="10018713" cy="6136105"/>
          </a:xfrm>
        </p:spPr>
        <p:txBody>
          <a:bodyPr>
            <a:normAutofit lnSpcReduction="10000"/>
          </a:bodyPr>
          <a:lstStyle/>
          <a:p>
            <a:r>
              <a:rPr lang="en-US" dirty="0"/>
              <a:t>Educational Background:</a:t>
            </a:r>
          </a:p>
          <a:p>
            <a:pPr lvl="1"/>
            <a:r>
              <a:rPr lang="en-US" dirty="0"/>
              <a:t>Respondents who have earned a Bachelor’s degree may be more likely to appreciate the value of a college education and be more receptive to financing mechanisms that provide an alternative to traditional student loans. </a:t>
            </a:r>
          </a:p>
          <a:p>
            <a:pPr lvl="1"/>
            <a:r>
              <a:rPr lang="en-US" dirty="0"/>
              <a:t>A connection between facing challenges to finance higher education and dealing with debt may make individuals more likely to support alternative mechanisms to finance education. </a:t>
            </a:r>
          </a:p>
          <a:p>
            <a:r>
              <a:rPr lang="en-US" dirty="0"/>
              <a:t>Race:</a:t>
            </a:r>
          </a:p>
          <a:p>
            <a:pPr lvl="1"/>
            <a:r>
              <a:rPr lang="en-US" dirty="0"/>
              <a:t>Black respondents are more likely to support ISAs. </a:t>
            </a:r>
          </a:p>
          <a:p>
            <a:pPr lvl="1"/>
            <a:r>
              <a:rPr lang="en-US" dirty="0"/>
              <a:t>This may be due to the fact that minority groups face more barriers to financing higher education, compared to White students, and as a result may be more open to alternatives such as private loans and credit cards. </a:t>
            </a:r>
          </a:p>
          <a:p>
            <a:pPr lvl="2"/>
            <a:r>
              <a:rPr lang="en-US" dirty="0"/>
              <a:t>Blacks students tend to borrow more than White students (Long and Riley 2007), </a:t>
            </a:r>
          </a:p>
          <a:p>
            <a:pPr lvl="2"/>
            <a:r>
              <a:rPr lang="en-US" dirty="0"/>
              <a:t>default at five times the rate of White Bachelor’s graduates, </a:t>
            </a:r>
          </a:p>
          <a:p>
            <a:pPr lvl="2"/>
            <a:r>
              <a:rPr lang="en-US" dirty="0"/>
              <a:t>and are more likely to default than White dropouts (Scott-Clayton 2018). </a:t>
            </a:r>
          </a:p>
          <a:p>
            <a:pPr lvl="1"/>
            <a:r>
              <a:rPr lang="en-US" dirty="0"/>
              <a:t>Therefore, Black respondents may be more receptive to ISAs based on the negative experiences with student loans or other riskier forms of financing higher education. </a:t>
            </a:r>
          </a:p>
        </p:txBody>
      </p:sp>
    </p:spTree>
    <p:extLst>
      <p:ext uri="{BB962C8B-B14F-4D97-AF65-F5344CB8AC3E}">
        <p14:creationId xmlns:p14="http://schemas.microsoft.com/office/powerpoint/2010/main" val="201783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17357"/>
            <a:ext cx="10018713" cy="1752599"/>
          </a:xfrm>
        </p:spPr>
        <p:txBody>
          <a:bodyPr/>
          <a:lstStyle/>
          <a:p>
            <a:r>
              <a:rPr lang="en-US" dirty="0"/>
              <a:t>Discussion</a:t>
            </a:r>
          </a:p>
        </p:txBody>
      </p:sp>
      <p:sp>
        <p:nvSpPr>
          <p:cNvPr id="3" name="Content Placeholder 2"/>
          <p:cNvSpPr>
            <a:spLocks noGrp="1"/>
          </p:cNvSpPr>
          <p:nvPr>
            <p:ph idx="1"/>
          </p:nvPr>
        </p:nvSpPr>
        <p:spPr>
          <a:xfrm>
            <a:off x="1484310" y="721895"/>
            <a:ext cx="10018713" cy="6136105"/>
          </a:xfrm>
        </p:spPr>
        <p:txBody>
          <a:bodyPr>
            <a:normAutofit/>
          </a:bodyPr>
          <a:lstStyle/>
          <a:p>
            <a:r>
              <a:rPr lang="en-US" dirty="0"/>
              <a:t>Parents of Children in College:</a:t>
            </a:r>
          </a:p>
          <a:p>
            <a:pPr lvl="1"/>
            <a:r>
              <a:rPr lang="en-US" dirty="0"/>
              <a:t>Respondents with children currently in college are less likely to support ISAs. </a:t>
            </a:r>
          </a:p>
          <a:p>
            <a:pPr lvl="1"/>
            <a:r>
              <a:rPr lang="en-US" dirty="0"/>
              <a:t>Most respondents with children tend to support free-tuition policies and they may be more likely to reject mechanisms such as ISAs. </a:t>
            </a:r>
          </a:p>
          <a:p>
            <a:r>
              <a:rPr lang="en-US" dirty="0"/>
              <a:t>Higher Education Finance Policies:</a:t>
            </a:r>
          </a:p>
          <a:p>
            <a:pPr lvl="1"/>
            <a:r>
              <a:rPr lang="en-US" dirty="0"/>
              <a:t>Support for Pell grants, tuition-free college, and deferred tuition are positively related to ISA support. </a:t>
            </a:r>
          </a:p>
          <a:p>
            <a:pPr lvl="1"/>
            <a:r>
              <a:rPr lang="en-US" dirty="0"/>
              <a:t>All of these programs aim to increase the affordability of higher education institutions, which likely elicits support from respondents who are worried that college has become too expensive. </a:t>
            </a:r>
          </a:p>
          <a:p>
            <a:r>
              <a:rPr lang="en-US" dirty="0"/>
              <a:t>Higher Education Institution Policies:</a:t>
            </a:r>
          </a:p>
          <a:p>
            <a:pPr lvl="1"/>
            <a:r>
              <a:rPr lang="en-US" dirty="0"/>
              <a:t>There is a positive association between ISAs support and beliefs that people have about other institutional policies on affordability and workforce development. </a:t>
            </a:r>
          </a:p>
        </p:txBody>
      </p:sp>
    </p:spTree>
    <p:extLst>
      <p:ext uri="{BB962C8B-B14F-4D97-AF65-F5344CB8AC3E}">
        <p14:creationId xmlns:p14="http://schemas.microsoft.com/office/powerpoint/2010/main" val="300203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b="1" dirty="0"/>
              <a:t>Question Wording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21592070"/>
              </p:ext>
            </p:extLst>
          </p:nvPr>
        </p:nvGraphicFramePr>
        <p:xfrm>
          <a:off x="1971990" y="1752599"/>
          <a:ext cx="9375095" cy="4157472"/>
        </p:xfrm>
        <a:graphic>
          <a:graphicData uri="http://schemas.openxmlformats.org/drawingml/2006/table">
            <a:tbl>
              <a:tblPr firstRow="1" firstCol="1" bandRow="1">
                <a:tableStyleId>{2D5ABB26-0587-4C30-8999-92F81FD0307C}</a:tableStyleId>
              </a:tblPr>
              <a:tblGrid>
                <a:gridCol w="6525834">
                  <a:extLst>
                    <a:ext uri="{9D8B030D-6E8A-4147-A177-3AD203B41FA5}">
                      <a16:colId xmlns:a16="http://schemas.microsoft.com/office/drawing/2014/main" val="20001"/>
                    </a:ext>
                  </a:extLst>
                </a:gridCol>
                <a:gridCol w="2849261">
                  <a:extLst>
                    <a:ext uri="{9D8B030D-6E8A-4147-A177-3AD203B41FA5}">
                      <a16:colId xmlns:a16="http://schemas.microsoft.com/office/drawing/2014/main" val="20002"/>
                    </a:ext>
                  </a:extLst>
                </a:gridCol>
              </a:tblGrid>
              <a:tr h="519685">
                <a:tc>
                  <a:txBody>
                    <a:bodyPr/>
                    <a:lstStyle/>
                    <a:p>
                      <a:pPr marL="0" marR="0">
                        <a:spcBef>
                          <a:spcPts val="0"/>
                        </a:spcBef>
                        <a:spcAft>
                          <a:spcPts val="0"/>
                        </a:spcAft>
                      </a:pPr>
                      <a:r>
                        <a:rPr lang="en-US" sz="2000" b="1" dirty="0">
                          <a:effectLst/>
                        </a:rPr>
                        <a:t>Question Wording</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nchor="ctr"/>
                </a:tc>
                <a:tc>
                  <a:txBody>
                    <a:bodyPr/>
                    <a:lstStyle/>
                    <a:p>
                      <a:pPr marL="0" marR="0">
                        <a:spcBef>
                          <a:spcPts val="0"/>
                        </a:spcBef>
                        <a:spcAft>
                          <a:spcPts val="0"/>
                        </a:spcAft>
                      </a:pPr>
                      <a:r>
                        <a:rPr lang="en-US" sz="2000" b="1" dirty="0">
                          <a:effectLst/>
                        </a:rPr>
                        <a:t>Measurement</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3637787">
                <a:tc>
                  <a:txBody>
                    <a:bodyPr/>
                    <a:lstStyle/>
                    <a:p>
                      <a:pPr marL="0" marR="0">
                        <a:spcBef>
                          <a:spcPts val="0"/>
                        </a:spcBef>
                        <a:spcAft>
                          <a:spcPts val="0"/>
                        </a:spcAft>
                      </a:pPr>
                      <a:r>
                        <a:rPr lang="en-US" sz="2000" dirty="0">
                          <a:effectLst/>
                        </a:rPr>
                        <a:t>Like a student loan, income share agreements (ISAs) provide money for college to students. Unlike loans, though, ISAs charge no interest. Instead, students agree to pay a certain percentage of their incomes for a set number of years (typically 10 years) following graduation. Under these plans, it is possible for students who earn high incomes after graduation to end up paying more than the price of their education. However, students who earn lower incomes after graduation may end up paying less than the cost of their education. Do you support or oppose ISAs?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nchor="ctr"/>
                </a:tc>
                <a:tc>
                  <a:txBody>
                    <a:bodyPr/>
                    <a:lstStyle/>
                    <a:p>
                      <a:pPr marL="0" marR="0">
                        <a:spcBef>
                          <a:spcPts val="0"/>
                        </a:spcBef>
                        <a:spcAft>
                          <a:spcPts val="0"/>
                        </a:spcAft>
                      </a:pPr>
                      <a:r>
                        <a:rPr lang="en-US" sz="2000" dirty="0">
                          <a:effectLst/>
                        </a:rPr>
                        <a:t>5 – Strongly Support</a:t>
                      </a:r>
                      <a:endParaRPr lang="en-US" sz="3200" dirty="0">
                        <a:effectLst/>
                      </a:endParaRPr>
                    </a:p>
                    <a:p>
                      <a:pPr marL="0" marR="0">
                        <a:spcBef>
                          <a:spcPts val="0"/>
                        </a:spcBef>
                        <a:spcAft>
                          <a:spcPts val="0"/>
                        </a:spcAft>
                      </a:pPr>
                      <a:r>
                        <a:rPr lang="en-US" sz="2000" dirty="0">
                          <a:effectLst/>
                        </a:rPr>
                        <a:t>4 – Somewhat Support</a:t>
                      </a:r>
                      <a:endParaRPr lang="en-US" sz="3200" dirty="0">
                        <a:effectLst/>
                      </a:endParaRPr>
                    </a:p>
                    <a:p>
                      <a:pPr marL="0" marR="0">
                        <a:spcBef>
                          <a:spcPts val="0"/>
                        </a:spcBef>
                        <a:spcAft>
                          <a:spcPts val="0"/>
                        </a:spcAft>
                      </a:pPr>
                      <a:r>
                        <a:rPr lang="en-US" sz="2000" dirty="0">
                          <a:effectLst/>
                        </a:rPr>
                        <a:t>3 – Neither Support nor Oppose</a:t>
                      </a:r>
                      <a:endParaRPr lang="en-US" sz="3200" dirty="0">
                        <a:effectLst/>
                      </a:endParaRPr>
                    </a:p>
                    <a:p>
                      <a:pPr marL="0" marR="0">
                        <a:spcBef>
                          <a:spcPts val="0"/>
                        </a:spcBef>
                        <a:spcAft>
                          <a:spcPts val="0"/>
                        </a:spcAft>
                      </a:pPr>
                      <a:r>
                        <a:rPr lang="en-US" sz="2000" dirty="0">
                          <a:effectLst/>
                        </a:rPr>
                        <a:t>2 – Somewhat Oppose</a:t>
                      </a:r>
                      <a:endParaRPr lang="en-US" sz="3200" dirty="0">
                        <a:effectLst/>
                      </a:endParaRPr>
                    </a:p>
                    <a:p>
                      <a:pPr marL="0" marR="0">
                        <a:spcBef>
                          <a:spcPts val="0"/>
                        </a:spcBef>
                        <a:spcAft>
                          <a:spcPts val="0"/>
                        </a:spcAft>
                      </a:pPr>
                      <a:r>
                        <a:rPr lang="en-US" sz="2000" dirty="0">
                          <a:effectLst/>
                        </a:rPr>
                        <a:t>1 – Strongly Oppose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605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17357"/>
            <a:ext cx="10018713" cy="1752599"/>
          </a:xfrm>
        </p:spPr>
        <p:txBody>
          <a:bodyPr/>
          <a:lstStyle/>
          <a:p>
            <a:r>
              <a:rPr lang="en-US" dirty="0"/>
              <a:t>Discussion</a:t>
            </a:r>
          </a:p>
        </p:txBody>
      </p:sp>
      <p:sp>
        <p:nvSpPr>
          <p:cNvPr id="3" name="Content Placeholder 2"/>
          <p:cNvSpPr>
            <a:spLocks noGrp="1"/>
          </p:cNvSpPr>
          <p:nvPr>
            <p:ph idx="1"/>
          </p:nvPr>
        </p:nvSpPr>
        <p:spPr>
          <a:xfrm>
            <a:off x="1484310" y="721895"/>
            <a:ext cx="10018713" cy="6136105"/>
          </a:xfrm>
        </p:spPr>
        <p:txBody>
          <a:bodyPr>
            <a:normAutofit/>
          </a:bodyPr>
          <a:lstStyle/>
          <a:p>
            <a:r>
              <a:rPr lang="en-US" dirty="0"/>
              <a:t>Political Ideology:</a:t>
            </a:r>
          </a:p>
          <a:p>
            <a:pPr lvl="1"/>
            <a:r>
              <a:rPr lang="en-US" dirty="0"/>
              <a:t>Conservatives are more likely to oppose ISAs.</a:t>
            </a:r>
          </a:p>
          <a:p>
            <a:pPr lvl="1"/>
            <a:r>
              <a:rPr lang="en-US" dirty="0"/>
              <a:t>This is a surprising finding given that ISA-related bills have been supported by Republicans such as Senators Marco Rubio (R-FL) and Todd Young (R-IN). </a:t>
            </a:r>
          </a:p>
          <a:p>
            <a:pPr lvl="1"/>
            <a:r>
              <a:rPr lang="en-US" dirty="0"/>
              <a:t>It is possible that the explanation for this finding relies on the relatively new nature of ISAs and individuals not having in-depth knowledge of ISAs. </a:t>
            </a:r>
          </a:p>
          <a:p>
            <a:r>
              <a:rPr lang="en-US" dirty="0"/>
              <a:t>K-12 Policies:</a:t>
            </a:r>
          </a:p>
          <a:p>
            <a:pPr lvl="1"/>
            <a:r>
              <a:rPr lang="en-US" dirty="0"/>
              <a:t>Respondents who support private school vouchers in K-12 education were more likely to support ISAs. </a:t>
            </a:r>
          </a:p>
          <a:p>
            <a:pPr lvl="1"/>
            <a:r>
              <a:rPr lang="en-US" dirty="0"/>
              <a:t>This result likely captures respondents who support the disruptive innovation that the influx of private investment and institutions brings to the education market. </a:t>
            </a:r>
          </a:p>
        </p:txBody>
      </p:sp>
    </p:spTree>
    <p:extLst>
      <p:ext uri="{BB962C8B-B14F-4D97-AF65-F5344CB8AC3E}">
        <p14:creationId xmlns:p14="http://schemas.microsoft.com/office/powerpoint/2010/main" val="149494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159" y="1"/>
            <a:ext cx="10131425" cy="879676"/>
          </a:xfrm>
        </p:spPr>
        <p:txBody>
          <a:bodyPr/>
          <a:lstStyle/>
          <a:p>
            <a:r>
              <a:rPr lang="en-US" dirty="0"/>
              <a:t>What Are Income Share Agreements?</a:t>
            </a:r>
          </a:p>
        </p:txBody>
      </p:sp>
      <p:sp>
        <p:nvSpPr>
          <p:cNvPr id="3" name="Content Placeholder 2"/>
          <p:cNvSpPr>
            <a:spLocks noGrp="1"/>
          </p:cNvSpPr>
          <p:nvPr>
            <p:ph idx="1"/>
          </p:nvPr>
        </p:nvSpPr>
        <p:spPr>
          <a:xfrm>
            <a:off x="1719073" y="636608"/>
            <a:ext cx="10008160" cy="6221392"/>
          </a:xfrm>
        </p:spPr>
        <p:txBody>
          <a:bodyPr>
            <a:noAutofit/>
          </a:bodyPr>
          <a:lstStyle/>
          <a:p>
            <a:pPr>
              <a:spcAft>
                <a:spcPts val="0"/>
              </a:spcAft>
            </a:pPr>
            <a:r>
              <a:rPr lang="en-US" sz="3200" dirty="0"/>
              <a:t>Student Loan Context</a:t>
            </a:r>
          </a:p>
          <a:p>
            <a:pPr lvl="1">
              <a:spcAft>
                <a:spcPts val="0"/>
              </a:spcAft>
            </a:pPr>
            <a:r>
              <a:rPr lang="en-US" sz="2400" dirty="0"/>
              <a:t>More than 38% of all 2015-16 undergraduates took out student loans, </a:t>
            </a:r>
          </a:p>
          <a:p>
            <a:pPr lvl="1">
              <a:spcAft>
                <a:spcPts val="0"/>
              </a:spcAft>
            </a:pPr>
            <a:r>
              <a:rPr lang="en-US" sz="2400" dirty="0"/>
              <a:t>Total student loan debt of over $1.3 trillion, </a:t>
            </a:r>
          </a:p>
          <a:p>
            <a:pPr lvl="1">
              <a:spcAft>
                <a:spcPts val="0"/>
              </a:spcAft>
            </a:pPr>
            <a:r>
              <a:rPr lang="en-US" sz="2400" dirty="0"/>
              <a:t>A projected cumulative student loan default rate of nearly 40 percent by 2023.</a:t>
            </a:r>
          </a:p>
          <a:p>
            <a:pPr>
              <a:spcAft>
                <a:spcPts val="0"/>
              </a:spcAft>
            </a:pPr>
            <a:r>
              <a:rPr lang="en-US" sz="3200" dirty="0"/>
              <a:t>“Loan alternatives”</a:t>
            </a:r>
          </a:p>
          <a:p>
            <a:pPr lvl="1">
              <a:spcAft>
                <a:spcPts val="0"/>
              </a:spcAft>
            </a:pPr>
            <a:r>
              <a:rPr lang="en-US" sz="2400" dirty="0"/>
              <a:t>Income Share Agreements (ISAs) are income contingent financing mechanisms that provide individuals with access to capital to pay for college after individuals commit to pay a specified percentage of their future income. </a:t>
            </a:r>
          </a:p>
        </p:txBody>
      </p:sp>
    </p:spTree>
    <p:extLst>
      <p:ext uri="{BB962C8B-B14F-4D97-AF65-F5344CB8AC3E}">
        <p14:creationId xmlns:p14="http://schemas.microsoft.com/office/powerpoint/2010/main" val="348248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02128"/>
            <a:ext cx="10018713" cy="1752599"/>
          </a:xfrm>
        </p:spPr>
        <p:txBody>
          <a:bodyPr/>
          <a:lstStyle/>
          <a:p>
            <a:r>
              <a:rPr lang="en-US" dirty="0"/>
              <a:t>U.S. ISA Policy Landscape</a:t>
            </a:r>
          </a:p>
        </p:txBody>
      </p:sp>
      <p:sp>
        <p:nvSpPr>
          <p:cNvPr id="4" name="Content Placeholder 3"/>
          <p:cNvSpPr>
            <a:spLocks noGrp="1"/>
          </p:cNvSpPr>
          <p:nvPr>
            <p:ph idx="1"/>
          </p:nvPr>
        </p:nvSpPr>
        <p:spPr>
          <a:xfrm>
            <a:off x="1484310" y="2426367"/>
            <a:ext cx="10018713" cy="3124201"/>
          </a:xfrm>
        </p:spPr>
        <p:txBody>
          <a:bodyPr>
            <a:noAutofit/>
          </a:bodyPr>
          <a:lstStyle/>
          <a:p>
            <a:r>
              <a:rPr lang="en-US" sz="2800" dirty="0"/>
              <a:t>ISAs have gained bipartisan attention at fed level &amp; state level</a:t>
            </a:r>
          </a:p>
          <a:p>
            <a:pPr lvl="1"/>
            <a:r>
              <a:rPr lang="en-US" sz="2400" dirty="0"/>
              <a:t>Pay it Forward (PIF) legislation spread to 24 states before January 1, 2015 (Illinois Student Assistance Commission 2014; Delaney and Dharmapala 2017)</a:t>
            </a:r>
          </a:p>
          <a:p>
            <a:r>
              <a:rPr lang="en-US" sz="3200" dirty="0"/>
              <a:t>Debate</a:t>
            </a:r>
          </a:p>
          <a:p>
            <a:pPr lvl="1"/>
            <a:r>
              <a:rPr lang="en-US" sz="2800" dirty="0"/>
              <a:t>Downside protections: ISAs may make it easier for students of all backgrounds to obtain financing, especially among credit-constrained and debt-averse students  (Palacios, </a:t>
            </a:r>
            <a:r>
              <a:rPr lang="en-US" sz="2800" dirty="0" err="1"/>
              <a:t>DeSorrento</a:t>
            </a:r>
            <a:r>
              <a:rPr lang="en-US" sz="2800" dirty="0"/>
              <a:t>, and Kelly 2014).</a:t>
            </a:r>
          </a:p>
          <a:p>
            <a:pPr lvl="1"/>
            <a:r>
              <a:rPr lang="en-US" sz="2800" dirty="0"/>
              <a:t>However, others criticize ISAs as modern day indentured servitude (</a:t>
            </a:r>
            <a:r>
              <a:rPr lang="en-US" sz="2800" dirty="0" err="1"/>
              <a:t>Krantowitz</a:t>
            </a:r>
            <a:r>
              <a:rPr lang="en-US" sz="2800" dirty="0"/>
              <a:t>, 2013; </a:t>
            </a:r>
            <a:r>
              <a:rPr lang="en-US" sz="2800" dirty="0" err="1"/>
              <a:t>Roose</a:t>
            </a:r>
            <a:r>
              <a:rPr lang="en-US" sz="2800" dirty="0"/>
              <a:t>, 2013). </a:t>
            </a:r>
          </a:p>
          <a:p>
            <a:pPr lvl="1"/>
            <a:endParaRPr lang="en-US" sz="2800" dirty="0"/>
          </a:p>
        </p:txBody>
      </p:sp>
    </p:spTree>
    <p:extLst>
      <p:ext uri="{BB962C8B-B14F-4D97-AF65-F5344CB8AC3E}">
        <p14:creationId xmlns:p14="http://schemas.microsoft.com/office/powerpoint/2010/main" val="385697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29301" y="6281738"/>
            <a:ext cx="4607188" cy="576262"/>
          </a:xfrm>
        </p:spPr>
        <p:txBody>
          <a:bodyPr/>
          <a:lstStyle/>
          <a:p>
            <a:pPr marL="457200" indent="-457200">
              <a:buFont typeface="Arial" panose="020B0604020202020204" pitchFamily="34" charset="0"/>
              <a:buChar char="•"/>
            </a:pPr>
            <a:r>
              <a:rPr lang="en-US" sz="2400" dirty="0"/>
              <a:t>46% of individuals support ISAs.</a:t>
            </a:r>
          </a:p>
          <a:p>
            <a:pPr marL="457200" indent="-457200">
              <a:buFont typeface="Arial" panose="020B0604020202020204" pitchFamily="34" charset="0"/>
              <a:buChar char="•"/>
            </a:pPr>
            <a:r>
              <a:rPr lang="en-US" sz="2400" dirty="0"/>
              <a:t>31% indicated that they neither support or oppose ISAs.</a:t>
            </a:r>
          </a:p>
          <a:p>
            <a:pPr marL="457200" indent="-457200">
              <a:buFont typeface="Arial" panose="020B0604020202020204" pitchFamily="34" charset="0"/>
              <a:buChar char="•"/>
            </a:pPr>
            <a:r>
              <a:rPr lang="en-US" sz="2400" dirty="0"/>
              <a:t>22% of individuals oppose ISAs.</a:t>
            </a:r>
          </a:p>
        </p:txBody>
      </p:sp>
      <p:pic>
        <p:nvPicPr>
          <p:cNvPr id="4" name="Content Placeholder 3"/>
          <p:cNvPicPr>
            <a:picLocks noGrp="1"/>
          </p:cNvPicPr>
          <p:nvPr>
            <p:ph sz="half" idx="2"/>
          </p:nvPr>
        </p:nvPicPr>
        <p:blipFill rotWithShape="1">
          <a:blip r:embed="rId3" cstate="print">
            <a:extLst>
              <a:ext uri="{28A0092B-C50C-407E-A947-70E740481C1C}">
                <a14:useLocalDpi xmlns:a14="http://schemas.microsoft.com/office/drawing/2010/main" val="0"/>
              </a:ext>
            </a:extLst>
          </a:blip>
          <a:stretch/>
        </p:blipFill>
        <p:spPr bwMode="auto">
          <a:xfrm>
            <a:off x="1818149" y="1360335"/>
            <a:ext cx="4277851" cy="3366086"/>
          </a:xfrm>
          <a:prstGeom prst="rect">
            <a:avLst/>
          </a:prstGeom>
          <a:noFill/>
          <a:ln>
            <a:noFill/>
          </a:ln>
          <a:extLst>
            <a:ext uri="{53640926-AAD7-44D8-BBD7-CCE9431645EC}">
              <a14:shadowObscured xmlns:a14="http://schemas.microsoft.com/office/drawing/2010/main"/>
            </a:ext>
          </a:extLst>
        </p:spPr>
      </p:pic>
      <p:sp>
        <p:nvSpPr>
          <p:cNvPr id="10" name="Text Placeholder 9"/>
          <p:cNvSpPr>
            <a:spLocks noGrp="1"/>
          </p:cNvSpPr>
          <p:nvPr>
            <p:ph type="body" sz="quarter" idx="3"/>
          </p:nvPr>
        </p:nvSpPr>
        <p:spPr>
          <a:xfrm>
            <a:off x="6836488" y="5479289"/>
            <a:ext cx="4622537" cy="576262"/>
          </a:xfrm>
        </p:spPr>
        <p:txBody>
          <a:bodyPr/>
          <a:lstStyle/>
          <a:p>
            <a:pPr marL="457200" indent="-457200">
              <a:buFont typeface="Arial" panose="020B0604020202020204" pitchFamily="34" charset="0"/>
              <a:buChar char="•"/>
            </a:pPr>
            <a:r>
              <a:rPr lang="en-US" sz="2200" dirty="0"/>
              <a:t>44% of individuals agree or somewhat agree with wishing that they had an ISA</a:t>
            </a:r>
          </a:p>
        </p:txBody>
      </p:sp>
      <p:pic>
        <p:nvPicPr>
          <p:cNvPr id="5" name="Picture 4"/>
          <p:cNvPicPr/>
          <p:nvPr/>
        </p:nvPicPr>
        <p:blipFill rotWithShape="1">
          <a:blip r:embed="rId4" cstate="print">
            <a:extLst>
              <a:ext uri="{28A0092B-C50C-407E-A947-70E740481C1C}">
                <a14:useLocalDpi xmlns:a14="http://schemas.microsoft.com/office/drawing/2010/main" val="0"/>
              </a:ext>
            </a:extLst>
          </a:blip>
          <a:srcRect b="10259"/>
          <a:stretch/>
        </p:blipFill>
        <p:spPr bwMode="auto">
          <a:xfrm>
            <a:off x="6836489" y="1319974"/>
            <a:ext cx="4622536" cy="3366086"/>
          </a:xfrm>
          <a:prstGeom prst="rect">
            <a:avLst/>
          </a:prstGeom>
          <a:noFill/>
          <a:ln>
            <a:noFill/>
          </a:ln>
          <a:extLst>
            <a:ext uri="{53640926-AAD7-44D8-BBD7-CCE9431645EC}">
              <a14:shadowObscured xmlns:a14="http://schemas.microsoft.com/office/drawing/2010/main"/>
            </a:ext>
          </a:extLst>
        </p:spPr>
      </p:pic>
      <p:sp>
        <p:nvSpPr>
          <p:cNvPr id="12" name="Text Placeholder 2"/>
          <p:cNvSpPr txBox="1">
            <a:spLocks/>
          </p:cNvSpPr>
          <p:nvPr/>
        </p:nvSpPr>
        <p:spPr>
          <a:xfrm>
            <a:off x="1758801" y="743712"/>
            <a:ext cx="460718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pPr algn="ctr"/>
            <a:r>
              <a:rPr lang="en-US" sz="2400" dirty="0"/>
              <a:t>Support or oppose ISAs?</a:t>
            </a:r>
          </a:p>
        </p:txBody>
      </p:sp>
      <p:sp>
        <p:nvSpPr>
          <p:cNvPr id="13" name="Text Placeholder 9"/>
          <p:cNvSpPr txBox="1">
            <a:spLocks/>
          </p:cNvSpPr>
          <p:nvPr/>
        </p:nvSpPr>
        <p:spPr>
          <a:xfrm>
            <a:off x="6671936" y="743712"/>
            <a:ext cx="4622537"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pPr algn="ctr"/>
            <a:r>
              <a:rPr lang="en-US" sz="2400" dirty="0"/>
              <a:t>Wish you had an ISA?</a:t>
            </a:r>
          </a:p>
        </p:txBody>
      </p:sp>
      <p:sp>
        <p:nvSpPr>
          <p:cNvPr id="7" name="TextBox 6">
            <a:extLst>
              <a:ext uri="{FF2B5EF4-FFF2-40B4-BE49-F238E27FC236}">
                <a16:creationId xmlns:a16="http://schemas.microsoft.com/office/drawing/2014/main" id="{A8AD2410-5834-4511-99A3-0D3EB89A5617}"/>
              </a:ext>
            </a:extLst>
          </p:cNvPr>
          <p:cNvSpPr txBox="1"/>
          <p:nvPr/>
        </p:nvSpPr>
        <p:spPr>
          <a:xfrm>
            <a:off x="1847660" y="139680"/>
            <a:ext cx="10344340" cy="954107"/>
          </a:xfrm>
          <a:prstGeom prst="rect">
            <a:avLst/>
          </a:prstGeom>
          <a:noFill/>
        </p:spPr>
        <p:txBody>
          <a:bodyPr wrap="square" rtlCol="0">
            <a:spAutoFit/>
          </a:bodyPr>
          <a:lstStyle/>
          <a:p>
            <a:r>
              <a:rPr lang="en-US" sz="2800" dirty="0"/>
              <a:t>Question 1: What is the level of public support/opposition to ISAs?</a:t>
            </a:r>
          </a:p>
          <a:p>
            <a:endParaRPr lang="en-US" sz="2800" dirty="0"/>
          </a:p>
        </p:txBody>
      </p:sp>
    </p:spTree>
    <p:extLst>
      <p:ext uri="{BB962C8B-B14F-4D97-AF65-F5344CB8AC3E}">
        <p14:creationId xmlns:p14="http://schemas.microsoft.com/office/powerpoint/2010/main" val="228960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0075-9A83-F542-B8B7-AF5B9D4853DE}"/>
              </a:ext>
            </a:extLst>
          </p:cNvPr>
          <p:cNvSpPr>
            <a:spLocks noGrp="1"/>
          </p:cNvSpPr>
          <p:nvPr>
            <p:ph type="title"/>
          </p:nvPr>
        </p:nvSpPr>
        <p:spPr>
          <a:xfrm>
            <a:off x="1772179" y="242454"/>
            <a:ext cx="10018713" cy="1752599"/>
          </a:xfrm>
        </p:spPr>
        <p:txBody>
          <a:bodyPr/>
          <a:lstStyle/>
          <a:p>
            <a:r>
              <a:rPr lang="en-US" dirty="0"/>
              <a:t>Results: Who should offer ISAs?</a:t>
            </a:r>
          </a:p>
        </p:txBody>
      </p:sp>
      <p:sp>
        <p:nvSpPr>
          <p:cNvPr id="3" name="Text Placeholder 2">
            <a:extLst>
              <a:ext uri="{FF2B5EF4-FFF2-40B4-BE49-F238E27FC236}">
                <a16:creationId xmlns:a16="http://schemas.microsoft.com/office/drawing/2014/main" id="{E44B46E2-7C03-2A4A-AC85-23C2ACC8DA1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47408BB-A145-8446-88F4-DE8267B20979}"/>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5FF5983B-E0EA-4E4A-AA9C-9A015540846B}"/>
              </a:ext>
            </a:extLst>
          </p:cNvPr>
          <p:cNvSpPr>
            <a:spLocks noGrp="1"/>
          </p:cNvSpPr>
          <p:nvPr>
            <p:ph type="body" sz="quarter" idx="3"/>
          </p:nvPr>
        </p:nvSpPr>
        <p:spPr/>
        <p:txBody>
          <a:bodyPr/>
          <a:lstStyle/>
          <a:p>
            <a:endParaRPr lang="en-US"/>
          </a:p>
        </p:txBody>
      </p:sp>
      <p:pic>
        <p:nvPicPr>
          <p:cNvPr id="8" name="Content Placeholder 7">
            <a:extLst>
              <a:ext uri="{FF2B5EF4-FFF2-40B4-BE49-F238E27FC236}">
                <a16:creationId xmlns:a16="http://schemas.microsoft.com/office/drawing/2014/main" id="{38B77137-39A4-544C-AABC-FA970B1E6910}"/>
              </a:ext>
            </a:extLst>
          </p:cNvPr>
          <p:cNvPicPr>
            <a:picLocks noGrp="1" noChangeAspect="1"/>
          </p:cNvPicPr>
          <p:nvPr>
            <p:ph sz="quarter" idx="4"/>
          </p:nvPr>
        </p:nvPicPr>
        <p:blipFill>
          <a:blip r:embed="rId2"/>
          <a:stretch>
            <a:fillRect/>
          </a:stretch>
        </p:blipFill>
        <p:spPr>
          <a:xfrm>
            <a:off x="6880487" y="2216727"/>
            <a:ext cx="5349468" cy="3574473"/>
          </a:xfrm>
          <a:prstGeom prst="rect">
            <a:avLst/>
          </a:prstGeom>
        </p:spPr>
      </p:pic>
      <p:pic>
        <p:nvPicPr>
          <p:cNvPr id="7" name="Picture 6">
            <a:extLst>
              <a:ext uri="{FF2B5EF4-FFF2-40B4-BE49-F238E27FC236}">
                <a16:creationId xmlns:a16="http://schemas.microsoft.com/office/drawing/2014/main" id="{A8EBEC65-952C-0E47-80A7-4F2C35A83139}"/>
              </a:ext>
            </a:extLst>
          </p:cNvPr>
          <p:cNvPicPr>
            <a:picLocks noChangeAspect="1"/>
          </p:cNvPicPr>
          <p:nvPr/>
        </p:nvPicPr>
        <p:blipFill rotWithShape="1">
          <a:blip r:embed="rId3"/>
          <a:srcRect l="1031" t="5705"/>
          <a:stretch/>
        </p:blipFill>
        <p:spPr>
          <a:xfrm>
            <a:off x="1484311" y="2216727"/>
            <a:ext cx="5602769" cy="3574471"/>
          </a:xfrm>
          <a:prstGeom prst="rect">
            <a:avLst/>
          </a:prstGeom>
        </p:spPr>
      </p:pic>
    </p:spTree>
    <p:extLst>
      <p:ext uri="{BB962C8B-B14F-4D97-AF65-F5344CB8AC3E}">
        <p14:creationId xmlns:p14="http://schemas.microsoft.com/office/powerpoint/2010/main" val="309618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1821-E26E-A840-B8FD-46B4578B4CBB}"/>
              </a:ext>
            </a:extLst>
          </p:cNvPr>
          <p:cNvSpPr>
            <a:spLocks noGrp="1"/>
          </p:cNvSpPr>
          <p:nvPr>
            <p:ph type="title"/>
          </p:nvPr>
        </p:nvSpPr>
        <p:spPr>
          <a:xfrm>
            <a:off x="1395416" y="124773"/>
            <a:ext cx="10018713" cy="1752599"/>
          </a:xfrm>
        </p:spPr>
        <p:txBody>
          <a:bodyPr/>
          <a:lstStyle/>
          <a:p>
            <a:r>
              <a:rPr lang="en-US" dirty="0"/>
              <a:t>Results: Does the Public Think ISAs are Fair?</a:t>
            </a:r>
          </a:p>
        </p:txBody>
      </p:sp>
      <p:sp>
        <p:nvSpPr>
          <p:cNvPr id="3" name="Text Placeholder 2">
            <a:extLst>
              <a:ext uri="{FF2B5EF4-FFF2-40B4-BE49-F238E27FC236}">
                <a16:creationId xmlns:a16="http://schemas.microsoft.com/office/drawing/2014/main" id="{4C74B2C1-9879-0843-AA66-169C76437550}"/>
              </a:ext>
            </a:extLst>
          </p:cNvPr>
          <p:cNvSpPr>
            <a:spLocks noGrp="1"/>
          </p:cNvSpPr>
          <p:nvPr>
            <p:ph type="body" idx="1"/>
          </p:nvPr>
        </p:nvSpPr>
        <p:spPr/>
        <p:txBody>
          <a:bodyPr/>
          <a:lstStyle/>
          <a:p>
            <a:endParaRPr lang="en-US"/>
          </a:p>
        </p:txBody>
      </p:sp>
      <p:pic>
        <p:nvPicPr>
          <p:cNvPr id="7" name="Content Placeholder 6">
            <a:extLst>
              <a:ext uri="{FF2B5EF4-FFF2-40B4-BE49-F238E27FC236}">
                <a16:creationId xmlns:a16="http://schemas.microsoft.com/office/drawing/2014/main" id="{F46A6133-492D-4A46-907A-16829F191766}"/>
              </a:ext>
            </a:extLst>
          </p:cNvPr>
          <p:cNvPicPr>
            <a:picLocks noGrp="1" noChangeAspect="1"/>
          </p:cNvPicPr>
          <p:nvPr>
            <p:ph sz="half" idx="2"/>
          </p:nvPr>
        </p:nvPicPr>
        <p:blipFill rotWithShape="1">
          <a:blip r:embed="rId2"/>
          <a:srcRect t="4691"/>
          <a:stretch/>
        </p:blipFill>
        <p:spPr>
          <a:xfrm>
            <a:off x="2498282" y="1995055"/>
            <a:ext cx="7762169" cy="4856018"/>
          </a:xfrm>
          <a:prstGeom prst="rect">
            <a:avLst/>
          </a:prstGeom>
        </p:spPr>
      </p:pic>
      <p:sp>
        <p:nvSpPr>
          <p:cNvPr id="5" name="Text Placeholder 4">
            <a:extLst>
              <a:ext uri="{FF2B5EF4-FFF2-40B4-BE49-F238E27FC236}">
                <a16:creationId xmlns:a16="http://schemas.microsoft.com/office/drawing/2014/main" id="{F13D0596-C9BA-9C49-A167-00714BE6365F}"/>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93C11F5D-B951-6546-A60A-9A099A3B5F5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25420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136" y="-91526"/>
            <a:ext cx="10131425" cy="1456267"/>
          </a:xfrm>
        </p:spPr>
        <p:txBody>
          <a:bodyPr/>
          <a:lstStyle/>
          <a:p>
            <a:pPr>
              <a:spcAft>
                <a:spcPts val="0"/>
              </a:spcAft>
            </a:pPr>
            <a:r>
              <a:rPr lang="en-US" dirty="0"/>
              <a:t>Research Question</a:t>
            </a:r>
          </a:p>
        </p:txBody>
      </p:sp>
      <p:sp>
        <p:nvSpPr>
          <p:cNvPr id="3" name="Content Placeholder 2"/>
          <p:cNvSpPr>
            <a:spLocks noGrp="1"/>
          </p:cNvSpPr>
          <p:nvPr>
            <p:ph idx="1"/>
          </p:nvPr>
        </p:nvSpPr>
        <p:spPr>
          <a:xfrm>
            <a:off x="1720461" y="636608"/>
            <a:ext cx="10131424" cy="6221392"/>
          </a:xfrm>
        </p:spPr>
        <p:txBody>
          <a:bodyPr>
            <a:noAutofit/>
          </a:bodyPr>
          <a:lstStyle/>
          <a:p>
            <a:pPr>
              <a:spcAft>
                <a:spcPts val="0"/>
              </a:spcAft>
            </a:pPr>
            <a:r>
              <a:rPr lang="en-US" sz="3200" dirty="0"/>
              <a:t>What is the level of public support/opposition to ISAs?</a:t>
            </a:r>
          </a:p>
          <a:p>
            <a:pPr>
              <a:spcAft>
                <a:spcPts val="0"/>
              </a:spcAft>
            </a:pPr>
            <a:r>
              <a:rPr lang="en-US" sz="3200" dirty="0"/>
              <a:t>What are the factors driving public support/opposition to ISAs? </a:t>
            </a:r>
          </a:p>
          <a:p>
            <a:pPr>
              <a:spcAft>
                <a:spcPts val="0"/>
              </a:spcAft>
            </a:pPr>
            <a:endParaRPr lang="en-US" sz="3200" dirty="0"/>
          </a:p>
        </p:txBody>
      </p:sp>
    </p:spTree>
    <p:extLst>
      <p:ext uri="{BB962C8B-B14F-4D97-AF65-F5344CB8AC3E}">
        <p14:creationId xmlns:p14="http://schemas.microsoft.com/office/powerpoint/2010/main" val="647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7066"/>
            <a:ext cx="10018713" cy="1752599"/>
          </a:xfrm>
        </p:spPr>
        <p:txBody>
          <a:bodyPr/>
          <a:lstStyle/>
          <a:p>
            <a:r>
              <a:rPr lang="en-US" dirty="0"/>
              <a:t>Method: Public Opinion Polling on ISAs</a:t>
            </a:r>
          </a:p>
        </p:txBody>
      </p:sp>
      <p:sp>
        <p:nvSpPr>
          <p:cNvPr id="3" name="Content Placeholder 2"/>
          <p:cNvSpPr>
            <a:spLocks noGrp="1"/>
          </p:cNvSpPr>
          <p:nvPr>
            <p:ph idx="1"/>
          </p:nvPr>
        </p:nvSpPr>
        <p:spPr>
          <a:xfrm>
            <a:off x="1484310" y="2169288"/>
            <a:ext cx="10018713" cy="3124201"/>
          </a:xfrm>
        </p:spPr>
        <p:txBody>
          <a:bodyPr>
            <a:noAutofit/>
          </a:bodyPr>
          <a:lstStyle/>
          <a:p>
            <a:r>
              <a:rPr lang="en-US" sz="3200" dirty="0"/>
              <a:t>Survey </a:t>
            </a:r>
          </a:p>
          <a:p>
            <a:r>
              <a:rPr lang="en-US" sz="3200" dirty="0"/>
              <a:t>2,850 respondents over the age of 18 in November 2017. </a:t>
            </a:r>
          </a:p>
          <a:p>
            <a:r>
              <a:rPr lang="en-US" sz="3200" dirty="0"/>
              <a:t>Online, cross-sectional public opinion data matching demographic proportions to the U.S. Census. </a:t>
            </a:r>
          </a:p>
          <a:p>
            <a:pPr lvl="1"/>
            <a:r>
              <a:rPr lang="en-US" sz="2800" dirty="0"/>
              <a:t>Qualtrics</a:t>
            </a:r>
          </a:p>
          <a:p>
            <a:r>
              <a:rPr lang="en-US" sz="3200" dirty="0"/>
              <a:t>Standard post-stratification weighting.</a:t>
            </a:r>
          </a:p>
        </p:txBody>
      </p:sp>
    </p:spTree>
    <p:extLst>
      <p:ext uri="{BB962C8B-B14F-4D97-AF65-F5344CB8AC3E}">
        <p14:creationId xmlns:p14="http://schemas.microsoft.com/office/powerpoint/2010/main" val="133275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aphicFrame>
        <p:nvGraphicFramePr>
          <p:cNvPr id="9" name="Table 6">
            <a:extLst>
              <a:ext uri="{FF2B5EF4-FFF2-40B4-BE49-F238E27FC236}">
                <a16:creationId xmlns:a16="http://schemas.microsoft.com/office/drawing/2014/main" id="{BEE8C8F5-CBC7-4015-B399-D0E4344C78F8}"/>
              </a:ext>
            </a:extLst>
          </p:cNvPr>
          <p:cNvGraphicFramePr>
            <a:graphicFrameLocks noGrp="1"/>
          </p:cNvGraphicFramePr>
          <p:nvPr>
            <p:extLst>
              <p:ext uri="{D42A27DB-BD31-4B8C-83A1-F6EECF244321}">
                <p14:modId xmlns:p14="http://schemas.microsoft.com/office/powerpoint/2010/main" val="1671445729"/>
              </p:ext>
            </p:extLst>
          </p:nvPr>
        </p:nvGraphicFramePr>
        <p:xfrm>
          <a:off x="2661920" y="662900"/>
          <a:ext cx="8290560" cy="2610292"/>
        </p:xfrm>
        <a:graphic>
          <a:graphicData uri="http://schemas.openxmlformats.org/drawingml/2006/table">
            <a:tbl>
              <a:tblPr firstRow="1" firstCol="1" bandRow="1"/>
              <a:tblGrid>
                <a:gridCol w="6265411">
                  <a:extLst>
                    <a:ext uri="{9D8B030D-6E8A-4147-A177-3AD203B41FA5}">
                      <a16:colId xmlns:a16="http://schemas.microsoft.com/office/drawing/2014/main" val="2831764132"/>
                    </a:ext>
                  </a:extLst>
                </a:gridCol>
                <a:gridCol w="2025149">
                  <a:extLst>
                    <a:ext uri="{9D8B030D-6E8A-4147-A177-3AD203B41FA5}">
                      <a16:colId xmlns:a16="http://schemas.microsoft.com/office/drawing/2014/main" val="557431318"/>
                    </a:ext>
                  </a:extLst>
                </a:gridCol>
              </a:tblGrid>
              <a:tr h="125153">
                <a:tc gridSpan="2">
                  <a:txBody>
                    <a:bodyPr/>
                    <a:lstStyle/>
                    <a:p>
                      <a:pPr marL="0" marR="0" algn="l" fontAlgn="b">
                        <a:spcBef>
                          <a:spcPts val="0"/>
                        </a:spcBef>
                        <a:spcAft>
                          <a:spcPts val="0"/>
                        </a:spcAft>
                      </a:pPr>
                      <a:r>
                        <a:rPr lang="en-US" sz="16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Table 3: ISA Support - Logistic Regression Results</a:t>
                      </a:r>
                      <a:endParaRPr lang="en-US" sz="3600" b="0" i="0" u="none" strike="noStrike" dirty="0">
                        <a:effectLst/>
                        <a:latin typeface="Arial" panose="020B0604020202020204" pitchFamily="34" charset="0"/>
                      </a:endParaRPr>
                    </a:p>
                  </a:txBody>
                  <a:tcPr marL="60508" marR="60508" marT="30254" marB="30254">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15970555"/>
                  </a:ext>
                </a:extLst>
              </a:tr>
              <a:tr h="100382">
                <a:tc>
                  <a:txBody>
                    <a:bodyPr/>
                    <a:lstStyle/>
                    <a:p>
                      <a:pPr marL="0" marR="0" algn="l" fontAlgn="b">
                        <a:spcBef>
                          <a:spcPts val="0"/>
                        </a:spcBef>
                        <a:spcAft>
                          <a:spcPts val="0"/>
                        </a:spcAft>
                      </a:pPr>
                      <a:r>
                        <a:rPr lang="en-US" sz="16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b="0" i="0" u="none" strike="noStrike" dirty="0">
                        <a:effectLst/>
                        <a:latin typeface="Arial" panose="020B0604020202020204" pitchFamily="34" charset="0"/>
                      </a:endParaRPr>
                    </a:p>
                  </a:txBody>
                  <a:tcPr marL="6303" marR="6303" marT="63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fontAlgn="b">
                        <a:spcBef>
                          <a:spcPts val="0"/>
                        </a:spcBef>
                        <a:spcAft>
                          <a:spcPts val="0"/>
                        </a:spcAft>
                      </a:pPr>
                      <a:r>
                        <a:rPr lang="en-US" sz="16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600" b="0" i="0" u="none" strike="noStrike" dirty="0">
                        <a:effectLst/>
                        <a:latin typeface="Arial" panose="020B0604020202020204" pitchFamily="34" charset="0"/>
                      </a:endParaRPr>
                    </a:p>
                  </a:txBody>
                  <a:tcPr marL="6303" marR="6303" marT="6303"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3140021"/>
                  </a:ext>
                </a:extLst>
              </a:tr>
              <a:tr h="225742">
                <a:tc>
                  <a:txBody>
                    <a:bodyPr/>
                    <a:lstStyle/>
                    <a:p>
                      <a:pPr algn="l" fontAlgn="b">
                        <a:spcBef>
                          <a:spcPts val="0"/>
                        </a:spcBef>
                        <a:spcAft>
                          <a:spcPts val="0"/>
                        </a:spcAft>
                      </a:pPr>
                      <a:endParaRPr lang="en-US" sz="3600" b="0" i="0" u="none" strike="noStrike" dirty="0">
                        <a:effectLst/>
                        <a:latin typeface="Arial" panose="020B0604020202020204" pitchFamily="34" charset="0"/>
                      </a:endParaRPr>
                    </a:p>
                  </a:txBody>
                  <a:tcPr marL="6303" marR="6303" marT="630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fontAlgn="b">
                        <a:spcBef>
                          <a:spcPts val="0"/>
                        </a:spcBef>
                        <a:spcAft>
                          <a:spcPts val="0"/>
                        </a:spcAft>
                      </a:pPr>
                      <a:r>
                        <a:rPr lang="en-US" sz="16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ISA Support</a:t>
                      </a:r>
                      <a:endParaRPr lang="en-US" sz="3600" b="0" i="0" u="none" strike="noStrike" dirty="0">
                        <a:effectLst/>
                        <a:latin typeface="Arial" panose="020B0604020202020204" pitchFamily="34" charset="0"/>
                      </a:endParaRPr>
                    </a:p>
                  </a:txBody>
                  <a:tcPr marL="6303" marR="6303" marT="6303"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317610"/>
                  </a:ext>
                </a:extLst>
              </a:tr>
              <a:tr h="100382">
                <a:tc>
                  <a:txBody>
                    <a:bodyPr/>
                    <a:lstStyle/>
                    <a:p>
                      <a:pPr marL="0" marR="0" algn="l" fontAlgn="b">
                        <a:spcBef>
                          <a:spcPts val="0"/>
                        </a:spcBef>
                        <a:spcAft>
                          <a:spcPts val="0"/>
                        </a:spcAft>
                      </a:pPr>
                      <a:r>
                        <a:rPr lang="en-US" sz="16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Education-Bachelor's Degree or Higher</a:t>
                      </a:r>
                      <a:endParaRPr lang="en-US" sz="3600" b="0" i="0" u="none" strike="noStrike" dirty="0">
                        <a:effectLst/>
                        <a:latin typeface="Arial" panose="020B0604020202020204" pitchFamily="34" charset="0"/>
                      </a:endParaRPr>
                    </a:p>
                  </a:txBody>
                  <a:tcPr marL="6303" marR="6303" marT="63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fontAlgn="b">
                        <a:spcBef>
                          <a:spcPts val="0"/>
                        </a:spcBef>
                        <a:spcAft>
                          <a:spcPts val="0"/>
                        </a:spcAft>
                      </a:pPr>
                      <a:r>
                        <a:rPr lang="en-US" sz="16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0.414**</a:t>
                      </a:r>
                      <a:endParaRPr lang="en-US" sz="3600" b="0" i="0" u="none" strike="noStrike" dirty="0">
                        <a:effectLst/>
                        <a:latin typeface="Arial" panose="020B0604020202020204" pitchFamily="34" charset="0"/>
                      </a:endParaRPr>
                    </a:p>
                  </a:txBody>
                  <a:tcPr marL="6303" marR="6303" marT="6303"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0863822"/>
                  </a:ext>
                </a:extLst>
              </a:tr>
              <a:tr h="0">
                <a:tc>
                  <a:txBody>
                    <a:bodyPr/>
                    <a:lstStyle/>
                    <a:p>
                      <a:pPr marL="0" marR="0" algn="l" defTabSz="457200" rtl="0" eaLnBrk="1" fontAlgn="b" latinLnBrk="0" hangingPunct="1">
                        <a:spcBef>
                          <a:spcPts val="0"/>
                        </a:spcBef>
                        <a:spcAft>
                          <a:spcPts val="0"/>
                        </a:spcAft>
                      </a:pP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b">
                    <a:lnL>
                      <a:noFill/>
                    </a:lnL>
                    <a:lnR>
                      <a:noFill/>
                    </a:lnR>
                    <a:lnT>
                      <a:noFill/>
                    </a:lnT>
                    <a:lnB>
                      <a:noFill/>
                    </a:lnB>
                  </a:tcPr>
                </a:tc>
                <a:tc>
                  <a:txBody>
                    <a:bodyPr/>
                    <a:lstStyle/>
                    <a:p>
                      <a:pPr marL="0" marR="0" algn="ctr" defTabSz="457200" rtl="0" eaLnBrk="1" fontAlgn="b"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a:t>
                      </a: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ctr">
                    <a:lnL>
                      <a:noFill/>
                    </a:lnL>
                    <a:lnR>
                      <a:noFill/>
                    </a:lnR>
                    <a:lnT>
                      <a:noFill/>
                    </a:lnT>
                    <a:lnB>
                      <a:noFill/>
                    </a:lnB>
                  </a:tcPr>
                </a:tc>
                <a:extLst>
                  <a:ext uri="{0D108BD9-81ED-4DB2-BD59-A6C34878D82A}">
                    <a16:rowId xmlns:a16="http://schemas.microsoft.com/office/drawing/2014/main" val="2076599804"/>
                  </a:ext>
                </a:extLst>
              </a:tr>
              <a:tr h="100382">
                <a:tc>
                  <a:txBody>
                    <a:bodyPr/>
                    <a:lstStyle/>
                    <a:p>
                      <a:pPr marL="0" marR="0" algn="l" defTabSz="457200" rtl="0" eaLnBrk="1" fontAlgn="b"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Private School Vouchers Support Dummy</a:t>
                      </a: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b">
                    <a:lnL>
                      <a:noFill/>
                    </a:lnL>
                    <a:lnR>
                      <a:noFill/>
                    </a:lnR>
                    <a:lnT>
                      <a:noFill/>
                    </a:lnT>
                    <a:lnB>
                      <a:noFill/>
                    </a:lnB>
                  </a:tcPr>
                </a:tc>
                <a:tc>
                  <a:txBody>
                    <a:bodyPr/>
                    <a:lstStyle/>
                    <a:p>
                      <a:pPr marL="0" marR="0" algn="ctr" defTabSz="457200" rtl="0" eaLnBrk="1" fontAlgn="b"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0.227*</a:t>
                      </a: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ctr">
                    <a:lnL>
                      <a:noFill/>
                    </a:lnL>
                    <a:lnR>
                      <a:noFill/>
                    </a:lnR>
                    <a:lnT>
                      <a:noFill/>
                    </a:lnT>
                    <a:lnB>
                      <a:noFill/>
                    </a:lnB>
                  </a:tcPr>
                </a:tc>
                <a:extLst>
                  <a:ext uri="{0D108BD9-81ED-4DB2-BD59-A6C34878D82A}">
                    <a16:rowId xmlns:a16="http://schemas.microsoft.com/office/drawing/2014/main" val="1265622248"/>
                  </a:ext>
                </a:extLst>
              </a:tr>
              <a:tr h="225742">
                <a:tc>
                  <a:txBody>
                    <a:bodyPr/>
                    <a:lstStyle/>
                    <a:p>
                      <a:pPr marL="0" marR="0" algn="l" defTabSz="457200" rtl="0" eaLnBrk="1" fontAlgn="b" latinLnBrk="0" hangingPunct="1">
                        <a:spcBef>
                          <a:spcPts val="0"/>
                        </a:spcBef>
                        <a:spcAft>
                          <a:spcPts val="0"/>
                        </a:spcAft>
                      </a:pP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b">
                    <a:lnL>
                      <a:noFill/>
                    </a:lnL>
                    <a:lnR>
                      <a:noFill/>
                    </a:lnR>
                    <a:lnT>
                      <a:noFill/>
                    </a:lnT>
                    <a:lnB>
                      <a:noFill/>
                    </a:lnB>
                  </a:tcPr>
                </a:tc>
                <a:tc>
                  <a:txBody>
                    <a:bodyPr/>
                    <a:lstStyle/>
                    <a:p>
                      <a:pPr marL="0" marR="0" algn="ctr" defTabSz="457200" rtl="0" eaLnBrk="1" fontAlgn="b"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(0.113)</a:t>
                      </a: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ctr">
                    <a:lnL>
                      <a:noFill/>
                    </a:lnL>
                    <a:lnR>
                      <a:noFill/>
                    </a:lnR>
                    <a:lnT>
                      <a:noFill/>
                    </a:lnT>
                    <a:lnB>
                      <a:noFill/>
                    </a:lnB>
                  </a:tcPr>
                </a:tc>
                <a:extLst>
                  <a:ext uri="{0D108BD9-81ED-4DB2-BD59-A6C34878D82A}">
                    <a16:rowId xmlns:a16="http://schemas.microsoft.com/office/drawing/2014/main" val="998024086"/>
                  </a:ext>
                </a:extLst>
              </a:tr>
              <a:tr h="100382">
                <a:tc>
                  <a:txBody>
                    <a:bodyPr/>
                    <a:lstStyle/>
                    <a:p>
                      <a:pPr marL="0" marR="0" algn="l" defTabSz="457200" rtl="0" eaLnBrk="1" fontAlgn="b"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Child in College</a:t>
                      </a: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b">
                    <a:lnL>
                      <a:noFill/>
                    </a:lnL>
                    <a:lnR>
                      <a:noFill/>
                    </a:lnR>
                    <a:lnT>
                      <a:noFill/>
                    </a:lnT>
                    <a:lnB>
                      <a:noFill/>
                    </a:lnB>
                  </a:tcPr>
                </a:tc>
                <a:tc>
                  <a:txBody>
                    <a:bodyPr/>
                    <a:lstStyle/>
                    <a:p>
                      <a:pPr marL="0" marR="0" algn="ctr" defTabSz="457200" rtl="0" eaLnBrk="1" fontAlgn="b"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-0.481*</a:t>
                      </a: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ctr">
                    <a:lnL>
                      <a:noFill/>
                    </a:lnL>
                    <a:lnR>
                      <a:noFill/>
                    </a:lnR>
                    <a:lnT>
                      <a:noFill/>
                    </a:lnT>
                    <a:lnB>
                      <a:noFill/>
                    </a:lnB>
                  </a:tcPr>
                </a:tc>
                <a:extLst>
                  <a:ext uri="{0D108BD9-81ED-4DB2-BD59-A6C34878D82A}">
                    <a16:rowId xmlns:a16="http://schemas.microsoft.com/office/drawing/2014/main" val="443856399"/>
                  </a:ext>
                </a:extLst>
              </a:tr>
              <a:tr h="225742">
                <a:tc>
                  <a:txBody>
                    <a:bodyPr/>
                    <a:lstStyle/>
                    <a:p>
                      <a:pPr marL="0" marR="0" algn="l" defTabSz="457200" rtl="0" eaLnBrk="1" fontAlgn="b" latinLnBrk="0" hangingPunct="1">
                        <a:spcBef>
                          <a:spcPts val="0"/>
                        </a:spcBef>
                        <a:spcAft>
                          <a:spcPts val="0"/>
                        </a:spcAft>
                      </a:pP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b">
                    <a:lnL>
                      <a:noFill/>
                    </a:lnL>
                    <a:lnR>
                      <a:noFill/>
                    </a:lnR>
                    <a:lnT>
                      <a:noFill/>
                    </a:lnT>
                    <a:lnB>
                      <a:noFill/>
                    </a:lnB>
                  </a:tcPr>
                </a:tc>
                <a:tc>
                  <a:txBody>
                    <a:bodyPr/>
                    <a:lstStyle/>
                    <a:p>
                      <a:pPr marL="0" marR="0" algn="ctr" defTabSz="457200" rtl="0" eaLnBrk="1" fontAlgn="b"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(0.208)</a:t>
                      </a:r>
                      <a:endParaRPr lang="en-US" sz="16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6303" marR="6303" marT="6303" marB="0" anchor="ctr">
                    <a:lnL>
                      <a:noFill/>
                    </a:lnL>
                    <a:lnR>
                      <a:noFill/>
                    </a:lnR>
                    <a:lnT>
                      <a:noFill/>
                    </a:lnT>
                    <a:lnB>
                      <a:noFill/>
                    </a:lnB>
                  </a:tcPr>
                </a:tc>
                <a:extLst>
                  <a:ext uri="{0D108BD9-81ED-4DB2-BD59-A6C34878D82A}">
                    <a16:rowId xmlns:a16="http://schemas.microsoft.com/office/drawing/2014/main" val="980286876"/>
                  </a:ext>
                </a:extLst>
              </a:tr>
            </a:tbl>
          </a:graphicData>
        </a:graphic>
      </p:graphicFrame>
      <p:graphicFrame>
        <p:nvGraphicFramePr>
          <p:cNvPr id="10" name="Table 9">
            <a:extLst>
              <a:ext uri="{FF2B5EF4-FFF2-40B4-BE49-F238E27FC236}">
                <a16:creationId xmlns:a16="http://schemas.microsoft.com/office/drawing/2014/main" id="{A48F798E-6107-4F31-A660-FDF04732A09E}"/>
              </a:ext>
            </a:extLst>
          </p:cNvPr>
          <p:cNvGraphicFramePr>
            <a:graphicFrameLocks noGrp="1"/>
          </p:cNvGraphicFramePr>
          <p:nvPr>
            <p:extLst>
              <p:ext uri="{D42A27DB-BD31-4B8C-83A1-F6EECF244321}">
                <p14:modId xmlns:p14="http://schemas.microsoft.com/office/powerpoint/2010/main" val="2874630232"/>
              </p:ext>
            </p:extLst>
          </p:nvPr>
        </p:nvGraphicFramePr>
        <p:xfrm>
          <a:off x="2670048" y="3315119"/>
          <a:ext cx="8201152" cy="3403201"/>
        </p:xfrm>
        <a:graphic>
          <a:graphicData uri="http://schemas.openxmlformats.org/drawingml/2006/table">
            <a:tbl>
              <a:tblPr firstRow="1" firstCol="1" bandRow="1"/>
              <a:tblGrid>
                <a:gridCol w="6488426">
                  <a:extLst>
                    <a:ext uri="{9D8B030D-6E8A-4147-A177-3AD203B41FA5}">
                      <a16:colId xmlns:a16="http://schemas.microsoft.com/office/drawing/2014/main" val="3963837895"/>
                    </a:ext>
                  </a:extLst>
                </a:gridCol>
                <a:gridCol w="1712726">
                  <a:extLst>
                    <a:ext uri="{9D8B030D-6E8A-4147-A177-3AD203B41FA5}">
                      <a16:colId xmlns:a16="http://schemas.microsoft.com/office/drawing/2014/main" val="2910876870"/>
                    </a:ext>
                  </a:extLst>
                </a:gridCol>
              </a:tblGrid>
              <a:tr h="122692">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Pell Grant Support Dummy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0.919**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3741511697"/>
                  </a:ext>
                </a:extLst>
              </a:tr>
              <a:tr h="139604">
                <a:tc>
                  <a:txBody>
                    <a:bodyPr/>
                    <a:lstStyle/>
                    <a:p>
                      <a:endParaRPr lang="en-US" sz="1800" dirty="0">
                        <a:effectLst/>
                        <a:latin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(0.155)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69379659"/>
                  </a:ext>
                </a:extLst>
              </a:tr>
              <a:tr h="122692">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Tuition-Free College Support Dummy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0.572**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995058390"/>
                  </a:ext>
                </a:extLst>
              </a:tr>
              <a:tr h="139604">
                <a:tc>
                  <a:txBody>
                    <a:bodyPr/>
                    <a:lstStyle/>
                    <a:p>
                      <a:endParaRPr lang="en-US" sz="1800" dirty="0">
                        <a:effectLst/>
                        <a:latin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(0.133)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62953657"/>
                  </a:ext>
                </a:extLst>
              </a:tr>
              <a:tr h="122692">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Deferred Tuition Support Dummy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0.601**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1247697607"/>
                  </a:ext>
                </a:extLst>
              </a:tr>
              <a:tr h="139604">
                <a:tc>
                  <a:txBody>
                    <a:bodyPr/>
                    <a:lstStyle/>
                    <a:p>
                      <a:endParaRPr lang="en-US" sz="1800" dirty="0">
                        <a:effectLst/>
                        <a:latin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(0.125)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3881241539"/>
                  </a:ext>
                </a:extLst>
              </a:tr>
              <a:tr h="122692">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 Much Emphasis on Affordability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0.361*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463093870"/>
                  </a:ext>
                </a:extLst>
              </a:tr>
              <a:tr h="139604">
                <a:tc>
                  <a:txBody>
                    <a:bodyPr/>
                    <a:lstStyle/>
                    <a:p>
                      <a:endParaRPr lang="en-US" sz="1800" dirty="0">
                        <a:effectLst/>
                        <a:latin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(0.147)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3150849027"/>
                  </a:ext>
                </a:extLst>
              </a:tr>
              <a:tr h="122692">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 Much Emphasis on Workforce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0.294*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1302791338"/>
                  </a:ext>
                </a:extLst>
              </a:tr>
              <a:tr h="139604">
                <a:tc>
                  <a:txBody>
                    <a:bodyPr/>
                    <a:lstStyle/>
                    <a:p>
                      <a:endParaRPr lang="en-US" sz="1800" dirty="0">
                        <a:effectLst/>
                        <a:latin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(0.143)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3550711984"/>
                  </a:ext>
                </a:extLst>
              </a:tr>
              <a:tr h="122692">
                <a:tc>
                  <a:txBody>
                    <a:bodyPr/>
                    <a:lstStyle/>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Constant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-2.204**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1883745546"/>
                  </a:ext>
                </a:extLst>
              </a:tr>
              <a:tr h="139604">
                <a:tc>
                  <a:txBody>
                    <a:bodyPr/>
                    <a:lstStyle/>
                    <a:p>
                      <a:endParaRPr lang="en-US" sz="1800" dirty="0">
                        <a:effectLst/>
                        <a:latin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(0.321)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a:noFill/>
                    </a:lnB>
                  </a:tcPr>
                </a:tc>
                <a:extLst>
                  <a:ext uri="{0D108BD9-81ED-4DB2-BD59-A6C34878D82A}">
                    <a16:rowId xmlns:a16="http://schemas.microsoft.com/office/drawing/2014/main" val="1455515985"/>
                  </a:ext>
                </a:extLst>
              </a:tr>
              <a:tr h="122692">
                <a:tc>
                  <a:txBody>
                    <a:bodyPr/>
                    <a:lstStyle/>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2,801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77" marR="3877" marT="387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395884"/>
                  </a:ext>
                </a:extLst>
              </a:tr>
            </a:tbl>
          </a:graphicData>
        </a:graphic>
      </p:graphicFrame>
      <p:sp>
        <p:nvSpPr>
          <p:cNvPr id="4" name="TextBox 3">
            <a:extLst>
              <a:ext uri="{FF2B5EF4-FFF2-40B4-BE49-F238E27FC236}">
                <a16:creationId xmlns:a16="http://schemas.microsoft.com/office/drawing/2014/main" id="{492DC378-999E-45DD-B9AB-3683D86B61D6}"/>
              </a:ext>
            </a:extLst>
          </p:cNvPr>
          <p:cNvSpPr txBox="1"/>
          <p:nvPr/>
        </p:nvSpPr>
        <p:spPr>
          <a:xfrm>
            <a:off x="1487424" y="139680"/>
            <a:ext cx="10704576" cy="507831"/>
          </a:xfrm>
          <a:prstGeom prst="rect">
            <a:avLst/>
          </a:prstGeom>
          <a:noFill/>
        </p:spPr>
        <p:txBody>
          <a:bodyPr wrap="square" rtlCol="0">
            <a:spAutoFit/>
          </a:bodyPr>
          <a:lstStyle/>
          <a:p>
            <a:r>
              <a:rPr lang="en-US" sz="2700" dirty="0"/>
              <a:t>Question 2: What are the factors driving public support/opposition to ISAs?</a:t>
            </a:r>
          </a:p>
        </p:txBody>
      </p:sp>
    </p:spTree>
    <p:extLst>
      <p:ext uri="{BB962C8B-B14F-4D97-AF65-F5344CB8AC3E}">
        <p14:creationId xmlns:p14="http://schemas.microsoft.com/office/powerpoint/2010/main" val="361311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706056"/>
          </a:xfrm>
        </p:spPr>
        <p:txBody>
          <a:bodyPr/>
          <a:lstStyle/>
          <a:p>
            <a:r>
              <a:rPr lang="en-US" dirty="0"/>
              <a:t>Summary</a:t>
            </a:r>
          </a:p>
        </p:txBody>
      </p:sp>
      <p:sp>
        <p:nvSpPr>
          <p:cNvPr id="3" name="Content Placeholder 2"/>
          <p:cNvSpPr>
            <a:spLocks noGrp="1"/>
          </p:cNvSpPr>
          <p:nvPr>
            <p:ph idx="1"/>
          </p:nvPr>
        </p:nvSpPr>
        <p:spPr>
          <a:xfrm>
            <a:off x="1484308" y="2157713"/>
            <a:ext cx="10018713" cy="3124201"/>
          </a:xfrm>
        </p:spPr>
        <p:txBody>
          <a:bodyPr>
            <a:noAutofit/>
          </a:bodyPr>
          <a:lstStyle/>
          <a:p>
            <a:r>
              <a:rPr lang="en-US" sz="2800" dirty="0"/>
              <a:t>46% of individuals support ISAs, with many neither supporting or opposing</a:t>
            </a:r>
          </a:p>
          <a:p>
            <a:r>
              <a:rPr lang="en-US" sz="2800" dirty="0"/>
              <a:t>Factors associated with ISA support/opposition:</a:t>
            </a:r>
          </a:p>
          <a:p>
            <a:pPr lvl="1"/>
            <a:r>
              <a:rPr lang="en-US" sz="2400" dirty="0"/>
              <a:t>Respondents’ experiences with financing their own higher education are more likely to support ISAs</a:t>
            </a:r>
          </a:p>
          <a:p>
            <a:pPr lvl="1"/>
            <a:r>
              <a:rPr lang="en-US" sz="2400" dirty="0"/>
              <a:t>However, experiences with sending children to college are less likely to support ISAs. </a:t>
            </a:r>
          </a:p>
          <a:p>
            <a:pPr lvl="1"/>
            <a:r>
              <a:rPr lang="en-US" sz="2400" dirty="0"/>
              <a:t>Respondents who support K-12 private school vouchers, Pell Grants, tuition-free college, and deferred tuition are more likely to support ISAs. </a:t>
            </a:r>
          </a:p>
          <a:p>
            <a:pPr marL="800100" lvl="1" indent="-342900">
              <a:spcAft>
                <a:spcPts val="0"/>
              </a:spcAft>
              <a:buFont typeface="Arial" panose="020B0604020202020204" pitchFamily="34" charset="0"/>
              <a:buChar char="•"/>
            </a:pPr>
            <a:r>
              <a:rPr lang="en-US" sz="2400" dirty="0"/>
              <a:t>Respondents who believed there was too much emphasis on affordability and workforce development by colleges were more likely to support ISAs.</a:t>
            </a:r>
            <a:endParaRPr lang="en-US" sz="3200" dirty="0"/>
          </a:p>
        </p:txBody>
      </p:sp>
    </p:spTree>
    <p:extLst>
      <p:ext uri="{BB962C8B-B14F-4D97-AF65-F5344CB8AC3E}">
        <p14:creationId xmlns:p14="http://schemas.microsoft.com/office/powerpoint/2010/main" val="3466600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2838</Words>
  <Application>Microsoft Macintosh PowerPoint</Application>
  <PresentationFormat>Widescreen</PresentationFormat>
  <Paragraphs>227</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Times New Roman</vt:lpstr>
      <vt:lpstr>Parallax</vt:lpstr>
      <vt:lpstr>Perceptions of Income Share Agreements: Evidence from a Public Opinion Survey </vt:lpstr>
      <vt:lpstr>Question Wording</vt:lpstr>
      <vt:lpstr>PowerPoint Presentation</vt:lpstr>
      <vt:lpstr>Results: Who should offer ISAs?</vt:lpstr>
      <vt:lpstr>Results: Does the Public Think ISAs are Fair?</vt:lpstr>
      <vt:lpstr>Research Question</vt:lpstr>
      <vt:lpstr>Method: Public Opinion Polling on ISAs</vt:lpstr>
      <vt:lpstr>PowerPoint Presentation</vt:lpstr>
      <vt:lpstr>Summary</vt:lpstr>
      <vt:lpstr>Future Research</vt:lpstr>
      <vt:lpstr>References</vt:lpstr>
      <vt:lpstr>Jennifer A. Delaney University of Illinois at Urbana-Champaign</vt:lpstr>
      <vt:lpstr>Logistic Regression Results – ISA support</vt:lpstr>
      <vt:lpstr>Logistic Regression Results – ISA support</vt:lpstr>
      <vt:lpstr>Logistic Regression Results – ISA support</vt:lpstr>
      <vt:lpstr>Significant Difference of Means Tests</vt:lpstr>
      <vt:lpstr>Significant Difference of Means Tests</vt:lpstr>
      <vt:lpstr>Discussion</vt:lpstr>
      <vt:lpstr>Discussion</vt:lpstr>
      <vt:lpstr>Discussion</vt:lpstr>
      <vt:lpstr>What Are Income Share Agreements?</vt:lpstr>
      <vt:lpstr>U.S. ISA Policy Landscape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Perceptions of Income Share Agreements: Evidence from a Public Opinion Survey</dc:title>
  <dc:creator>Elizabeth Bell</dc:creator>
  <cp:lastModifiedBy>Microsoft Office User</cp:lastModifiedBy>
  <cp:revision>31</cp:revision>
  <dcterms:created xsi:type="dcterms:W3CDTF">2018-10-29T12:22:09Z</dcterms:created>
  <dcterms:modified xsi:type="dcterms:W3CDTF">2019-03-21T19:07:57Z</dcterms:modified>
</cp:coreProperties>
</file>