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76"/>
  </p:notesMasterIdLst>
  <p:handoutMasterIdLst>
    <p:handoutMasterId r:id="rId77"/>
  </p:handoutMasterIdLst>
  <p:sldIdLst>
    <p:sldId id="490" r:id="rId2"/>
    <p:sldId id="491" r:id="rId3"/>
    <p:sldId id="492" r:id="rId4"/>
    <p:sldId id="493" r:id="rId5"/>
    <p:sldId id="494" r:id="rId6"/>
    <p:sldId id="495" r:id="rId7"/>
    <p:sldId id="496" r:id="rId8"/>
    <p:sldId id="256" r:id="rId9"/>
    <p:sldId id="261" r:id="rId10"/>
    <p:sldId id="382" r:id="rId11"/>
    <p:sldId id="469" r:id="rId12"/>
    <p:sldId id="404" r:id="rId13"/>
    <p:sldId id="405" r:id="rId14"/>
    <p:sldId id="362" r:id="rId15"/>
    <p:sldId id="363" r:id="rId16"/>
    <p:sldId id="384" r:id="rId17"/>
    <p:sldId id="471" r:id="rId18"/>
    <p:sldId id="385" r:id="rId19"/>
    <p:sldId id="383" r:id="rId20"/>
    <p:sldId id="421" r:id="rId21"/>
    <p:sldId id="431" r:id="rId22"/>
    <p:sldId id="422" r:id="rId23"/>
    <p:sldId id="428" r:id="rId24"/>
    <p:sldId id="429" r:id="rId25"/>
    <p:sldId id="420" r:id="rId26"/>
    <p:sldId id="424" r:id="rId27"/>
    <p:sldId id="430" r:id="rId28"/>
    <p:sldId id="417" r:id="rId29"/>
    <p:sldId id="468" r:id="rId30"/>
    <p:sldId id="407" r:id="rId31"/>
    <p:sldId id="408" r:id="rId32"/>
    <p:sldId id="409" r:id="rId33"/>
    <p:sldId id="423" r:id="rId34"/>
    <p:sldId id="410" r:id="rId35"/>
    <p:sldId id="425" r:id="rId36"/>
    <p:sldId id="373" r:id="rId37"/>
    <p:sldId id="375" r:id="rId38"/>
    <p:sldId id="470" r:id="rId39"/>
    <p:sldId id="402" r:id="rId40"/>
    <p:sldId id="394" r:id="rId41"/>
    <p:sldId id="370" r:id="rId42"/>
    <p:sldId id="432" r:id="rId43"/>
    <p:sldId id="472" r:id="rId44"/>
    <p:sldId id="466" r:id="rId45"/>
    <p:sldId id="434" r:id="rId46"/>
    <p:sldId id="435" r:id="rId47"/>
    <p:sldId id="442" r:id="rId48"/>
    <p:sldId id="381" r:id="rId49"/>
    <p:sldId id="443" r:id="rId50"/>
    <p:sldId id="444" r:id="rId51"/>
    <p:sldId id="411" r:id="rId52"/>
    <p:sldId id="412" r:id="rId53"/>
    <p:sldId id="445" r:id="rId54"/>
    <p:sldId id="378" r:id="rId55"/>
    <p:sldId id="463" r:id="rId56"/>
    <p:sldId id="464" r:id="rId57"/>
    <p:sldId id="473" r:id="rId58"/>
    <p:sldId id="474" r:id="rId59"/>
    <p:sldId id="475" r:id="rId60"/>
    <p:sldId id="476" r:id="rId61"/>
    <p:sldId id="477" r:id="rId62"/>
    <p:sldId id="478" r:id="rId63"/>
    <p:sldId id="479" r:id="rId64"/>
    <p:sldId id="480" r:id="rId65"/>
    <p:sldId id="481" r:id="rId66"/>
    <p:sldId id="482" r:id="rId67"/>
    <p:sldId id="483" r:id="rId68"/>
    <p:sldId id="484" r:id="rId69"/>
    <p:sldId id="485" r:id="rId70"/>
    <p:sldId id="486" r:id="rId71"/>
    <p:sldId id="487" r:id="rId72"/>
    <p:sldId id="488" r:id="rId73"/>
    <p:sldId id="489" r:id="rId74"/>
    <p:sldId id="398" r:id="rId75"/>
  </p:sldIdLst>
  <p:sldSz cx="9144000" cy="6858000" type="screen4x3"/>
  <p:notesSz cx="6858000" cy="9296400"/>
  <p:defaultTextStyle>
    <a:defPPr>
      <a:defRPr lang="en-US"/>
    </a:defPPr>
    <a:lvl1pPr algn="l" rtl="0" fontAlgn="base">
      <a:spcBef>
        <a:spcPct val="0"/>
      </a:spcBef>
      <a:spcAft>
        <a:spcPct val="0"/>
      </a:spcAft>
      <a:defRPr b="1" u="sng" kern="1200">
        <a:solidFill>
          <a:schemeClr val="tx1"/>
        </a:solidFill>
        <a:latin typeface="Tahoma" pitchFamily="34" charset="0"/>
        <a:ea typeface="+mn-ea"/>
        <a:cs typeface="+mn-cs"/>
      </a:defRPr>
    </a:lvl1pPr>
    <a:lvl2pPr marL="457200" algn="l" rtl="0" fontAlgn="base">
      <a:spcBef>
        <a:spcPct val="0"/>
      </a:spcBef>
      <a:spcAft>
        <a:spcPct val="0"/>
      </a:spcAft>
      <a:defRPr b="1" u="sng" kern="1200">
        <a:solidFill>
          <a:schemeClr val="tx1"/>
        </a:solidFill>
        <a:latin typeface="Tahoma" pitchFamily="34" charset="0"/>
        <a:ea typeface="+mn-ea"/>
        <a:cs typeface="+mn-cs"/>
      </a:defRPr>
    </a:lvl2pPr>
    <a:lvl3pPr marL="914400" algn="l" rtl="0" fontAlgn="base">
      <a:spcBef>
        <a:spcPct val="0"/>
      </a:spcBef>
      <a:spcAft>
        <a:spcPct val="0"/>
      </a:spcAft>
      <a:defRPr b="1" u="sng" kern="1200">
        <a:solidFill>
          <a:schemeClr val="tx1"/>
        </a:solidFill>
        <a:latin typeface="Tahoma" pitchFamily="34" charset="0"/>
        <a:ea typeface="+mn-ea"/>
        <a:cs typeface="+mn-cs"/>
      </a:defRPr>
    </a:lvl3pPr>
    <a:lvl4pPr marL="1371600" algn="l" rtl="0" fontAlgn="base">
      <a:spcBef>
        <a:spcPct val="0"/>
      </a:spcBef>
      <a:spcAft>
        <a:spcPct val="0"/>
      </a:spcAft>
      <a:defRPr b="1" u="sng" kern="1200">
        <a:solidFill>
          <a:schemeClr val="tx1"/>
        </a:solidFill>
        <a:latin typeface="Tahoma" pitchFamily="34" charset="0"/>
        <a:ea typeface="+mn-ea"/>
        <a:cs typeface="+mn-cs"/>
      </a:defRPr>
    </a:lvl4pPr>
    <a:lvl5pPr marL="1828800" algn="l" rtl="0" fontAlgn="base">
      <a:spcBef>
        <a:spcPct val="0"/>
      </a:spcBef>
      <a:spcAft>
        <a:spcPct val="0"/>
      </a:spcAft>
      <a:defRPr b="1" u="sng" kern="1200">
        <a:solidFill>
          <a:schemeClr val="tx1"/>
        </a:solidFill>
        <a:latin typeface="Tahoma" pitchFamily="34" charset="0"/>
        <a:ea typeface="+mn-ea"/>
        <a:cs typeface="+mn-cs"/>
      </a:defRPr>
    </a:lvl5pPr>
    <a:lvl6pPr marL="2286000" algn="l" defTabSz="914400" rtl="0" eaLnBrk="1" latinLnBrk="0" hangingPunct="1">
      <a:defRPr b="1" u="sng" kern="1200">
        <a:solidFill>
          <a:schemeClr val="tx1"/>
        </a:solidFill>
        <a:latin typeface="Tahoma" pitchFamily="34" charset="0"/>
        <a:ea typeface="+mn-ea"/>
        <a:cs typeface="+mn-cs"/>
      </a:defRPr>
    </a:lvl6pPr>
    <a:lvl7pPr marL="2743200" algn="l" defTabSz="914400" rtl="0" eaLnBrk="1" latinLnBrk="0" hangingPunct="1">
      <a:defRPr b="1" u="sng" kern="1200">
        <a:solidFill>
          <a:schemeClr val="tx1"/>
        </a:solidFill>
        <a:latin typeface="Tahoma" pitchFamily="34" charset="0"/>
        <a:ea typeface="+mn-ea"/>
        <a:cs typeface="+mn-cs"/>
      </a:defRPr>
    </a:lvl7pPr>
    <a:lvl8pPr marL="3200400" algn="l" defTabSz="914400" rtl="0" eaLnBrk="1" latinLnBrk="0" hangingPunct="1">
      <a:defRPr b="1" u="sng" kern="1200">
        <a:solidFill>
          <a:schemeClr val="tx1"/>
        </a:solidFill>
        <a:latin typeface="Tahoma" pitchFamily="34" charset="0"/>
        <a:ea typeface="+mn-ea"/>
        <a:cs typeface="+mn-cs"/>
      </a:defRPr>
    </a:lvl8pPr>
    <a:lvl9pPr marL="3657600" algn="l" defTabSz="914400" rtl="0" eaLnBrk="1" latinLnBrk="0" hangingPunct="1">
      <a:defRPr b="1" u="sng"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dget" initials="" lastIdx="3" clrIdx="0"/>
  <p:cmAuthor id="1" name="adamsb"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66"/>
    <a:srgbClr val="FFCC00"/>
    <a:srgbClr val="00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870" autoAdjust="0"/>
    <p:restoredTop sz="69499" autoAdjust="0"/>
  </p:normalViewPr>
  <p:slideViewPr>
    <p:cSldViewPr>
      <p:cViewPr>
        <p:scale>
          <a:sx n="75" d="100"/>
          <a:sy n="75" d="100"/>
        </p:scale>
        <p:origin x="-228" y="-168"/>
      </p:cViewPr>
      <p:guideLst>
        <p:guide orient="horz" pos="2160"/>
        <p:guide pos="2880"/>
      </p:guideLst>
    </p:cSldViewPr>
  </p:slideViewPr>
  <p:outlineViewPr>
    <p:cViewPr>
      <p:scale>
        <a:sx n="33" d="100"/>
        <a:sy n="33" d="100"/>
      </p:scale>
      <p:origin x="0" y="275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70" y="-108"/>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0213"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1863" eaLnBrk="0" hangingPunct="0">
              <a:defRPr kumimoji="1" sz="1200" b="0" u="none"/>
            </a:lvl1pPr>
          </a:lstStyle>
          <a:p>
            <a:pPr>
              <a:defRPr/>
            </a:pPr>
            <a:endParaRPr lang="en-US"/>
          </a:p>
        </p:txBody>
      </p:sp>
      <p:sp>
        <p:nvSpPr>
          <p:cNvPr id="19459" name="Rectangle 3"/>
          <p:cNvSpPr>
            <a:spLocks noGrp="1" noChangeArrowheads="1"/>
          </p:cNvSpPr>
          <p:nvPr>
            <p:ph type="dt" sz="quarter" idx="1"/>
          </p:nvPr>
        </p:nvSpPr>
        <p:spPr bwMode="auto">
          <a:xfrm>
            <a:off x="3886200" y="0"/>
            <a:ext cx="2970213"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1863" eaLnBrk="0" hangingPunct="0">
              <a:defRPr kumimoji="1" sz="1200" b="0" u="none"/>
            </a:lvl1pPr>
          </a:lstStyle>
          <a:p>
            <a:pPr>
              <a:defRPr/>
            </a:pPr>
            <a:endParaRPr lang="en-US"/>
          </a:p>
        </p:txBody>
      </p:sp>
      <p:sp>
        <p:nvSpPr>
          <p:cNvPr id="19460" name="Rectangle 4"/>
          <p:cNvSpPr>
            <a:spLocks noGrp="1" noChangeArrowheads="1"/>
          </p:cNvSpPr>
          <p:nvPr>
            <p:ph type="ftr" sz="quarter" idx="2"/>
          </p:nvPr>
        </p:nvSpPr>
        <p:spPr bwMode="auto">
          <a:xfrm>
            <a:off x="0" y="8831263"/>
            <a:ext cx="2970213"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1863" eaLnBrk="0" hangingPunct="0">
              <a:defRPr kumimoji="1" sz="1200" b="0" u="none"/>
            </a:lvl1pPr>
          </a:lstStyle>
          <a:p>
            <a:pPr>
              <a:defRPr/>
            </a:pPr>
            <a:endParaRPr lang="en-US"/>
          </a:p>
        </p:txBody>
      </p:sp>
      <p:sp>
        <p:nvSpPr>
          <p:cNvPr id="19461" name="Rectangle 5"/>
          <p:cNvSpPr>
            <a:spLocks noGrp="1" noChangeArrowheads="1"/>
          </p:cNvSpPr>
          <p:nvPr>
            <p:ph type="sldNum" sz="quarter" idx="3"/>
          </p:nvPr>
        </p:nvSpPr>
        <p:spPr bwMode="auto">
          <a:xfrm>
            <a:off x="3886200" y="8831263"/>
            <a:ext cx="2970213"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1863" eaLnBrk="0" hangingPunct="0">
              <a:defRPr kumimoji="1" sz="1200" b="0" u="none"/>
            </a:lvl1pPr>
          </a:lstStyle>
          <a:p>
            <a:pPr>
              <a:defRPr/>
            </a:pPr>
            <a:fld id="{3CA5B39B-6D82-491C-80E8-710D85621C6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0213" cy="463550"/>
          </a:xfrm>
          <a:prstGeom prst="rect">
            <a:avLst/>
          </a:prstGeom>
          <a:noFill/>
          <a:ln w="9525">
            <a:noFill/>
            <a:miter lim="800000"/>
            <a:headEnd/>
            <a:tailEnd/>
          </a:ln>
          <a:effectLst/>
        </p:spPr>
        <p:txBody>
          <a:bodyPr vert="horz" wrap="square" lIns="19410" tIns="0" rIns="19410" bIns="0" numCol="1" anchor="t" anchorCtr="0" compatLnSpc="1">
            <a:prstTxWarp prst="textNoShape">
              <a:avLst/>
            </a:prstTxWarp>
          </a:bodyPr>
          <a:lstStyle>
            <a:lvl1pPr defTabSz="931863" eaLnBrk="0" hangingPunct="0">
              <a:defRPr kumimoji="1" sz="1000" b="0" i="1" u="none"/>
            </a:lvl1pPr>
          </a:lstStyle>
          <a:p>
            <a:pPr>
              <a:defRPr/>
            </a:pPr>
            <a:r>
              <a:rPr lang="en-US"/>
              <a:t>*</a:t>
            </a:r>
            <a:endParaRPr lang="en-US" sz="1200"/>
          </a:p>
        </p:txBody>
      </p:sp>
      <p:sp>
        <p:nvSpPr>
          <p:cNvPr id="13315" name="Rectangle 4"/>
          <p:cNvSpPr>
            <a:spLocks noGrp="1" noRot="1" noChangeAspect="1" noChangeArrowheads="1"/>
          </p:cNvSpPr>
          <p:nvPr>
            <p:ph type="sldImg" idx="2"/>
          </p:nvPr>
        </p:nvSpPr>
        <p:spPr bwMode="auto">
          <a:xfrm>
            <a:off x="1104900" y="698500"/>
            <a:ext cx="4648200" cy="3486150"/>
          </a:xfrm>
          <a:prstGeom prst="rect">
            <a:avLst/>
          </a:prstGeom>
          <a:noFill/>
          <a:ln w="12700" cap="sq">
            <a:solidFill>
              <a:schemeClr val="tx1"/>
            </a:solidFill>
            <a:miter lim="800000"/>
            <a:headEnd/>
            <a:tailEnd/>
          </a:ln>
        </p:spPr>
      </p:sp>
      <p:sp>
        <p:nvSpPr>
          <p:cNvPr id="2053" name="Rectangle 5"/>
          <p:cNvSpPr>
            <a:spLocks noGrp="1" noChangeArrowheads="1"/>
          </p:cNvSpPr>
          <p:nvPr>
            <p:ph type="body" sz="quarter" idx="3"/>
          </p:nvPr>
        </p:nvSpPr>
        <p:spPr bwMode="auto">
          <a:xfrm>
            <a:off x="912813" y="4416425"/>
            <a:ext cx="5032375" cy="4181475"/>
          </a:xfrm>
          <a:prstGeom prst="rect">
            <a:avLst/>
          </a:prstGeom>
          <a:noFill/>
          <a:ln w="9525">
            <a:noFill/>
            <a:miter lim="800000"/>
            <a:headEnd/>
            <a:tailEnd/>
          </a:ln>
          <a:effectLst/>
        </p:spPr>
        <p:txBody>
          <a:bodyPr vert="horz" wrap="square" lIns="93816" tIns="46908" rIns="93816" bIns="469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32850"/>
            <a:ext cx="2970213" cy="463550"/>
          </a:xfrm>
          <a:prstGeom prst="rect">
            <a:avLst/>
          </a:prstGeom>
          <a:noFill/>
          <a:ln w="9525">
            <a:noFill/>
            <a:miter lim="800000"/>
            <a:headEnd/>
            <a:tailEnd/>
          </a:ln>
          <a:effectLst/>
        </p:spPr>
        <p:txBody>
          <a:bodyPr vert="horz" wrap="square" lIns="19410" tIns="0" rIns="19410" bIns="0" numCol="1" anchor="b" anchorCtr="0" compatLnSpc="1">
            <a:prstTxWarp prst="textNoShape">
              <a:avLst/>
            </a:prstTxWarp>
          </a:bodyPr>
          <a:lstStyle>
            <a:lvl1pPr defTabSz="931863" eaLnBrk="0" hangingPunct="0">
              <a:defRPr kumimoji="1" sz="1000" b="0" i="1" u="none"/>
            </a:lvl1pPr>
          </a:lstStyle>
          <a:p>
            <a:pPr>
              <a:defRPr/>
            </a:pPr>
            <a:r>
              <a:rPr lang="en-US"/>
              <a:t>*</a:t>
            </a:r>
            <a:endParaRPr lang="en-US" sz="1200"/>
          </a:p>
        </p:txBody>
      </p:sp>
      <p:sp>
        <p:nvSpPr>
          <p:cNvPr id="2055" name="Rectangle 7"/>
          <p:cNvSpPr>
            <a:spLocks noGrp="1" noChangeArrowheads="1"/>
          </p:cNvSpPr>
          <p:nvPr>
            <p:ph type="sldNum" sz="quarter" idx="5"/>
          </p:nvPr>
        </p:nvSpPr>
        <p:spPr bwMode="auto">
          <a:xfrm>
            <a:off x="3887788" y="8832850"/>
            <a:ext cx="2970212" cy="463550"/>
          </a:xfrm>
          <a:prstGeom prst="rect">
            <a:avLst/>
          </a:prstGeom>
          <a:noFill/>
          <a:ln w="9525">
            <a:noFill/>
            <a:miter lim="800000"/>
            <a:headEnd/>
            <a:tailEnd/>
          </a:ln>
          <a:effectLst/>
        </p:spPr>
        <p:txBody>
          <a:bodyPr vert="horz" wrap="square" lIns="19410" tIns="0" rIns="19410" bIns="0" numCol="1" anchor="b" anchorCtr="0" compatLnSpc="1">
            <a:prstTxWarp prst="textNoShape">
              <a:avLst/>
            </a:prstTxWarp>
          </a:bodyPr>
          <a:lstStyle>
            <a:lvl1pPr algn="r" defTabSz="931863" eaLnBrk="0" hangingPunct="0">
              <a:defRPr kumimoji="1" sz="1200" b="0" i="1" u="none"/>
            </a:lvl1pPr>
          </a:lstStyle>
          <a:p>
            <a:pPr>
              <a:defRPr/>
            </a:pPr>
            <a:fld id="{D51BDF03-52FC-42EE-B1D3-D986310FD35F}" type="slidenum">
              <a:rPr lang="en-US"/>
              <a:pPr>
                <a:defRPr/>
              </a:pPr>
              <a:t>‹#›</a:t>
            </a:fld>
            <a:endParaRPr lang="en-US" dirty="0"/>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CF5D247-6E51-438F-B3E5-2DA5438FB255}" type="slidenum">
              <a:rPr lang="en-US" sz="1000" smtClean="0"/>
              <a:pPr/>
              <a:t>1</a:t>
            </a:fld>
            <a:endParaRPr lang="en-US" sz="1000" smtClean="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p:spPr>
        <p:txBody>
          <a:bodyPr/>
          <a:lstStyle/>
          <a:p>
            <a:r>
              <a:rPr lang="en-US" smtClean="0"/>
              <a:t>Attributable – you can tell the data was collected for your study and belongs to an individual study subject and site</a:t>
            </a:r>
          </a:p>
          <a:p>
            <a:endParaRPr lang="en-US" smtClean="0"/>
          </a:p>
          <a:p>
            <a:r>
              <a:rPr lang="en-US" smtClean="0"/>
              <a:t>Legible – you can read it</a:t>
            </a:r>
          </a:p>
          <a:p>
            <a:endParaRPr lang="en-US" smtClean="0"/>
          </a:p>
          <a:p>
            <a:r>
              <a:rPr lang="en-US" smtClean="0"/>
              <a:t>Contemporaneous -  data was collected during the course of the study</a:t>
            </a:r>
          </a:p>
          <a:p>
            <a:endParaRPr lang="en-US" smtClean="0"/>
          </a:p>
          <a:p>
            <a:r>
              <a:rPr lang="en-US" smtClean="0"/>
              <a:t>Original – the source</a:t>
            </a:r>
          </a:p>
          <a:p>
            <a:endParaRPr lang="en-US" smtClean="0"/>
          </a:p>
          <a:p>
            <a:r>
              <a:rPr lang="en-US" smtClean="0"/>
              <a:t>Accurate – take a minute to make sure it is accurate</a:t>
            </a:r>
          </a:p>
        </p:txBody>
      </p:sp>
      <p:sp>
        <p:nvSpPr>
          <p:cNvPr id="44035" name="Header Placeholder 3"/>
          <p:cNvSpPr>
            <a:spLocks noGrp="1"/>
          </p:cNvSpPr>
          <p:nvPr>
            <p:ph type="hdr" sz="quarter"/>
          </p:nvPr>
        </p:nvSpPr>
        <p:spPr>
          <a:noFill/>
        </p:spPr>
        <p:txBody>
          <a:bodyPr/>
          <a:lstStyle/>
          <a:p>
            <a:r>
              <a:rPr lang="en-US" smtClean="0"/>
              <a:t>*</a:t>
            </a:r>
            <a:endParaRPr lang="en-US" sz="1200" smtClean="0"/>
          </a:p>
        </p:txBody>
      </p:sp>
      <p:sp>
        <p:nvSpPr>
          <p:cNvPr id="44036" name="Footer Placeholder 4"/>
          <p:cNvSpPr>
            <a:spLocks noGrp="1"/>
          </p:cNvSpPr>
          <p:nvPr>
            <p:ph type="ftr" sz="quarter" idx="4"/>
          </p:nvPr>
        </p:nvSpPr>
        <p:spPr>
          <a:noFill/>
        </p:spPr>
        <p:txBody>
          <a:bodyPr/>
          <a:lstStyle/>
          <a:p>
            <a:r>
              <a:rPr lang="en-US" smtClean="0"/>
              <a:t>*</a:t>
            </a:r>
            <a:endParaRPr lang="en-US" sz="1200" smtClean="0"/>
          </a:p>
        </p:txBody>
      </p:sp>
      <p:sp>
        <p:nvSpPr>
          <p:cNvPr id="44037" name="Slide Number Placeholder 5"/>
          <p:cNvSpPr>
            <a:spLocks noGrp="1"/>
          </p:cNvSpPr>
          <p:nvPr>
            <p:ph type="sldNum" sz="quarter" idx="5"/>
          </p:nvPr>
        </p:nvSpPr>
        <p:spPr>
          <a:noFill/>
        </p:spPr>
        <p:txBody>
          <a:bodyPr/>
          <a:lstStyle/>
          <a:p>
            <a:fld id="{25ECF0AC-E5FC-4CBD-A626-C0AF99EAFB12}" type="slidenum">
              <a:rPr lang="en-US" smtClean="0"/>
              <a:pPr/>
              <a:t>19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r>
              <a:rPr lang="en-US" smtClean="0"/>
              <a:t>This final L (logical) isn’t in the ALCOA definition but we added it because we feel it may be the most important one.  </a:t>
            </a:r>
          </a:p>
          <a:p>
            <a:endParaRPr lang="en-US" smtClean="0"/>
          </a:p>
          <a:p>
            <a:r>
              <a:rPr lang="en-US" smtClean="0"/>
              <a:t>Study records will be around for a long time and you may have moved on to your next job before the data is analyzed or final FDA approval is granted from the drug/device.  Make sure there is enough information and that it is logical that someone else can recreate what occurred.</a:t>
            </a:r>
          </a:p>
          <a:p>
            <a:endParaRPr lang="en-US" smtClean="0"/>
          </a:p>
        </p:txBody>
      </p:sp>
      <p:sp>
        <p:nvSpPr>
          <p:cNvPr id="46083" name="Header Placeholder 3"/>
          <p:cNvSpPr>
            <a:spLocks noGrp="1"/>
          </p:cNvSpPr>
          <p:nvPr>
            <p:ph type="hdr" sz="quarter"/>
          </p:nvPr>
        </p:nvSpPr>
        <p:spPr>
          <a:noFill/>
        </p:spPr>
        <p:txBody>
          <a:bodyPr/>
          <a:lstStyle/>
          <a:p>
            <a:r>
              <a:rPr lang="en-US" smtClean="0"/>
              <a:t>*</a:t>
            </a:r>
            <a:endParaRPr lang="en-US" sz="1200" smtClean="0"/>
          </a:p>
        </p:txBody>
      </p:sp>
      <p:sp>
        <p:nvSpPr>
          <p:cNvPr id="46084"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46085" name="Footer Placeholder 5"/>
          <p:cNvSpPr>
            <a:spLocks noGrp="1"/>
          </p:cNvSpPr>
          <p:nvPr>
            <p:ph type="ftr" sz="quarter" idx="4"/>
          </p:nvPr>
        </p:nvSpPr>
        <p:spPr>
          <a:noFill/>
        </p:spPr>
        <p:txBody>
          <a:bodyPr/>
          <a:lstStyle/>
          <a:p>
            <a:r>
              <a:rPr lang="en-US" smtClean="0"/>
              <a:t>*</a:t>
            </a:r>
            <a:endParaRPr lang="en-US" sz="1200" smtClean="0"/>
          </a:p>
        </p:txBody>
      </p:sp>
      <p:sp>
        <p:nvSpPr>
          <p:cNvPr id="46086"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p:spPr>
        <p:txBody>
          <a:bodyPr/>
          <a:lstStyle/>
          <a:p>
            <a:r>
              <a:rPr lang="en-US" smtClean="0"/>
              <a:t>We talked about source documents, now lets get to the details of documentation. </a:t>
            </a:r>
          </a:p>
          <a:p>
            <a:endParaRPr lang="en-US" smtClean="0"/>
          </a:p>
          <a:p>
            <a:endParaRPr lang="en-US" smtClean="0"/>
          </a:p>
          <a:p>
            <a:r>
              <a:rPr lang="en-US" smtClean="0"/>
              <a:t>Research records including progress notes may be discoverable in litigation</a:t>
            </a:r>
          </a:p>
        </p:txBody>
      </p:sp>
      <p:sp>
        <p:nvSpPr>
          <p:cNvPr id="48131" name="Header Placeholder 3"/>
          <p:cNvSpPr>
            <a:spLocks noGrp="1"/>
          </p:cNvSpPr>
          <p:nvPr>
            <p:ph type="hdr" sz="quarter"/>
          </p:nvPr>
        </p:nvSpPr>
        <p:spPr>
          <a:noFill/>
        </p:spPr>
        <p:txBody>
          <a:bodyPr/>
          <a:lstStyle/>
          <a:p>
            <a:r>
              <a:rPr lang="en-US" smtClean="0"/>
              <a:t>*</a:t>
            </a:r>
            <a:endParaRPr lang="en-US" sz="1200" smtClean="0"/>
          </a:p>
        </p:txBody>
      </p:sp>
      <p:sp>
        <p:nvSpPr>
          <p:cNvPr id="48132"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48133" name="Footer Placeholder 5"/>
          <p:cNvSpPr>
            <a:spLocks noGrp="1"/>
          </p:cNvSpPr>
          <p:nvPr>
            <p:ph type="ftr" sz="quarter" idx="4"/>
          </p:nvPr>
        </p:nvSpPr>
        <p:spPr>
          <a:noFill/>
        </p:spPr>
        <p:txBody>
          <a:bodyPr/>
          <a:lstStyle/>
          <a:p>
            <a:r>
              <a:rPr lang="en-US" smtClean="0"/>
              <a:t>*</a:t>
            </a:r>
            <a:endParaRPr lang="en-US" sz="1200" smtClean="0"/>
          </a:p>
        </p:txBody>
      </p:sp>
      <p:sp>
        <p:nvSpPr>
          <p:cNvPr id="48134"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endParaRPr lang="en-US" smtClean="0"/>
          </a:p>
          <a:p>
            <a:r>
              <a:rPr lang="en-US" smtClean="0"/>
              <a:t>AE interview example: </a:t>
            </a:r>
          </a:p>
          <a:p>
            <a:r>
              <a:rPr lang="en-US" smtClean="0"/>
              <a:t>Subject on an investigational diabetes drug trial that has know GI side affects complains of heartburn at their 3 month study visit.  At this visit you are just supposed to get vital signs, review AEs, collect glucometer and diary information and distribute more study drug. </a:t>
            </a:r>
          </a:p>
          <a:p>
            <a:endParaRPr lang="en-US" smtClean="0"/>
          </a:p>
        </p:txBody>
      </p:sp>
      <p:sp>
        <p:nvSpPr>
          <p:cNvPr id="50179" name="Header Placeholder 3"/>
          <p:cNvSpPr>
            <a:spLocks noGrp="1"/>
          </p:cNvSpPr>
          <p:nvPr>
            <p:ph type="hdr" sz="quarter"/>
          </p:nvPr>
        </p:nvSpPr>
        <p:spPr>
          <a:noFill/>
        </p:spPr>
        <p:txBody>
          <a:bodyPr/>
          <a:lstStyle/>
          <a:p>
            <a:r>
              <a:rPr lang="en-US" smtClean="0"/>
              <a:t>*</a:t>
            </a:r>
            <a:endParaRPr lang="en-US" sz="1200" smtClean="0"/>
          </a:p>
        </p:txBody>
      </p:sp>
      <p:sp>
        <p:nvSpPr>
          <p:cNvPr id="50180" name="Footer Placeholder 4"/>
          <p:cNvSpPr>
            <a:spLocks noGrp="1"/>
          </p:cNvSpPr>
          <p:nvPr>
            <p:ph type="ftr" sz="quarter" idx="4"/>
          </p:nvPr>
        </p:nvSpPr>
        <p:spPr>
          <a:noFill/>
        </p:spPr>
        <p:txBody>
          <a:bodyPr/>
          <a:lstStyle/>
          <a:p>
            <a:r>
              <a:rPr lang="en-US" smtClean="0"/>
              <a:t>*</a:t>
            </a:r>
            <a:endParaRPr lang="en-US" sz="1200" smtClean="0"/>
          </a:p>
        </p:txBody>
      </p:sp>
      <p:sp>
        <p:nvSpPr>
          <p:cNvPr id="50181" name="Slide Number Placeholder 5"/>
          <p:cNvSpPr>
            <a:spLocks noGrp="1"/>
          </p:cNvSpPr>
          <p:nvPr>
            <p:ph type="sldNum" sz="quarter" idx="5"/>
          </p:nvPr>
        </p:nvSpPr>
        <p:spPr>
          <a:noFill/>
        </p:spPr>
        <p:txBody>
          <a:bodyPr/>
          <a:lstStyle/>
          <a:p>
            <a:fld id="{F291E75C-23CB-44F1-B253-CC9FEF46E472}" type="slidenum">
              <a:rPr lang="en-US" smtClean="0"/>
              <a:pPr/>
              <a:t>22</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r>
              <a:rPr lang="en-US" smtClean="0"/>
              <a:t>If the sponsor doesn’t provide source docs or you are working on a PI initiated study you will need to create your own source document templates/ data collection forms.</a:t>
            </a:r>
          </a:p>
        </p:txBody>
      </p:sp>
      <p:sp>
        <p:nvSpPr>
          <p:cNvPr id="54275" name="Header Placeholder 3"/>
          <p:cNvSpPr>
            <a:spLocks noGrp="1"/>
          </p:cNvSpPr>
          <p:nvPr>
            <p:ph type="hdr" sz="quarter"/>
          </p:nvPr>
        </p:nvSpPr>
        <p:spPr>
          <a:noFill/>
        </p:spPr>
        <p:txBody>
          <a:bodyPr/>
          <a:lstStyle/>
          <a:p>
            <a:r>
              <a:rPr lang="en-US" smtClean="0"/>
              <a:t>*</a:t>
            </a:r>
            <a:endParaRPr lang="en-US" sz="1200" smtClean="0"/>
          </a:p>
        </p:txBody>
      </p:sp>
      <p:sp>
        <p:nvSpPr>
          <p:cNvPr id="54276"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54277" name="Footer Placeholder 5"/>
          <p:cNvSpPr>
            <a:spLocks noGrp="1"/>
          </p:cNvSpPr>
          <p:nvPr>
            <p:ph type="ftr" sz="quarter" idx="4"/>
          </p:nvPr>
        </p:nvSpPr>
        <p:spPr>
          <a:noFill/>
        </p:spPr>
        <p:txBody>
          <a:bodyPr/>
          <a:lstStyle/>
          <a:p>
            <a:r>
              <a:rPr lang="en-US" smtClean="0"/>
              <a:t>*</a:t>
            </a:r>
            <a:endParaRPr lang="en-US" sz="1200" smtClean="0"/>
          </a:p>
        </p:txBody>
      </p:sp>
      <p:sp>
        <p:nvSpPr>
          <p:cNvPr id="54278"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r>
              <a:rPr lang="en-US" smtClean="0"/>
              <a:t>If the Hgb is included in the lab results, the lab report is the source document</a:t>
            </a:r>
          </a:p>
          <a:p>
            <a:r>
              <a:rPr lang="en-US" smtClean="0"/>
              <a:t>However; if you are getting a Hgb as point of care (Hemacue) you need to record this on your data collection form/source doc.</a:t>
            </a:r>
          </a:p>
        </p:txBody>
      </p:sp>
      <p:sp>
        <p:nvSpPr>
          <p:cNvPr id="57347" name="Header Placeholder 3"/>
          <p:cNvSpPr>
            <a:spLocks noGrp="1"/>
          </p:cNvSpPr>
          <p:nvPr>
            <p:ph type="hdr" sz="quarter"/>
          </p:nvPr>
        </p:nvSpPr>
        <p:spPr>
          <a:noFill/>
        </p:spPr>
        <p:txBody>
          <a:bodyPr/>
          <a:lstStyle/>
          <a:p>
            <a:r>
              <a:rPr lang="en-US" smtClean="0"/>
              <a:t>*</a:t>
            </a:r>
            <a:endParaRPr lang="en-US" sz="1200" smtClean="0"/>
          </a:p>
        </p:txBody>
      </p:sp>
      <p:sp>
        <p:nvSpPr>
          <p:cNvPr id="5734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57349" name="Footer Placeholder 5"/>
          <p:cNvSpPr>
            <a:spLocks noGrp="1"/>
          </p:cNvSpPr>
          <p:nvPr>
            <p:ph type="ftr" sz="quarter" idx="4"/>
          </p:nvPr>
        </p:nvSpPr>
        <p:spPr>
          <a:noFill/>
        </p:spPr>
        <p:txBody>
          <a:bodyPr/>
          <a:lstStyle/>
          <a:p>
            <a:r>
              <a:rPr lang="en-US" smtClean="0"/>
              <a:t>*</a:t>
            </a:r>
            <a:endParaRPr lang="en-US" sz="1200" smtClean="0"/>
          </a:p>
        </p:txBody>
      </p:sp>
      <p:sp>
        <p:nvSpPr>
          <p:cNvPr id="5735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r>
              <a:rPr lang="en-US" smtClean="0"/>
              <a:t>Medical Records/ Epic/ Integrated Health Record can all be used interchangeably. </a:t>
            </a:r>
          </a:p>
          <a:p>
            <a:endParaRPr lang="en-US" smtClean="0"/>
          </a:p>
          <a:p>
            <a:r>
              <a:rPr lang="en-US" smtClean="0"/>
              <a:t>Basically, any information potentially used to make a clinical decision has to be put in EPIC.   If you aren’t sure whether something should go into the medical record or not , forget the data was collected for research and ask yourself why the information should go in the medical record.  You will usually come to the right answer.  If you have any specific questions relating to your study – ask Darlene Kitterman.</a:t>
            </a:r>
          </a:p>
          <a:p>
            <a:endParaRPr lang="en-US" smtClean="0"/>
          </a:p>
          <a:p>
            <a:r>
              <a:rPr lang="en-US" smtClean="0"/>
              <a:t>Why does point of care testing info have to be in the medical records?  Joint commission requires it (formerly JCAHO).   Point of care testing can be a gray area – for example a pregnancy test done by someone who has completed the OHSU competencies, and was purchased by OHSU should go in the medical record.  If the pregancy test are provided by the sponsor then they aren’t under our CLIA cert so they should not be included in the medical record.  If a pregnancy test was positive then the patient would need to have the test repeated before any clinical decisions are based on the results.</a:t>
            </a:r>
          </a:p>
          <a:p>
            <a:endParaRPr lang="en-US" smtClean="0"/>
          </a:p>
          <a:p>
            <a:endParaRPr lang="en-US" smtClean="0"/>
          </a:p>
          <a:p>
            <a:r>
              <a:rPr lang="en-US" smtClean="0"/>
              <a:t> ITG is creating a training course on how to document research in EPIC – announcements should be coming in the next few months.</a:t>
            </a:r>
          </a:p>
          <a:p>
            <a:endParaRPr lang="en-US" smtClean="0"/>
          </a:p>
        </p:txBody>
      </p:sp>
      <p:sp>
        <p:nvSpPr>
          <p:cNvPr id="59395" name="Header Placeholder 3"/>
          <p:cNvSpPr>
            <a:spLocks noGrp="1"/>
          </p:cNvSpPr>
          <p:nvPr>
            <p:ph type="hdr" sz="quarter"/>
          </p:nvPr>
        </p:nvSpPr>
        <p:spPr>
          <a:noFill/>
        </p:spPr>
        <p:txBody>
          <a:bodyPr/>
          <a:lstStyle/>
          <a:p>
            <a:r>
              <a:rPr lang="en-US" smtClean="0"/>
              <a:t>*</a:t>
            </a:r>
            <a:endParaRPr lang="en-US" sz="1200" smtClean="0"/>
          </a:p>
        </p:txBody>
      </p:sp>
      <p:sp>
        <p:nvSpPr>
          <p:cNvPr id="59396"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59397" name="Footer Placeholder 5"/>
          <p:cNvSpPr>
            <a:spLocks noGrp="1"/>
          </p:cNvSpPr>
          <p:nvPr>
            <p:ph type="ftr" sz="quarter" idx="4"/>
          </p:nvPr>
        </p:nvSpPr>
        <p:spPr>
          <a:noFill/>
        </p:spPr>
        <p:txBody>
          <a:bodyPr/>
          <a:lstStyle/>
          <a:p>
            <a:r>
              <a:rPr lang="en-US" smtClean="0"/>
              <a:t>*</a:t>
            </a:r>
            <a:endParaRPr lang="en-US" sz="1200" smtClean="0"/>
          </a:p>
        </p:txBody>
      </p:sp>
      <p:sp>
        <p:nvSpPr>
          <p:cNvPr id="59398"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p:spPr>
        <p:txBody>
          <a:bodyPr/>
          <a:lstStyle/>
          <a:p>
            <a:r>
              <a:rPr lang="en-US" smtClean="0"/>
              <a:t>How many of you get sticky notes during monitoring visits?</a:t>
            </a:r>
          </a:p>
          <a:p>
            <a:endParaRPr lang="en-US" smtClean="0"/>
          </a:p>
          <a:p>
            <a:endParaRPr lang="en-US" smtClean="0"/>
          </a:p>
        </p:txBody>
      </p:sp>
      <p:sp>
        <p:nvSpPr>
          <p:cNvPr id="62467" name="Header Placeholder 3"/>
          <p:cNvSpPr>
            <a:spLocks noGrp="1"/>
          </p:cNvSpPr>
          <p:nvPr>
            <p:ph type="hdr" sz="quarter"/>
          </p:nvPr>
        </p:nvSpPr>
        <p:spPr>
          <a:noFill/>
        </p:spPr>
        <p:txBody>
          <a:bodyPr/>
          <a:lstStyle/>
          <a:p>
            <a:r>
              <a:rPr lang="en-US" smtClean="0"/>
              <a:t>*</a:t>
            </a:r>
            <a:endParaRPr lang="en-US" sz="1200" smtClean="0"/>
          </a:p>
        </p:txBody>
      </p:sp>
      <p:sp>
        <p:nvSpPr>
          <p:cNvPr id="6246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62469" name="Footer Placeholder 5"/>
          <p:cNvSpPr>
            <a:spLocks noGrp="1"/>
          </p:cNvSpPr>
          <p:nvPr>
            <p:ph type="ftr" sz="quarter" idx="4"/>
          </p:nvPr>
        </p:nvSpPr>
        <p:spPr>
          <a:noFill/>
        </p:spPr>
        <p:txBody>
          <a:bodyPr/>
          <a:lstStyle/>
          <a:p>
            <a:r>
              <a:rPr lang="en-US" smtClean="0"/>
              <a:t>*</a:t>
            </a:r>
            <a:endParaRPr lang="en-US" sz="1200" smtClean="0"/>
          </a:p>
        </p:txBody>
      </p:sp>
      <p:sp>
        <p:nvSpPr>
          <p:cNvPr id="6247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r>
              <a:rPr lang="en-GB" smtClean="0"/>
              <a:t>Data entry may vary from company to company.</a:t>
            </a:r>
          </a:p>
          <a:p>
            <a:endParaRPr lang="en-GB" smtClean="0"/>
          </a:p>
          <a:p>
            <a:r>
              <a:rPr lang="en-GB" smtClean="0"/>
              <a:t>If you are working on an investigator initiated trial and you don’t have guidelines, work with your PI and use these helpful hints.</a:t>
            </a:r>
            <a:endParaRPr lang="en-US" smtClean="0"/>
          </a:p>
          <a:p>
            <a:endParaRPr lang="en-US" smtClean="0"/>
          </a:p>
        </p:txBody>
      </p:sp>
      <p:sp>
        <p:nvSpPr>
          <p:cNvPr id="65539" name="Header Placeholder 3"/>
          <p:cNvSpPr>
            <a:spLocks noGrp="1"/>
          </p:cNvSpPr>
          <p:nvPr>
            <p:ph type="hdr" sz="quarter"/>
          </p:nvPr>
        </p:nvSpPr>
        <p:spPr>
          <a:noFill/>
        </p:spPr>
        <p:txBody>
          <a:bodyPr/>
          <a:lstStyle/>
          <a:p>
            <a:r>
              <a:rPr lang="en-US" smtClean="0"/>
              <a:t>*</a:t>
            </a:r>
            <a:endParaRPr lang="en-US" sz="1200" smtClean="0"/>
          </a:p>
        </p:txBody>
      </p:sp>
      <p:sp>
        <p:nvSpPr>
          <p:cNvPr id="65540"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65541" name="Footer Placeholder 5"/>
          <p:cNvSpPr>
            <a:spLocks noGrp="1"/>
          </p:cNvSpPr>
          <p:nvPr>
            <p:ph type="ftr" sz="quarter" idx="4"/>
          </p:nvPr>
        </p:nvSpPr>
        <p:spPr>
          <a:noFill/>
        </p:spPr>
        <p:txBody>
          <a:bodyPr/>
          <a:lstStyle/>
          <a:p>
            <a:r>
              <a:rPr lang="en-US" smtClean="0"/>
              <a:t>*</a:t>
            </a:r>
            <a:endParaRPr lang="en-US" sz="1200" smtClean="0"/>
          </a:p>
        </p:txBody>
      </p:sp>
      <p:sp>
        <p:nvSpPr>
          <p:cNvPr id="65542"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r>
              <a:rPr lang="en-US" smtClean="0"/>
              <a:t>Don’t make up data.  A missing data point is better than falsified data.</a:t>
            </a:r>
          </a:p>
          <a:p>
            <a:endParaRPr lang="en-US" smtClean="0"/>
          </a:p>
          <a:p>
            <a:endParaRPr lang="en-US" smtClean="0"/>
          </a:p>
        </p:txBody>
      </p:sp>
      <p:sp>
        <p:nvSpPr>
          <p:cNvPr id="67587" name="Header Placeholder 3"/>
          <p:cNvSpPr>
            <a:spLocks noGrp="1"/>
          </p:cNvSpPr>
          <p:nvPr>
            <p:ph type="hdr" sz="quarter"/>
          </p:nvPr>
        </p:nvSpPr>
        <p:spPr>
          <a:noFill/>
        </p:spPr>
        <p:txBody>
          <a:bodyPr/>
          <a:lstStyle/>
          <a:p>
            <a:r>
              <a:rPr lang="en-US" smtClean="0"/>
              <a:t>*</a:t>
            </a:r>
            <a:endParaRPr lang="en-US" sz="1200" smtClean="0"/>
          </a:p>
        </p:txBody>
      </p:sp>
      <p:sp>
        <p:nvSpPr>
          <p:cNvPr id="6758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67589" name="Footer Placeholder 5"/>
          <p:cNvSpPr>
            <a:spLocks noGrp="1"/>
          </p:cNvSpPr>
          <p:nvPr>
            <p:ph type="ftr" sz="quarter" idx="4"/>
          </p:nvPr>
        </p:nvSpPr>
        <p:spPr>
          <a:noFill/>
        </p:spPr>
        <p:txBody>
          <a:bodyPr/>
          <a:lstStyle/>
          <a:p>
            <a:r>
              <a:rPr lang="en-US" smtClean="0"/>
              <a:t>*</a:t>
            </a:r>
            <a:endParaRPr lang="en-US" sz="1200" smtClean="0"/>
          </a:p>
        </p:txBody>
      </p:sp>
      <p:sp>
        <p:nvSpPr>
          <p:cNvPr id="6759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C3757CF2-CA4D-407F-A03D-1D6C67A71E27}" type="slidenum">
              <a:rPr lang="en-US" sz="1000" smtClean="0"/>
              <a:pPr/>
              <a:t>2</a:t>
            </a:fld>
            <a:endParaRPr lang="en-US" sz="1000"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eaLnBrk="1" hangingPunct="1"/>
            <a:r>
              <a:rPr lang="en-US" smtClean="0"/>
              <a:t>These classes provide in-depth information for coordinating clinical research at OHSU.  The classes involve more than an overview of the requirements, they provide detailed instruction for getting a study up and running at OHSU and maintaining compliance with OHSU policy and Federal Regulations.  Each class includes a practical exercise that will give students and opportunity to practice their skills.</a:t>
            </a:r>
          </a:p>
          <a:p>
            <a:pPr eaLnBrk="1" hangingPunct="1"/>
            <a:endParaRPr lang="en-US" smtClean="0"/>
          </a:p>
          <a:p>
            <a:pPr eaLnBrk="1" hangingPunct="1"/>
            <a:r>
              <a:rPr lang="en-US" smtClean="0"/>
              <a:t>The 4 classes will be taught on a rotating basis 2X per year.  Classes are limited to 20 individuals so sign up early.  Interested OHSU employees can take the whole series or one class – whatever meets their needs.  Continuing Education Credits through the school of nursing will be available for each completed class.  Continuing Ed credits are only available if you complete the evaluation.</a:t>
            </a:r>
          </a:p>
          <a:p>
            <a:pPr eaLnBrk="1" hangingPunct="1"/>
            <a:endParaRPr lang="en-US" smtClean="0"/>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p:spPr>
        <p:txBody>
          <a:bodyPr/>
          <a:lstStyle/>
          <a:p>
            <a:r>
              <a:rPr lang="en-US" smtClean="0"/>
              <a:t>Don’t use your PI’s log in!!!!! No matter what!</a:t>
            </a:r>
          </a:p>
          <a:p>
            <a:endParaRPr lang="en-US" smtClean="0"/>
          </a:p>
        </p:txBody>
      </p:sp>
      <p:sp>
        <p:nvSpPr>
          <p:cNvPr id="69635" name="Header Placeholder 3"/>
          <p:cNvSpPr>
            <a:spLocks noGrp="1"/>
          </p:cNvSpPr>
          <p:nvPr>
            <p:ph type="hdr" sz="quarter"/>
          </p:nvPr>
        </p:nvSpPr>
        <p:spPr>
          <a:noFill/>
        </p:spPr>
        <p:txBody>
          <a:bodyPr/>
          <a:lstStyle/>
          <a:p>
            <a:r>
              <a:rPr lang="en-US" smtClean="0"/>
              <a:t>*</a:t>
            </a:r>
            <a:endParaRPr lang="en-US" sz="1200" smtClean="0"/>
          </a:p>
        </p:txBody>
      </p:sp>
      <p:sp>
        <p:nvSpPr>
          <p:cNvPr id="69636"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69637" name="Footer Placeholder 5"/>
          <p:cNvSpPr>
            <a:spLocks noGrp="1"/>
          </p:cNvSpPr>
          <p:nvPr>
            <p:ph type="ftr" sz="quarter" idx="4"/>
          </p:nvPr>
        </p:nvSpPr>
        <p:spPr>
          <a:noFill/>
        </p:spPr>
        <p:txBody>
          <a:bodyPr/>
          <a:lstStyle/>
          <a:p>
            <a:r>
              <a:rPr lang="en-US" smtClean="0"/>
              <a:t>*</a:t>
            </a:r>
            <a:endParaRPr lang="en-US" sz="1200" smtClean="0"/>
          </a:p>
        </p:txBody>
      </p:sp>
      <p:sp>
        <p:nvSpPr>
          <p:cNvPr id="69638"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p:spPr>
        <p:txBody>
          <a:bodyPr/>
          <a:lstStyle/>
          <a:p>
            <a:r>
              <a:rPr lang="en-US" smtClean="0"/>
              <a:t>It isn’t always easy to tell what values should be recorded on the CRF.  </a:t>
            </a:r>
          </a:p>
          <a:p>
            <a:endParaRPr lang="en-US" smtClean="0"/>
          </a:p>
          <a:p>
            <a:r>
              <a:rPr lang="en-US" smtClean="0"/>
              <a:t>How would you complete these questions?</a:t>
            </a:r>
          </a:p>
          <a:p>
            <a:endParaRPr lang="en-US" smtClean="0"/>
          </a:p>
          <a:p>
            <a:r>
              <a:rPr lang="en-US" smtClean="0"/>
              <a:t>NYHC = New York Heart Class</a:t>
            </a:r>
          </a:p>
          <a:p>
            <a:endParaRPr lang="en-US" smtClean="0"/>
          </a:p>
          <a:p>
            <a:r>
              <a:rPr lang="en-US" smtClean="0"/>
              <a:t>The correct answers – whatever the sponsor, PI, or both want you to list.  Then you need to be consistent for all subjects.  </a:t>
            </a:r>
          </a:p>
          <a:p>
            <a:endParaRPr lang="en-US" smtClean="0"/>
          </a:p>
          <a:p>
            <a:r>
              <a:rPr lang="en-US" smtClean="0"/>
              <a:t>In the second example you can see that you may need to train your PI to write appropriate progress notes.</a:t>
            </a:r>
          </a:p>
        </p:txBody>
      </p:sp>
      <p:sp>
        <p:nvSpPr>
          <p:cNvPr id="71683" name="Header Placeholder 3"/>
          <p:cNvSpPr>
            <a:spLocks noGrp="1"/>
          </p:cNvSpPr>
          <p:nvPr>
            <p:ph type="hdr" sz="quarter"/>
          </p:nvPr>
        </p:nvSpPr>
        <p:spPr>
          <a:noFill/>
        </p:spPr>
        <p:txBody>
          <a:bodyPr/>
          <a:lstStyle/>
          <a:p>
            <a:r>
              <a:rPr lang="en-US" smtClean="0"/>
              <a:t>*</a:t>
            </a:r>
            <a:endParaRPr lang="en-US" sz="1200" smtClean="0"/>
          </a:p>
        </p:txBody>
      </p:sp>
      <p:sp>
        <p:nvSpPr>
          <p:cNvPr id="71684"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71685" name="Footer Placeholder 5"/>
          <p:cNvSpPr>
            <a:spLocks noGrp="1"/>
          </p:cNvSpPr>
          <p:nvPr>
            <p:ph type="ftr" sz="quarter" idx="4"/>
          </p:nvPr>
        </p:nvSpPr>
        <p:spPr>
          <a:noFill/>
        </p:spPr>
        <p:txBody>
          <a:bodyPr/>
          <a:lstStyle/>
          <a:p>
            <a:r>
              <a:rPr lang="en-US" smtClean="0"/>
              <a:t>*</a:t>
            </a:r>
            <a:endParaRPr lang="en-US" sz="1200" smtClean="0"/>
          </a:p>
        </p:txBody>
      </p:sp>
      <p:sp>
        <p:nvSpPr>
          <p:cNvPr id="71686"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p:spPr>
        <p:txBody>
          <a:bodyPr/>
          <a:lstStyle/>
          <a:p>
            <a:r>
              <a:rPr lang="en-US" smtClean="0"/>
              <a:t>No one is perfect – in fact – perfect CRFs would be a cause for concern in an audit.</a:t>
            </a:r>
          </a:p>
          <a:p>
            <a:endParaRPr lang="en-US" smtClean="0"/>
          </a:p>
        </p:txBody>
      </p:sp>
      <p:sp>
        <p:nvSpPr>
          <p:cNvPr id="73731" name="Header Placeholder 3"/>
          <p:cNvSpPr>
            <a:spLocks noGrp="1"/>
          </p:cNvSpPr>
          <p:nvPr>
            <p:ph type="hdr" sz="quarter"/>
          </p:nvPr>
        </p:nvSpPr>
        <p:spPr>
          <a:noFill/>
        </p:spPr>
        <p:txBody>
          <a:bodyPr/>
          <a:lstStyle/>
          <a:p>
            <a:r>
              <a:rPr lang="en-US" smtClean="0"/>
              <a:t>*</a:t>
            </a:r>
            <a:endParaRPr lang="en-US" sz="1200" smtClean="0"/>
          </a:p>
        </p:txBody>
      </p:sp>
      <p:sp>
        <p:nvSpPr>
          <p:cNvPr id="73732"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73733" name="Footer Placeholder 5"/>
          <p:cNvSpPr>
            <a:spLocks noGrp="1"/>
          </p:cNvSpPr>
          <p:nvPr>
            <p:ph type="ftr" sz="quarter" idx="4"/>
          </p:nvPr>
        </p:nvSpPr>
        <p:spPr>
          <a:noFill/>
        </p:spPr>
        <p:txBody>
          <a:bodyPr/>
          <a:lstStyle/>
          <a:p>
            <a:r>
              <a:rPr lang="en-US" smtClean="0"/>
              <a:t>*</a:t>
            </a:r>
            <a:endParaRPr lang="en-US" sz="1200" smtClean="0"/>
          </a:p>
        </p:txBody>
      </p:sp>
      <p:sp>
        <p:nvSpPr>
          <p:cNvPr id="73734"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r>
              <a:rPr lang="en-US" smtClean="0"/>
              <a:t>I put Reg docs in quotes because it could be called by many names…</a:t>
            </a:r>
          </a:p>
          <a:p>
            <a:r>
              <a:rPr lang="en-US" smtClean="0"/>
              <a:t>Admin binder</a:t>
            </a:r>
          </a:p>
          <a:p>
            <a:r>
              <a:rPr lang="en-US" smtClean="0"/>
              <a:t>Regulator binder </a:t>
            </a:r>
          </a:p>
          <a:p>
            <a:r>
              <a:rPr lang="en-US" smtClean="0"/>
              <a:t>Study file</a:t>
            </a:r>
          </a:p>
          <a:p>
            <a:endParaRPr lang="en-US" smtClean="0"/>
          </a:p>
          <a:p>
            <a:r>
              <a:rPr lang="en-US" smtClean="0"/>
              <a:t>This information is important because it allows you to recreate what occurred during the study if necessary.</a:t>
            </a:r>
          </a:p>
        </p:txBody>
      </p:sp>
      <p:sp>
        <p:nvSpPr>
          <p:cNvPr id="79875" name="Header Placeholder 3"/>
          <p:cNvSpPr>
            <a:spLocks noGrp="1"/>
          </p:cNvSpPr>
          <p:nvPr>
            <p:ph type="hdr" sz="quarter"/>
          </p:nvPr>
        </p:nvSpPr>
        <p:spPr>
          <a:noFill/>
        </p:spPr>
        <p:txBody>
          <a:bodyPr/>
          <a:lstStyle/>
          <a:p>
            <a:r>
              <a:rPr lang="en-US" smtClean="0"/>
              <a:t>*</a:t>
            </a:r>
            <a:endParaRPr lang="en-US" sz="1200" smtClean="0"/>
          </a:p>
        </p:txBody>
      </p:sp>
      <p:sp>
        <p:nvSpPr>
          <p:cNvPr id="79876" name="Footer Placeholder 4"/>
          <p:cNvSpPr>
            <a:spLocks noGrp="1"/>
          </p:cNvSpPr>
          <p:nvPr>
            <p:ph type="ftr" sz="quarter" idx="4"/>
          </p:nvPr>
        </p:nvSpPr>
        <p:spPr>
          <a:noFill/>
        </p:spPr>
        <p:txBody>
          <a:bodyPr/>
          <a:lstStyle/>
          <a:p>
            <a:r>
              <a:rPr lang="en-US" smtClean="0"/>
              <a:t>*</a:t>
            </a:r>
            <a:endParaRPr lang="en-US" sz="1200" smtClean="0"/>
          </a:p>
        </p:txBody>
      </p:sp>
      <p:sp>
        <p:nvSpPr>
          <p:cNvPr id="79877" name="Slide Number Placeholder 5"/>
          <p:cNvSpPr>
            <a:spLocks noGrp="1"/>
          </p:cNvSpPr>
          <p:nvPr>
            <p:ph type="sldNum" sz="quarter" idx="5"/>
          </p:nvPr>
        </p:nvSpPr>
        <p:spPr>
          <a:noFill/>
        </p:spPr>
        <p:txBody>
          <a:bodyPr/>
          <a:lstStyle/>
          <a:p>
            <a:fld id="{B487506F-0BC3-46DD-9E3C-E86C2D48FE32}" type="slidenum">
              <a:rPr lang="en-US" smtClean="0"/>
              <a:pPr/>
              <a:t>41</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r>
              <a:rPr lang="en-US" smtClean="0"/>
              <a:t>Darlene Kitterman’s two day coordinator workshop goes over this information two times so we are going to breeze through this quickly.  However, if you have questions don’t hesitate to ask.</a:t>
            </a:r>
          </a:p>
          <a:p>
            <a:endParaRPr lang="en-US" smtClean="0"/>
          </a:p>
          <a:p>
            <a:r>
              <a:rPr lang="en-US" smtClean="0"/>
              <a:t>We are mainly going to provide tips and point out areas that commonly have deficiencies.</a:t>
            </a:r>
          </a:p>
        </p:txBody>
      </p:sp>
      <p:sp>
        <p:nvSpPr>
          <p:cNvPr id="81923" name="Header Placeholder 3"/>
          <p:cNvSpPr>
            <a:spLocks noGrp="1"/>
          </p:cNvSpPr>
          <p:nvPr>
            <p:ph type="hdr" sz="quarter"/>
          </p:nvPr>
        </p:nvSpPr>
        <p:spPr>
          <a:noFill/>
        </p:spPr>
        <p:txBody>
          <a:bodyPr/>
          <a:lstStyle/>
          <a:p>
            <a:r>
              <a:rPr lang="en-US" smtClean="0"/>
              <a:t>*</a:t>
            </a:r>
            <a:endParaRPr lang="en-US" sz="1200" smtClean="0"/>
          </a:p>
        </p:txBody>
      </p:sp>
      <p:sp>
        <p:nvSpPr>
          <p:cNvPr id="81924" name="Footer Placeholder 4"/>
          <p:cNvSpPr>
            <a:spLocks noGrp="1"/>
          </p:cNvSpPr>
          <p:nvPr>
            <p:ph type="ftr" sz="quarter" idx="4"/>
          </p:nvPr>
        </p:nvSpPr>
        <p:spPr>
          <a:noFill/>
        </p:spPr>
        <p:txBody>
          <a:bodyPr/>
          <a:lstStyle/>
          <a:p>
            <a:r>
              <a:rPr lang="en-US" smtClean="0"/>
              <a:t>*</a:t>
            </a:r>
            <a:endParaRPr lang="en-US" sz="1200" smtClean="0"/>
          </a:p>
        </p:txBody>
      </p:sp>
      <p:sp>
        <p:nvSpPr>
          <p:cNvPr id="81925" name="Slide Number Placeholder 5"/>
          <p:cNvSpPr>
            <a:spLocks noGrp="1"/>
          </p:cNvSpPr>
          <p:nvPr>
            <p:ph type="sldNum" sz="quarter" idx="5"/>
          </p:nvPr>
        </p:nvSpPr>
        <p:spPr>
          <a:noFill/>
        </p:spPr>
        <p:txBody>
          <a:bodyPr/>
          <a:lstStyle/>
          <a:p>
            <a:fld id="{E1EA4589-29C0-4215-883B-B272BA2E6D11}" type="slidenum">
              <a:rPr lang="en-US" smtClean="0"/>
              <a:pPr/>
              <a:t>42</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p:spPr>
        <p:txBody>
          <a:bodyPr/>
          <a:lstStyle/>
          <a:p>
            <a:r>
              <a:rPr lang="en-US" smtClean="0"/>
              <a:t>Co-Is may not get automatic notifications from the eIRB or they may ignore them.  You should decide at the beginning of the study how you are going to disseminate and acknowledge receipt of new information.</a:t>
            </a:r>
          </a:p>
          <a:p>
            <a:endParaRPr lang="en-US" smtClean="0"/>
          </a:p>
        </p:txBody>
      </p:sp>
      <p:sp>
        <p:nvSpPr>
          <p:cNvPr id="84995" name="Header Placeholder 3"/>
          <p:cNvSpPr>
            <a:spLocks noGrp="1"/>
          </p:cNvSpPr>
          <p:nvPr>
            <p:ph type="hdr" sz="quarter"/>
          </p:nvPr>
        </p:nvSpPr>
        <p:spPr>
          <a:noFill/>
        </p:spPr>
        <p:txBody>
          <a:bodyPr/>
          <a:lstStyle/>
          <a:p>
            <a:r>
              <a:rPr lang="en-US" smtClean="0"/>
              <a:t>*</a:t>
            </a:r>
            <a:endParaRPr lang="en-US" sz="1200" smtClean="0"/>
          </a:p>
        </p:txBody>
      </p:sp>
      <p:sp>
        <p:nvSpPr>
          <p:cNvPr id="84996" name="Footer Placeholder 4"/>
          <p:cNvSpPr>
            <a:spLocks noGrp="1"/>
          </p:cNvSpPr>
          <p:nvPr>
            <p:ph type="ftr" sz="quarter" idx="4"/>
          </p:nvPr>
        </p:nvSpPr>
        <p:spPr>
          <a:noFill/>
        </p:spPr>
        <p:txBody>
          <a:bodyPr/>
          <a:lstStyle/>
          <a:p>
            <a:r>
              <a:rPr lang="en-US" smtClean="0"/>
              <a:t>*</a:t>
            </a:r>
            <a:endParaRPr lang="en-US" sz="1200" smtClean="0"/>
          </a:p>
        </p:txBody>
      </p:sp>
      <p:sp>
        <p:nvSpPr>
          <p:cNvPr id="84997" name="Slide Number Placeholder 5"/>
          <p:cNvSpPr>
            <a:spLocks noGrp="1"/>
          </p:cNvSpPr>
          <p:nvPr>
            <p:ph type="sldNum" sz="quarter" idx="5"/>
          </p:nvPr>
        </p:nvSpPr>
        <p:spPr>
          <a:noFill/>
        </p:spPr>
        <p:txBody>
          <a:bodyPr/>
          <a:lstStyle/>
          <a:p>
            <a:fld id="{EB94EE0C-C295-4337-A811-F4B401E61B00}" type="slidenum">
              <a:rPr lang="en-US" smtClean="0"/>
              <a:pPr/>
              <a:t>44</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p:spPr>
        <p:txBody>
          <a:bodyPr/>
          <a:lstStyle/>
          <a:p>
            <a:r>
              <a:rPr lang="en-US" smtClean="0"/>
              <a:t>If you are using the OHSU eIRB </a:t>
            </a:r>
            <a:r>
              <a:rPr lang="en-US" i="1" u="sng" smtClean="0"/>
              <a:t>print</a:t>
            </a:r>
            <a:r>
              <a:rPr lang="en-US" smtClean="0"/>
              <a:t> copies of all essential documents.</a:t>
            </a:r>
          </a:p>
          <a:p>
            <a:endParaRPr lang="en-US" smtClean="0"/>
          </a:p>
          <a:p>
            <a:r>
              <a:rPr lang="en-US" smtClean="0"/>
              <a:t>Frequent errors I see is just printing the approval memos and not the IRQ,CRQ, Modification etc.</a:t>
            </a:r>
          </a:p>
          <a:p>
            <a:r>
              <a:rPr lang="en-US" smtClean="0"/>
              <a:t>Also need to print and file cover memos and comments related to the submission in the eIRB.  This may clarify why you didn’t make all changes requested in an IRB review memo.</a:t>
            </a:r>
          </a:p>
          <a:p>
            <a:endParaRPr lang="en-US" smtClean="0"/>
          </a:p>
          <a:p>
            <a:endParaRPr lang="en-US" smtClean="0"/>
          </a:p>
        </p:txBody>
      </p:sp>
      <p:sp>
        <p:nvSpPr>
          <p:cNvPr id="87043" name="Header Placeholder 3"/>
          <p:cNvSpPr>
            <a:spLocks noGrp="1"/>
          </p:cNvSpPr>
          <p:nvPr>
            <p:ph type="hdr" sz="quarter"/>
          </p:nvPr>
        </p:nvSpPr>
        <p:spPr>
          <a:noFill/>
        </p:spPr>
        <p:txBody>
          <a:bodyPr/>
          <a:lstStyle/>
          <a:p>
            <a:r>
              <a:rPr lang="en-US" smtClean="0"/>
              <a:t>*</a:t>
            </a:r>
            <a:endParaRPr lang="en-US" sz="1200" smtClean="0"/>
          </a:p>
        </p:txBody>
      </p:sp>
      <p:sp>
        <p:nvSpPr>
          <p:cNvPr id="87044"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87045" name="Footer Placeholder 5"/>
          <p:cNvSpPr>
            <a:spLocks noGrp="1"/>
          </p:cNvSpPr>
          <p:nvPr>
            <p:ph type="ftr" sz="quarter" idx="4"/>
          </p:nvPr>
        </p:nvSpPr>
        <p:spPr>
          <a:noFill/>
        </p:spPr>
        <p:txBody>
          <a:bodyPr/>
          <a:lstStyle/>
          <a:p>
            <a:r>
              <a:rPr lang="en-US" smtClean="0"/>
              <a:t>*</a:t>
            </a:r>
            <a:endParaRPr lang="en-US" sz="1200" smtClean="0"/>
          </a:p>
        </p:txBody>
      </p:sp>
      <p:sp>
        <p:nvSpPr>
          <p:cNvPr id="87046"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a:ln/>
        </p:spPr>
      </p:sp>
      <p:sp>
        <p:nvSpPr>
          <p:cNvPr id="89090" name="Notes Placeholder 2"/>
          <p:cNvSpPr>
            <a:spLocks noGrp="1"/>
          </p:cNvSpPr>
          <p:nvPr>
            <p:ph type="body" idx="1"/>
          </p:nvPr>
        </p:nvSpPr>
        <p:spPr>
          <a:noFill/>
          <a:ln/>
        </p:spPr>
        <p:txBody>
          <a:bodyPr/>
          <a:lstStyle/>
          <a:p>
            <a:r>
              <a:rPr lang="en-US" smtClean="0"/>
              <a:t>When should there be correspondence with co-Investigators?</a:t>
            </a:r>
          </a:p>
          <a:p>
            <a:r>
              <a:rPr lang="en-US" smtClean="0"/>
              <a:t>When new versions of the protocol/consent are available</a:t>
            </a:r>
          </a:p>
          <a:p>
            <a:r>
              <a:rPr lang="en-US" smtClean="0"/>
              <a:t>When protocol deviations and adverse events occur</a:t>
            </a:r>
          </a:p>
          <a:p>
            <a:r>
              <a:rPr lang="en-US" smtClean="0"/>
              <a:t>Need to set a plan before the study starts to work out how these issues will be communicated with the team.</a:t>
            </a:r>
          </a:p>
          <a:p>
            <a:r>
              <a:rPr lang="en-US" smtClean="0"/>
              <a:t>This shows that the PI is overseeing the conduct of the study </a:t>
            </a:r>
          </a:p>
          <a:p>
            <a:endParaRPr lang="en-US" smtClean="0"/>
          </a:p>
          <a:p>
            <a:r>
              <a:rPr lang="en-US" smtClean="0"/>
              <a:t>If you have lab meetings to discuss issues, you should file the agendas and minutes</a:t>
            </a:r>
          </a:p>
          <a:p>
            <a:endParaRPr lang="en-US" smtClean="0"/>
          </a:p>
        </p:txBody>
      </p:sp>
      <p:sp>
        <p:nvSpPr>
          <p:cNvPr id="89091" name="Header Placeholder 3"/>
          <p:cNvSpPr>
            <a:spLocks noGrp="1"/>
          </p:cNvSpPr>
          <p:nvPr>
            <p:ph type="hdr" sz="quarter"/>
          </p:nvPr>
        </p:nvSpPr>
        <p:spPr>
          <a:noFill/>
        </p:spPr>
        <p:txBody>
          <a:bodyPr/>
          <a:lstStyle/>
          <a:p>
            <a:r>
              <a:rPr lang="en-US" smtClean="0"/>
              <a:t>*</a:t>
            </a:r>
            <a:endParaRPr lang="en-US" sz="1200" smtClean="0"/>
          </a:p>
        </p:txBody>
      </p:sp>
      <p:sp>
        <p:nvSpPr>
          <p:cNvPr id="89092"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89093" name="Footer Placeholder 5"/>
          <p:cNvSpPr>
            <a:spLocks noGrp="1"/>
          </p:cNvSpPr>
          <p:nvPr>
            <p:ph type="ftr" sz="quarter" idx="4"/>
          </p:nvPr>
        </p:nvSpPr>
        <p:spPr>
          <a:noFill/>
        </p:spPr>
        <p:txBody>
          <a:bodyPr/>
          <a:lstStyle/>
          <a:p>
            <a:r>
              <a:rPr lang="en-US" smtClean="0"/>
              <a:t>*</a:t>
            </a:r>
            <a:endParaRPr lang="en-US" sz="1200" smtClean="0"/>
          </a:p>
        </p:txBody>
      </p:sp>
      <p:sp>
        <p:nvSpPr>
          <p:cNvPr id="89094"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a:ln/>
        </p:spPr>
      </p:sp>
      <p:sp>
        <p:nvSpPr>
          <p:cNvPr id="92162" name="Notes Placeholder 2"/>
          <p:cNvSpPr>
            <a:spLocks noGrp="1"/>
          </p:cNvSpPr>
          <p:nvPr>
            <p:ph type="body" idx="1"/>
          </p:nvPr>
        </p:nvSpPr>
        <p:spPr>
          <a:noFill/>
          <a:ln/>
        </p:spPr>
        <p:txBody>
          <a:bodyPr/>
          <a:lstStyle/>
          <a:p>
            <a:endParaRPr lang="en-US" smtClean="0"/>
          </a:p>
        </p:txBody>
      </p:sp>
      <p:sp>
        <p:nvSpPr>
          <p:cNvPr id="92163" name="Header Placeholder 3"/>
          <p:cNvSpPr>
            <a:spLocks noGrp="1"/>
          </p:cNvSpPr>
          <p:nvPr>
            <p:ph type="hdr" sz="quarter"/>
          </p:nvPr>
        </p:nvSpPr>
        <p:spPr>
          <a:noFill/>
        </p:spPr>
        <p:txBody>
          <a:bodyPr/>
          <a:lstStyle/>
          <a:p>
            <a:r>
              <a:rPr lang="en-US" smtClean="0"/>
              <a:t>*</a:t>
            </a:r>
            <a:endParaRPr lang="en-US" sz="1200" smtClean="0"/>
          </a:p>
        </p:txBody>
      </p:sp>
      <p:sp>
        <p:nvSpPr>
          <p:cNvPr id="92164"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92165" name="Footer Placeholder 5"/>
          <p:cNvSpPr>
            <a:spLocks noGrp="1"/>
          </p:cNvSpPr>
          <p:nvPr>
            <p:ph type="ftr" sz="quarter" idx="4"/>
          </p:nvPr>
        </p:nvSpPr>
        <p:spPr>
          <a:noFill/>
        </p:spPr>
        <p:txBody>
          <a:bodyPr/>
          <a:lstStyle/>
          <a:p>
            <a:r>
              <a:rPr lang="en-US" smtClean="0"/>
              <a:t>*</a:t>
            </a:r>
            <a:endParaRPr lang="en-US" sz="1200" smtClean="0"/>
          </a:p>
        </p:txBody>
      </p:sp>
      <p:sp>
        <p:nvSpPr>
          <p:cNvPr id="92166"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r>
              <a:rPr lang="en-US" smtClean="0"/>
              <a:t>Does anyone have a good system for tracking invoice able items that they want to share.</a:t>
            </a:r>
          </a:p>
          <a:p>
            <a:endParaRPr lang="en-US" smtClean="0"/>
          </a:p>
          <a:p>
            <a:r>
              <a:rPr lang="en-US" smtClean="0"/>
              <a:t>Start up fees – Spa will bill for IRB fees, Knight Institute Review Fees, OCTRI Review Fees and anything they identify in the contract is start up money.  Coordinator/PI is responsible for invoicing after that.  If you received money for other start-up activities (investigator meeting etc.) you may need to </a:t>
            </a:r>
          </a:p>
          <a:p>
            <a:endParaRPr lang="en-US" smtClean="0"/>
          </a:p>
        </p:txBody>
      </p:sp>
      <p:sp>
        <p:nvSpPr>
          <p:cNvPr id="95235" name="Header Placeholder 3"/>
          <p:cNvSpPr>
            <a:spLocks noGrp="1"/>
          </p:cNvSpPr>
          <p:nvPr>
            <p:ph type="hdr" sz="quarter"/>
          </p:nvPr>
        </p:nvSpPr>
        <p:spPr>
          <a:noFill/>
        </p:spPr>
        <p:txBody>
          <a:bodyPr/>
          <a:lstStyle/>
          <a:p>
            <a:r>
              <a:rPr lang="en-US" smtClean="0"/>
              <a:t>*</a:t>
            </a:r>
            <a:endParaRPr lang="en-US" sz="1200" smtClean="0"/>
          </a:p>
        </p:txBody>
      </p:sp>
      <p:sp>
        <p:nvSpPr>
          <p:cNvPr id="95236"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95237" name="Footer Placeholder 5"/>
          <p:cNvSpPr>
            <a:spLocks noGrp="1"/>
          </p:cNvSpPr>
          <p:nvPr>
            <p:ph type="ftr" sz="quarter" idx="4"/>
          </p:nvPr>
        </p:nvSpPr>
        <p:spPr>
          <a:noFill/>
        </p:spPr>
        <p:txBody>
          <a:bodyPr/>
          <a:lstStyle/>
          <a:p>
            <a:r>
              <a:rPr lang="en-US" smtClean="0"/>
              <a:t>*</a:t>
            </a:r>
            <a:endParaRPr lang="en-US" sz="1200" smtClean="0"/>
          </a:p>
        </p:txBody>
      </p:sp>
      <p:sp>
        <p:nvSpPr>
          <p:cNvPr id="95238"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hdr" sz="quarter"/>
          </p:nvPr>
        </p:nvSpPr>
        <p:spPr>
          <a:noFill/>
        </p:spPr>
        <p:txBody>
          <a:bodyPr/>
          <a:lstStyle/>
          <a:p>
            <a:r>
              <a:rPr lang="en-US" smtClean="0"/>
              <a:t>*</a:t>
            </a:r>
            <a:endParaRPr lang="en-US" sz="1200" i="0" smtClean="0"/>
          </a:p>
        </p:txBody>
      </p:sp>
      <p:sp>
        <p:nvSpPr>
          <p:cNvPr id="25602" name="Rectangle 3"/>
          <p:cNvSpPr>
            <a:spLocks noGrp="1" noChangeArrowheads="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25603" name="Rectangle 6"/>
          <p:cNvSpPr>
            <a:spLocks noGrp="1" noChangeArrowheads="1"/>
          </p:cNvSpPr>
          <p:nvPr>
            <p:ph type="ftr" sz="quarter" idx="4"/>
          </p:nvPr>
        </p:nvSpPr>
        <p:spPr>
          <a:noFill/>
        </p:spPr>
        <p:txBody>
          <a:bodyPr/>
          <a:lstStyle/>
          <a:p>
            <a:r>
              <a:rPr lang="en-US" smtClean="0"/>
              <a:t>*</a:t>
            </a:r>
            <a:endParaRPr lang="en-US" sz="1200" i="0" smtClean="0"/>
          </a:p>
        </p:txBody>
      </p:sp>
      <p:sp>
        <p:nvSpPr>
          <p:cNvPr id="25604" name="Rectangle 7"/>
          <p:cNvSpPr>
            <a:spLocks noGrp="1" noChangeArrowheads="1"/>
          </p:cNvSpPr>
          <p:nvPr>
            <p:ph type="sldNum" sz="quarter" idx="5"/>
          </p:nvPr>
        </p:nvSpPr>
        <p:spPr>
          <a:noFill/>
        </p:spPr>
        <p:txBody>
          <a:bodyPr/>
          <a:lstStyle/>
          <a:p>
            <a:r>
              <a:rPr lang="en-US" sz="1000" smtClean="0"/>
              <a:t>##</a:t>
            </a:r>
            <a:endParaRPr lang="en-US" i="0" smtClean="0"/>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ln/>
        </p:spPr>
      </p:sp>
      <p:sp>
        <p:nvSpPr>
          <p:cNvPr id="97282" name="Notes Placeholder 2"/>
          <p:cNvSpPr>
            <a:spLocks noGrp="1"/>
          </p:cNvSpPr>
          <p:nvPr>
            <p:ph type="body" idx="1"/>
          </p:nvPr>
        </p:nvSpPr>
        <p:spPr>
          <a:noFill/>
          <a:ln/>
        </p:spPr>
        <p:txBody>
          <a:bodyPr/>
          <a:lstStyle/>
          <a:p>
            <a:r>
              <a:rPr lang="en-US" smtClean="0"/>
              <a:t>NTF can be a letter, memo, email whatever explaining something that occurred during a research study.  Not defined anywhere in the code of federal regulations.</a:t>
            </a:r>
          </a:p>
        </p:txBody>
      </p:sp>
      <p:sp>
        <p:nvSpPr>
          <p:cNvPr id="97283" name="Header Placeholder 3"/>
          <p:cNvSpPr>
            <a:spLocks noGrp="1"/>
          </p:cNvSpPr>
          <p:nvPr>
            <p:ph type="hdr" sz="quarter"/>
          </p:nvPr>
        </p:nvSpPr>
        <p:spPr>
          <a:noFill/>
        </p:spPr>
        <p:txBody>
          <a:bodyPr/>
          <a:lstStyle/>
          <a:p>
            <a:r>
              <a:rPr lang="en-US" smtClean="0"/>
              <a:t>*</a:t>
            </a:r>
            <a:endParaRPr lang="en-US" sz="1200" smtClean="0"/>
          </a:p>
        </p:txBody>
      </p:sp>
      <p:sp>
        <p:nvSpPr>
          <p:cNvPr id="97284" name="Footer Placeholder 4"/>
          <p:cNvSpPr>
            <a:spLocks noGrp="1"/>
          </p:cNvSpPr>
          <p:nvPr>
            <p:ph type="ftr" sz="quarter" idx="4"/>
          </p:nvPr>
        </p:nvSpPr>
        <p:spPr>
          <a:noFill/>
        </p:spPr>
        <p:txBody>
          <a:bodyPr/>
          <a:lstStyle/>
          <a:p>
            <a:r>
              <a:rPr lang="en-US" smtClean="0"/>
              <a:t>*</a:t>
            </a:r>
            <a:endParaRPr lang="en-US" sz="1200" smtClean="0"/>
          </a:p>
        </p:txBody>
      </p:sp>
      <p:sp>
        <p:nvSpPr>
          <p:cNvPr id="97285" name="Slide Number Placeholder 5"/>
          <p:cNvSpPr>
            <a:spLocks noGrp="1"/>
          </p:cNvSpPr>
          <p:nvPr>
            <p:ph type="sldNum" sz="quarter" idx="5"/>
          </p:nvPr>
        </p:nvSpPr>
        <p:spPr>
          <a:noFill/>
        </p:spPr>
        <p:txBody>
          <a:bodyPr/>
          <a:lstStyle/>
          <a:p>
            <a:fld id="{E4EA1F31-5287-4A53-93D8-71EDC8B409E9}" type="slidenum">
              <a:rPr lang="en-US" smtClean="0"/>
              <a:pPr/>
              <a:t>51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latin typeface="+mn-lt"/>
              </a:rPr>
              <a:t>Speaker Notes: How many of you write notes to file?  How many of you include all of these elements?  If you don’t there isn’t much point in writing a note to describe the problem.  </a:t>
            </a:r>
          </a:p>
          <a:p>
            <a:pPr>
              <a:defRPr/>
            </a:pPr>
            <a:endParaRPr lang="en-US" dirty="0" smtClean="0">
              <a:latin typeface="+mn-lt"/>
            </a:endParaRPr>
          </a:p>
          <a:p>
            <a:pPr>
              <a:defRPr/>
            </a:pPr>
            <a:r>
              <a:rPr lang="en-US" b="1" dirty="0" smtClean="0">
                <a:latin typeface="+mn-lt"/>
              </a:rPr>
              <a:t>Recent Warning letter (2007) issued by FDA indicated that a Sponsor was aware of problems but did nothing to address the issues other than write memos to file after the monitoring visits.  FDA found that it would have been better to spend the time training the study staff.</a:t>
            </a:r>
          </a:p>
          <a:p>
            <a:pPr>
              <a:defRPr/>
            </a:pPr>
            <a:endParaRPr lang="en-US" dirty="0" smtClean="0">
              <a:latin typeface="+mn-lt"/>
            </a:endParaRPr>
          </a:p>
          <a:p>
            <a:pPr>
              <a:defRPr/>
            </a:pPr>
            <a:r>
              <a:rPr lang="en-US" b="1" dirty="0" smtClean="0">
                <a:latin typeface="+mn-lt"/>
              </a:rPr>
              <a:t>Documenting a corrective action is very important in case of an audit. </a:t>
            </a:r>
          </a:p>
          <a:p>
            <a:pPr>
              <a:defRPr/>
            </a:pPr>
            <a:endParaRPr lang="en-US" dirty="0" smtClean="0">
              <a:latin typeface="+mn-lt"/>
            </a:endParaRPr>
          </a:p>
          <a:p>
            <a:pPr>
              <a:defRPr/>
            </a:pPr>
            <a:r>
              <a:rPr lang="en-US" b="1" dirty="0" smtClean="0">
                <a:latin typeface="+mn-lt"/>
              </a:rPr>
              <a:t>Once a NTF is generated it can’t be retracted so make sure they are adequate.  </a:t>
            </a:r>
            <a:endParaRPr lang="en-US" dirty="0" smtClean="0">
              <a:latin typeface="+mn-lt"/>
            </a:endParaRPr>
          </a:p>
          <a:p>
            <a:pPr>
              <a:defRPr/>
            </a:pPr>
            <a:r>
              <a:rPr lang="en-US" b="1" dirty="0" smtClean="0">
                <a:latin typeface="+mn-lt"/>
              </a:rPr>
              <a:t>If you don’t take corrective action all a note to file does is provide a road map for an auditor to find problems at the site.  </a:t>
            </a:r>
          </a:p>
          <a:p>
            <a:pPr>
              <a:defRPr/>
            </a:pPr>
            <a:endParaRPr lang="en-US" b="1" dirty="0" smtClean="0">
              <a:latin typeface="+mn-lt"/>
            </a:endParaRPr>
          </a:p>
          <a:p>
            <a:pPr>
              <a:defRPr/>
            </a:pPr>
            <a:r>
              <a:rPr lang="en-US" b="1" dirty="0" smtClean="0">
                <a:latin typeface="+mn-lt"/>
              </a:rPr>
              <a:t>Does anyone know how to find the root cause of a problem?  Just ask the question why 5 times and you usually find your answer.  </a:t>
            </a:r>
          </a:p>
          <a:p>
            <a:pPr>
              <a:defRPr/>
            </a:pPr>
            <a:endParaRPr lang="en-US" b="1" dirty="0" smtClean="0">
              <a:latin typeface="+mn-lt"/>
            </a:endParaRPr>
          </a:p>
          <a:p>
            <a:pPr>
              <a:defRPr/>
            </a:pPr>
            <a:r>
              <a:rPr lang="en-US" b="1" dirty="0" smtClean="0">
                <a:latin typeface="+mn-lt"/>
              </a:rPr>
              <a:t>Example: Missing data for a study endpoint for a subject at their 3 month visit.  Why?  Wrong tubes were drawn.  Why?  Lab set up wasn’t completed correctly.  Why? Subject showed up 2 hours early for their scheduled visit.  </a:t>
            </a:r>
          </a:p>
          <a:p>
            <a:pPr>
              <a:defRPr/>
            </a:pPr>
            <a:r>
              <a:rPr lang="en-US" b="1" dirty="0" smtClean="0">
                <a:latin typeface="+mn-lt"/>
              </a:rPr>
              <a:t>Now you can see how this would branch in  two possible directions 1) why did the subject show up early  or 2) probing why the set up was done incorrectly.  May find that there is more than one corrective action possible – maybe you find that you should do the visit set up the day before so you aren’t rushed or you create a checklist for lab set up.  You may also find that reminder calls or appt cards would help subjects show up for their visits at the appropriate time.</a:t>
            </a:r>
          </a:p>
          <a:p>
            <a:pPr>
              <a:defRPr/>
            </a:pPr>
            <a:endParaRPr lang="en-US" b="1" dirty="0" smtClean="0">
              <a:latin typeface="+mn-lt"/>
            </a:endParaRPr>
          </a:p>
          <a:p>
            <a:pPr>
              <a:defRPr/>
            </a:pPr>
            <a:r>
              <a:rPr lang="en-US" b="1" dirty="0" smtClean="0">
                <a:latin typeface="+mn-lt"/>
              </a:rPr>
              <a:t>You may come to the determination that something occurred just one time and it is unlikely to happen again.  If that is the case you don’t need to document corrective action you could just document that the current procedures should be adequate and that no further action is planned at this time.</a:t>
            </a:r>
          </a:p>
          <a:p>
            <a:pPr>
              <a:defRPr/>
            </a:pPr>
            <a:endParaRPr lang="en-US" b="1" dirty="0" smtClean="0">
              <a:latin typeface="+mn-lt"/>
            </a:endParaRPr>
          </a:p>
          <a:p>
            <a:pPr>
              <a:defRPr/>
            </a:pPr>
            <a:endParaRPr lang="en-US" dirty="0" smtClean="0">
              <a:latin typeface="+mn-lt"/>
            </a:endParaRPr>
          </a:p>
          <a:p>
            <a:pPr>
              <a:defRPr/>
            </a:pPr>
            <a:endParaRPr lang="en-US" dirty="0"/>
          </a:p>
        </p:txBody>
      </p:sp>
      <p:sp>
        <p:nvSpPr>
          <p:cNvPr id="99331" name="Slide Number Placeholder 3"/>
          <p:cNvSpPr>
            <a:spLocks noGrp="1"/>
          </p:cNvSpPr>
          <p:nvPr>
            <p:ph type="sldNum" sz="quarter" idx="5"/>
          </p:nvPr>
        </p:nvSpPr>
        <p:spPr>
          <a:noFill/>
        </p:spPr>
        <p:txBody>
          <a:bodyPr/>
          <a:lstStyle/>
          <a:p>
            <a:fld id="{F35A7CA3-57F1-417A-8CD1-24A8FB978BD6}" type="slidenum">
              <a:rPr lang="en-US" sz="1000" smtClean="0"/>
              <a:pPr/>
              <a:t>52</a:t>
            </a:fld>
            <a:endParaRPr lang="en-US" sz="10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Missing some elements:</a:t>
            </a:r>
          </a:p>
          <a:p>
            <a:pPr>
              <a:defRPr/>
            </a:pPr>
            <a:r>
              <a:rPr lang="en-US" dirty="0" smtClean="0"/>
              <a:t>Cause</a:t>
            </a:r>
          </a:p>
          <a:p>
            <a:pPr>
              <a:defRPr/>
            </a:pPr>
            <a:r>
              <a:rPr lang="en-US" dirty="0" smtClean="0"/>
              <a:t>Steps to prevent this from occurring in the future</a:t>
            </a:r>
          </a:p>
          <a:p>
            <a:pPr>
              <a:defRPr/>
            </a:pPr>
            <a:r>
              <a:rPr lang="en-US" dirty="0" smtClean="0"/>
              <a:t>Education</a:t>
            </a:r>
          </a:p>
          <a:p>
            <a:pPr>
              <a:defRPr/>
            </a:pPr>
            <a:endParaRPr lang="en-US" dirty="0" smtClean="0"/>
          </a:p>
          <a:p>
            <a:pPr>
              <a:defRPr/>
            </a:pPr>
            <a:r>
              <a:rPr lang="en-US" dirty="0" smtClean="0">
                <a:solidFill>
                  <a:srgbClr val="C00000"/>
                </a:solidFill>
              </a:rPr>
              <a:t>What are the 5 whys?</a:t>
            </a:r>
          </a:p>
          <a:p>
            <a:pPr>
              <a:defRPr/>
            </a:pPr>
            <a:endParaRPr lang="en-US" dirty="0" smtClean="0"/>
          </a:p>
          <a:p>
            <a:pPr>
              <a:defRPr/>
            </a:pPr>
            <a:r>
              <a:rPr lang="en-US" dirty="0" smtClean="0"/>
              <a:t>Is the course of action proposed appropriate?  No</a:t>
            </a:r>
          </a:p>
          <a:p>
            <a:pPr>
              <a:defRPr/>
            </a:pPr>
            <a:endParaRPr lang="en-US" dirty="0" smtClean="0"/>
          </a:p>
          <a:p>
            <a:pPr>
              <a:defRPr/>
            </a:pPr>
            <a:r>
              <a:rPr lang="en-US" dirty="0" smtClean="0"/>
              <a:t>What are the PI’s options?</a:t>
            </a:r>
          </a:p>
          <a:p>
            <a:pPr marL="228600" indent="-228600">
              <a:buFontTx/>
              <a:buAutoNum type="arabicParenR"/>
              <a:defRPr/>
            </a:pPr>
            <a:r>
              <a:rPr lang="en-US" dirty="0" smtClean="0"/>
              <a:t>Add co-I to 1572, have PI sign and send to the sponsor</a:t>
            </a:r>
          </a:p>
          <a:p>
            <a:pPr marL="228600" indent="-228600">
              <a:buFontTx/>
              <a:buAutoNum type="arabicParenR"/>
              <a:defRPr/>
            </a:pPr>
            <a:r>
              <a:rPr lang="en-US" dirty="0" smtClean="0"/>
              <a:t>Remove co-I from consent and study</a:t>
            </a:r>
          </a:p>
          <a:p>
            <a:pPr>
              <a:defRPr/>
            </a:pPr>
            <a:endParaRPr lang="en-US" dirty="0" smtClean="0"/>
          </a:p>
          <a:p>
            <a:pPr>
              <a:defRPr/>
            </a:pPr>
            <a:r>
              <a:rPr lang="en-US" dirty="0" smtClean="0"/>
              <a:t>Does this require a note to file?</a:t>
            </a:r>
          </a:p>
          <a:p>
            <a:pPr>
              <a:defRPr/>
            </a:pPr>
            <a:r>
              <a:rPr lang="en-US" dirty="0" smtClean="0"/>
              <a:t>Not really, since you found it before a deviation occurred.  You will just fix it.  Now if you found this error several months in to the study and the co-I has been participating in the study a note to file is appropriate.  </a:t>
            </a:r>
          </a:p>
          <a:p>
            <a:pPr>
              <a:defRPr/>
            </a:pPr>
            <a:endParaRPr lang="en-US" dirty="0" smtClean="0"/>
          </a:p>
          <a:p>
            <a:pPr marL="228600" indent="-228600">
              <a:defRPr/>
            </a:pPr>
            <a:endParaRPr lang="en-US" dirty="0" smtClean="0"/>
          </a:p>
          <a:p>
            <a:pPr>
              <a:defRPr/>
            </a:pPr>
            <a:endParaRPr lang="en-US" dirty="0"/>
          </a:p>
        </p:txBody>
      </p:sp>
      <p:sp>
        <p:nvSpPr>
          <p:cNvPr id="101379" name="Header Placeholder 3"/>
          <p:cNvSpPr>
            <a:spLocks noGrp="1"/>
          </p:cNvSpPr>
          <p:nvPr>
            <p:ph type="hdr" sz="quarter"/>
          </p:nvPr>
        </p:nvSpPr>
        <p:spPr>
          <a:noFill/>
        </p:spPr>
        <p:txBody>
          <a:bodyPr/>
          <a:lstStyle/>
          <a:p>
            <a:r>
              <a:rPr lang="en-US" smtClean="0"/>
              <a:t>*</a:t>
            </a:r>
            <a:endParaRPr lang="en-US" sz="1200" smtClean="0"/>
          </a:p>
        </p:txBody>
      </p:sp>
      <p:sp>
        <p:nvSpPr>
          <p:cNvPr id="101380"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101381" name="Footer Placeholder 5"/>
          <p:cNvSpPr>
            <a:spLocks noGrp="1"/>
          </p:cNvSpPr>
          <p:nvPr>
            <p:ph type="ftr" sz="quarter" idx="4"/>
          </p:nvPr>
        </p:nvSpPr>
        <p:spPr>
          <a:noFill/>
        </p:spPr>
        <p:txBody>
          <a:bodyPr/>
          <a:lstStyle/>
          <a:p>
            <a:r>
              <a:rPr lang="en-US" smtClean="0"/>
              <a:t>*</a:t>
            </a:r>
            <a:endParaRPr lang="en-US" sz="1200" smtClean="0"/>
          </a:p>
        </p:txBody>
      </p:sp>
      <p:sp>
        <p:nvSpPr>
          <p:cNvPr id="101382"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a:ln/>
        </p:spPr>
      </p:sp>
      <p:sp>
        <p:nvSpPr>
          <p:cNvPr id="103426" name="Notes Placeholder 2"/>
          <p:cNvSpPr>
            <a:spLocks noGrp="1"/>
          </p:cNvSpPr>
          <p:nvPr>
            <p:ph type="body" idx="1"/>
          </p:nvPr>
        </p:nvSpPr>
        <p:spPr>
          <a:noFill/>
          <a:ln/>
        </p:spPr>
        <p:txBody>
          <a:bodyPr/>
          <a:lstStyle/>
          <a:p>
            <a:r>
              <a:rPr lang="en-US" smtClean="0"/>
              <a:t>Be sure to include storage in budget.  Probably don’t want to send study documents to off site storage until you are sure all of the queries have been resolved. </a:t>
            </a:r>
          </a:p>
          <a:p>
            <a:endParaRPr lang="en-US" smtClean="0"/>
          </a:p>
          <a:p>
            <a:r>
              <a:rPr lang="en-US" smtClean="0"/>
              <a:t>Best to mark “indefinitely” on the HIPAA authorization form so you are covered.</a:t>
            </a:r>
          </a:p>
          <a:p>
            <a:endParaRPr lang="en-US" smtClean="0"/>
          </a:p>
          <a:p>
            <a:pPr marL="0" lvl="1"/>
            <a:r>
              <a:rPr lang="en-US" sz="2400" smtClean="0"/>
              <a:t>If you move documents or transfer ownership – notify the sponsor</a:t>
            </a:r>
          </a:p>
          <a:p>
            <a:endParaRPr lang="en-US" smtClean="0"/>
          </a:p>
        </p:txBody>
      </p:sp>
      <p:sp>
        <p:nvSpPr>
          <p:cNvPr id="103427" name="Header Placeholder 3"/>
          <p:cNvSpPr>
            <a:spLocks noGrp="1"/>
          </p:cNvSpPr>
          <p:nvPr>
            <p:ph type="hdr" sz="quarter"/>
          </p:nvPr>
        </p:nvSpPr>
        <p:spPr>
          <a:noFill/>
        </p:spPr>
        <p:txBody>
          <a:bodyPr/>
          <a:lstStyle/>
          <a:p>
            <a:r>
              <a:rPr lang="en-US" smtClean="0"/>
              <a:t>*</a:t>
            </a:r>
            <a:endParaRPr lang="en-US" sz="1200" smtClean="0"/>
          </a:p>
        </p:txBody>
      </p:sp>
      <p:sp>
        <p:nvSpPr>
          <p:cNvPr id="10342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103429" name="Footer Placeholder 5"/>
          <p:cNvSpPr>
            <a:spLocks noGrp="1"/>
          </p:cNvSpPr>
          <p:nvPr>
            <p:ph type="ftr" sz="quarter" idx="4"/>
          </p:nvPr>
        </p:nvSpPr>
        <p:spPr>
          <a:noFill/>
        </p:spPr>
        <p:txBody>
          <a:bodyPr/>
          <a:lstStyle/>
          <a:p>
            <a:r>
              <a:rPr lang="en-US" smtClean="0"/>
              <a:t>*</a:t>
            </a:r>
            <a:endParaRPr lang="en-US" sz="1200" smtClean="0"/>
          </a:p>
        </p:txBody>
      </p:sp>
      <p:sp>
        <p:nvSpPr>
          <p:cNvPr id="10343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ln/>
        </p:spPr>
      </p:sp>
      <p:sp>
        <p:nvSpPr>
          <p:cNvPr id="106498" name="Notes Placeholder 2"/>
          <p:cNvSpPr>
            <a:spLocks noGrp="1"/>
          </p:cNvSpPr>
          <p:nvPr>
            <p:ph type="body" idx="1"/>
          </p:nvPr>
        </p:nvSpPr>
        <p:spPr>
          <a:noFill/>
          <a:ln/>
        </p:spPr>
        <p:txBody>
          <a:bodyPr/>
          <a:lstStyle/>
          <a:p>
            <a:r>
              <a:rPr lang="en-US" smtClean="0"/>
              <a:t>10% guideline – you can do more.  If your study only has a few subjects and/or is a short duration we recommend that you review all of the study records – especially if you are conducting a study where the PI is the Sponsor-Investigator for an FDA regulated study.</a:t>
            </a:r>
          </a:p>
          <a:p>
            <a:endParaRPr lang="en-US" smtClean="0"/>
          </a:p>
          <a:p>
            <a:r>
              <a:rPr lang="en-US" smtClean="0"/>
              <a:t>OCTRI has monitoring services available.  When we monitor we review the inclusion/exclusion criteria for all subjects.  </a:t>
            </a:r>
          </a:p>
          <a:p>
            <a:endParaRPr lang="en-US" smtClean="0"/>
          </a:p>
          <a:p>
            <a:r>
              <a:rPr lang="en-US" smtClean="0"/>
              <a:t>OCTRI has a monitoring procedure and report template that we are happy to train people to use to conduct self monitoring visits.  Call Bridget if you want more information on this.</a:t>
            </a:r>
          </a:p>
          <a:p>
            <a:endParaRPr lang="en-US" smtClean="0"/>
          </a:p>
        </p:txBody>
      </p:sp>
      <p:sp>
        <p:nvSpPr>
          <p:cNvPr id="106499" name="Header Placeholder 3"/>
          <p:cNvSpPr>
            <a:spLocks noGrp="1"/>
          </p:cNvSpPr>
          <p:nvPr>
            <p:ph type="hdr" sz="quarter"/>
          </p:nvPr>
        </p:nvSpPr>
        <p:spPr>
          <a:noFill/>
        </p:spPr>
        <p:txBody>
          <a:bodyPr/>
          <a:lstStyle/>
          <a:p>
            <a:r>
              <a:rPr lang="en-US" smtClean="0"/>
              <a:t>*</a:t>
            </a:r>
            <a:endParaRPr lang="en-US" sz="1200" smtClean="0"/>
          </a:p>
        </p:txBody>
      </p:sp>
      <p:sp>
        <p:nvSpPr>
          <p:cNvPr id="106500"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106501" name="Footer Placeholder 5"/>
          <p:cNvSpPr>
            <a:spLocks noGrp="1"/>
          </p:cNvSpPr>
          <p:nvPr>
            <p:ph type="ftr" sz="quarter" idx="4"/>
          </p:nvPr>
        </p:nvSpPr>
        <p:spPr>
          <a:noFill/>
        </p:spPr>
        <p:txBody>
          <a:bodyPr/>
          <a:lstStyle/>
          <a:p>
            <a:r>
              <a:rPr lang="en-US" smtClean="0"/>
              <a:t>*</a:t>
            </a:r>
            <a:endParaRPr lang="en-US" sz="1200" smtClean="0"/>
          </a:p>
        </p:txBody>
      </p:sp>
      <p:sp>
        <p:nvSpPr>
          <p:cNvPr id="106502"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p:spPr>
        <p:txBody>
          <a:bodyPr/>
          <a:lstStyle/>
          <a:p>
            <a:r>
              <a:rPr lang="en-US" smtClean="0"/>
              <a:t>The DSMC collaborates with the CRRC and the IRB if termination seems to be appropriate.</a:t>
            </a:r>
          </a:p>
        </p:txBody>
      </p:sp>
      <p:sp>
        <p:nvSpPr>
          <p:cNvPr id="111619" name="Slide Number Placeholder 3"/>
          <p:cNvSpPr>
            <a:spLocks noGrp="1"/>
          </p:cNvSpPr>
          <p:nvPr>
            <p:ph type="sldNum" sz="quarter" idx="5"/>
          </p:nvPr>
        </p:nvSpPr>
        <p:spPr>
          <a:noFill/>
        </p:spPr>
        <p:txBody>
          <a:bodyPr/>
          <a:lstStyle/>
          <a:p>
            <a:fld id="{6EFBEDD1-D641-4CFB-80DD-D20C55B7CBB2}" type="slidenum">
              <a:rPr lang="en-US" sz="1000" smtClean="0"/>
              <a:pPr/>
              <a:t>60</a:t>
            </a:fld>
            <a:endParaRPr lang="en-US" sz="10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p:spPr>
        <p:txBody>
          <a:bodyPr/>
          <a:lstStyle/>
          <a:p>
            <a:pPr eaLnBrk="1" hangingPunct="1"/>
            <a:r>
              <a:rPr lang="en-US" smtClean="0"/>
              <a:t>The DSMC can audit any cancer study at any time for just cause.  Typically, however, only high-risk studies that aren’t audited by another monitoring entity get audited by the DSMC.  Studies that have outside monitoring entities include industry sponsored studies, cooperative group studies, and studies that have their own data safety &amp; monitoring board.</a:t>
            </a:r>
          </a:p>
        </p:txBody>
      </p:sp>
      <p:sp>
        <p:nvSpPr>
          <p:cNvPr id="113667" name="Slide Number Placeholder 3"/>
          <p:cNvSpPr>
            <a:spLocks noGrp="1"/>
          </p:cNvSpPr>
          <p:nvPr>
            <p:ph type="sldNum" sz="quarter" idx="5"/>
          </p:nvPr>
        </p:nvSpPr>
        <p:spPr>
          <a:noFill/>
        </p:spPr>
        <p:txBody>
          <a:bodyPr/>
          <a:lstStyle/>
          <a:p>
            <a:fld id="{71E6C32E-ADE1-47EF-8471-755D58DCC1E1}" type="slidenum">
              <a:rPr lang="en-US" sz="1000" smtClean="0"/>
              <a:pPr/>
              <a:t>61</a:t>
            </a:fld>
            <a:endParaRPr lang="en-US" sz="10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p:spPr>
        <p:txBody>
          <a:bodyPr/>
          <a:lstStyle/>
          <a:p>
            <a:pPr eaLnBrk="1" hangingPunct="1"/>
            <a:r>
              <a:rPr lang="en-US" smtClean="0"/>
              <a:t>Audit letter will include which subject records (selected at random) will be reviewed; usually 2 subjects are reviewed.  If necessary, any subject records can be reviewed and unannounced review can be done of all or part of the total cases for appropriate informed consent and eligibility.</a:t>
            </a:r>
          </a:p>
        </p:txBody>
      </p:sp>
      <p:sp>
        <p:nvSpPr>
          <p:cNvPr id="116739" name="Slide Number Placeholder 3"/>
          <p:cNvSpPr>
            <a:spLocks noGrp="1"/>
          </p:cNvSpPr>
          <p:nvPr>
            <p:ph type="sldNum" sz="quarter" idx="5"/>
          </p:nvPr>
        </p:nvSpPr>
        <p:spPr>
          <a:noFill/>
        </p:spPr>
        <p:txBody>
          <a:bodyPr/>
          <a:lstStyle/>
          <a:p>
            <a:fld id="{55018812-7217-45C6-B624-25B8F13281A1}" type="slidenum">
              <a:rPr lang="en-US" sz="1000" smtClean="0"/>
              <a:pPr/>
              <a:t>63</a:t>
            </a:fld>
            <a:endParaRPr lang="en-US" sz="10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p:spPr>
        <p:txBody>
          <a:bodyPr/>
          <a:lstStyle/>
          <a:p>
            <a:pPr eaLnBrk="1" hangingPunct="1"/>
            <a:r>
              <a:rPr lang="en-US" smtClean="0"/>
              <a:t>The study coordinator is responsible for making sure that all the relevant materials are available for the audit team.  It is recommended that the staff member most familiar with the patient cases be present at the audit.  To help with reviewing the records, it is recommended that the study coordinator label all documents beforehand.</a:t>
            </a:r>
          </a:p>
        </p:txBody>
      </p:sp>
      <p:sp>
        <p:nvSpPr>
          <p:cNvPr id="118787" name="Slide Number Placeholder 3"/>
          <p:cNvSpPr>
            <a:spLocks noGrp="1"/>
          </p:cNvSpPr>
          <p:nvPr>
            <p:ph type="sldNum" sz="quarter" idx="5"/>
          </p:nvPr>
        </p:nvSpPr>
        <p:spPr>
          <a:noFill/>
        </p:spPr>
        <p:txBody>
          <a:bodyPr/>
          <a:lstStyle/>
          <a:p>
            <a:fld id="{29B1DBB8-A899-4E24-A090-82AC736A841A}" type="slidenum">
              <a:rPr lang="en-US" sz="1000" smtClean="0"/>
              <a:pPr/>
              <a:t>64</a:t>
            </a:fld>
            <a:endParaRPr lang="en-US" sz="10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p:spPr>
        <p:txBody>
          <a:bodyPr/>
          <a:lstStyle/>
          <a:p>
            <a:pPr eaLnBrk="1" hangingPunct="1"/>
            <a:r>
              <a:rPr lang="en-US" smtClean="0"/>
              <a:t>Consent form has to be present, signed &amp; dated by the patient before study protocol procedures are started, signed &amp; dated by person obtaining consent, and most recent IRB approved version must be used.  </a:t>
            </a:r>
          </a:p>
          <a:p>
            <a:pPr eaLnBrk="1" hangingPunct="1"/>
            <a:r>
              <a:rPr lang="en-US" smtClean="0"/>
              <a:t>All documentation that confirms inclusion/exclusion criteria must be present.</a:t>
            </a:r>
          </a:p>
          <a:p>
            <a:pPr eaLnBrk="1" hangingPunct="1"/>
            <a:r>
              <a:rPr lang="en-US" smtClean="0"/>
              <a:t>Checking treatment regimen includes: correct agent/treatment used, dose modifications followed, treatment doses administered correctly, etc.</a:t>
            </a:r>
          </a:p>
          <a:p>
            <a:pPr eaLnBrk="1" hangingPunct="1"/>
            <a:r>
              <a:rPr lang="en-US" smtClean="0"/>
              <a:t>Checking general data quality includes: recurrent missing documentation, protocol-specified cabs or diagnostic studies not documented, errors in submitted data, etc.</a:t>
            </a:r>
          </a:p>
          <a:p>
            <a:pPr eaLnBrk="1" hangingPunct="1"/>
            <a:endParaRPr lang="en-US" smtClean="0"/>
          </a:p>
        </p:txBody>
      </p:sp>
      <p:sp>
        <p:nvSpPr>
          <p:cNvPr id="120835" name="Slide Number Placeholder 3"/>
          <p:cNvSpPr>
            <a:spLocks noGrp="1"/>
          </p:cNvSpPr>
          <p:nvPr>
            <p:ph type="sldNum" sz="quarter" idx="5"/>
          </p:nvPr>
        </p:nvSpPr>
        <p:spPr>
          <a:noFill/>
        </p:spPr>
        <p:txBody>
          <a:bodyPr/>
          <a:lstStyle/>
          <a:p>
            <a:fld id="{014E9FB9-6E2C-404B-97EF-A26BC9647CB3}" type="slidenum">
              <a:rPr lang="en-US" sz="1000" smtClean="0"/>
              <a:pPr/>
              <a:t>65</a:t>
            </a:fld>
            <a:endParaRPr lang="en-US" sz="10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hdr" sz="quarter"/>
          </p:nvPr>
        </p:nvSpPr>
        <p:spPr>
          <a:noFill/>
        </p:spPr>
        <p:txBody>
          <a:bodyPr/>
          <a:lstStyle/>
          <a:p>
            <a:r>
              <a:rPr lang="en-US" smtClean="0"/>
              <a:t>*</a:t>
            </a:r>
            <a:endParaRPr lang="en-US" sz="1200" i="0" smtClean="0"/>
          </a:p>
        </p:txBody>
      </p:sp>
      <p:sp>
        <p:nvSpPr>
          <p:cNvPr id="27650" name="Rectangle 3"/>
          <p:cNvSpPr>
            <a:spLocks noGrp="1" noChangeArrowheads="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27651" name="Rectangle 6"/>
          <p:cNvSpPr>
            <a:spLocks noGrp="1" noChangeArrowheads="1"/>
          </p:cNvSpPr>
          <p:nvPr>
            <p:ph type="ftr" sz="quarter" idx="4"/>
          </p:nvPr>
        </p:nvSpPr>
        <p:spPr>
          <a:noFill/>
        </p:spPr>
        <p:txBody>
          <a:bodyPr/>
          <a:lstStyle/>
          <a:p>
            <a:r>
              <a:rPr lang="en-US" smtClean="0"/>
              <a:t>*</a:t>
            </a:r>
            <a:endParaRPr lang="en-US" sz="1200" i="0" smtClean="0"/>
          </a:p>
        </p:txBody>
      </p:sp>
      <p:sp>
        <p:nvSpPr>
          <p:cNvPr id="27652" name="Rectangle 7"/>
          <p:cNvSpPr>
            <a:spLocks noGrp="1" noChangeArrowheads="1"/>
          </p:cNvSpPr>
          <p:nvPr>
            <p:ph type="sldNum" sz="quarter" idx="5"/>
          </p:nvPr>
        </p:nvSpPr>
        <p:spPr>
          <a:noFill/>
        </p:spPr>
        <p:txBody>
          <a:bodyPr/>
          <a:lstStyle/>
          <a:p>
            <a:r>
              <a:rPr lang="en-US" sz="1000" smtClean="0"/>
              <a:t>##</a:t>
            </a:r>
            <a:endParaRPr lang="en-US" i="0" smtClean="0"/>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p:spPr>
        <p:txBody>
          <a:bodyPr/>
          <a:lstStyle/>
          <a:p>
            <a:pPr eaLnBrk="1" hangingPunct="1"/>
            <a:endParaRPr lang="en-US" smtClean="0"/>
          </a:p>
        </p:txBody>
      </p:sp>
      <p:sp>
        <p:nvSpPr>
          <p:cNvPr id="122883" name="Slide Number Placeholder 3"/>
          <p:cNvSpPr>
            <a:spLocks noGrp="1"/>
          </p:cNvSpPr>
          <p:nvPr>
            <p:ph type="sldNum" sz="quarter" idx="5"/>
          </p:nvPr>
        </p:nvSpPr>
        <p:spPr>
          <a:noFill/>
        </p:spPr>
        <p:txBody>
          <a:bodyPr/>
          <a:lstStyle/>
          <a:p>
            <a:fld id="{76182766-5D3C-45DE-BEF1-7870397DFB3F}" type="slidenum">
              <a:rPr lang="en-US" sz="1000" smtClean="0"/>
              <a:pPr/>
              <a:t>66</a:t>
            </a:fld>
            <a:endParaRPr lang="en-US" sz="10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a:ln/>
        </p:spPr>
      </p:sp>
      <p:sp>
        <p:nvSpPr>
          <p:cNvPr id="125954" name="Notes Placeholder 2"/>
          <p:cNvSpPr>
            <a:spLocks noGrp="1"/>
          </p:cNvSpPr>
          <p:nvPr>
            <p:ph type="body" idx="1"/>
          </p:nvPr>
        </p:nvSpPr>
        <p:spPr>
          <a:noFill/>
          <a:ln/>
        </p:spPr>
        <p:txBody>
          <a:bodyPr/>
          <a:lstStyle/>
          <a:p>
            <a:r>
              <a:rPr lang="en-US" smtClean="0"/>
              <a:t>Susan Aust is the Investigator Initiated Trials Development coordinator.  If your PI holds an IND, they should let Susan know as she keeps track of all of the INDs for the entire Knight Cancer Institute.</a:t>
            </a:r>
          </a:p>
        </p:txBody>
      </p:sp>
      <p:sp>
        <p:nvSpPr>
          <p:cNvPr id="125955" name="Slide Number Placeholder 3"/>
          <p:cNvSpPr>
            <a:spLocks noGrp="1"/>
          </p:cNvSpPr>
          <p:nvPr>
            <p:ph type="sldNum" sz="quarter" idx="5"/>
          </p:nvPr>
        </p:nvSpPr>
        <p:spPr>
          <a:noFill/>
        </p:spPr>
        <p:txBody>
          <a:bodyPr/>
          <a:lstStyle/>
          <a:p>
            <a:fld id="{F79FB7A0-0E49-4917-8BC3-00E31DB9BCC3}" type="slidenum">
              <a:rPr lang="en-US" sz="1000" smtClean="0"/>
              <a:pPr/>
              <a:t>68</a:t>
            </a:fld>
            <a:endParaRPr lang="en-US" sz="10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a:ln/>
        </p:spPr>
      </p:sp>
      <p:sp>
        <p:nvSpPr>
          <p:cNvPr id="128002" name="Notes Placeholder 2"/>
          <p:cNvSpPr>
            <a:spLocks noGrp="1"/>
          </p:cNvSpPr>
          <p:nvPr>
            <p:ph type="body" idx="1"/>
          </p:nvPr>
        </p:nvSpPr>
        <p:spPr>
          <a:noFill/>
          <a:ln/>
        </p:spPr>
        <p:txBody>
          <a:bodyPr/>
          <a:lstStyle/>
          <a:p>
            <a:pPr eaLnBrk="1" hangingPunct="1"/>
            <a:r>
              <a:rPr lang="en-US" smtClean="0"/>
              <a:t>After the audit is complete, the audit team will have an exit interview with the research staff.  Preliminary findings and any recommendations from the audit team will be discussed.  This provides opportunity for education, immediate dialogue, feedback, and clarification.</a:t>
            </a:r>
          </a:p>
          <a:p>
            <a:pPr eaLnBrk="1" hangingPunct="1"/>
            <a:r>
              <a:rPr lang="en-US" smtClean="0"/>
              <a:t>Acceptable: few deficiencies and/or all major deficiencies addressed prior to the audit, including documentation that no further action is required</a:t>
            </a:r>
          </a:p>
          <a:p>
            <a:pPr eaLnBrk="1" hangingPunct="1"/>
            <a:r>
              <a:rPr lang="en-US" smtClean="0"/>
              <a:t>Acceptable, needs follow-up: multiple lesser deficiencies identified and/or major deficiencies</a:t>
            </a:r>
          </a:p>
          <a:p>
            <a:pPr eaLnBrk="1" hangingPunct="1"/>
            <a:r>
              <a:rPr lang="en-US" smtClean="0"/>
              <a:t>Follow-up can be documented correspondence and/or re-audit</a:t>
            </a:r>
          </a:p>
          <a:p>
            <a:pPr eaLnBrk="1" hangingPunct="1"/>
            <a:r>
              <a:rPr lang="en-US" smtClean="0"/>
              <a:t>Unacceptable:  multiple major deficiencies identified, major flagrant deficiency identified, </a:t>
            </a:r>
          </a:p>
          <a:p>
            <a:pPr eaLnBrk="1" hangingPunct="1"/>
            <a:r>
              <a:rPr lang="en-US" smtClean="0"/>
              <a:t>Flagrant deficiencies include: willful disregard of safety and regulatory standards and data fabrication or falsification</a:t>
            </a:r>
          </a:p>
        </p:txBody>
      </p:sp>
      <p:sp>
        <p:nvSpPr>
          <p:cNvPr id="128003" name="Slide Number Placeholder 3"/>
          <p:cNvSpPr>
            <a:spLocks noGrp="1"/>
          </p:cNvSpPr>
          <p:nvPr>
            <p:ph type="sldNum" sz="quarter" idx="5"/>
          </p:nvPr>
        </p:nvSpPr>
        <p:spPr>
          <a:noFill/>
        </p:spPr>
        <p:txBody>
          <a:bodyPr/>
          <a:lstStyle/>
          <a:p>
            <a:fld id="{ECD0EE69-17DE-4040-BCAF-B34A5BCFB9D4}" type="slidenum">
              <a:rPr lang="en-US" sz="1000" smtClean="0"/>
              <a:pPr/>
              <a:t>69</a:t>
            </a:fld>
            <a:endParaRPr lang="en-US" sz="100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a:ln/>
        </p:spPr>
      </p:sp>
      <p:sp>
        <p:nvSpPr>
          <p:cNvPr id="130050" name="Notes Placeholder 2"/>
          <p:cNvSpPr>
            <a:spLocks noGrp="1"/>
          </p:cNvSpPr>
          <p:nvPr>
            <p:ph type="body" idx="1"/>
          </p:nvPr>
        </p:nvSpPr>
        <p:spPr>
          <a:noFill/>
          <a:ln/>
        </p:spPr>
        <p:txBody>
          <a:bodyPr/>
          <a:lstStyle/>
          <a:p>
            <a:pPr eaLnBrk="1" hangingPunct="1"/>
            <a:r>
              <a:rPr lang="en-US" smtClean="0"/>
              <a:t>Final letter to PI will include a statement requiring the PI to submit a copy of the letter to the IRB at the time of the CRQ.  All audit records will be kept on file at the CRM.</a:t>
            </a:r>
          </a:p>
        </p:txBody>
      </p:sp>
      <p:sp>
        <p:nvSpPr>
          <p:cNvPr id="130051" name="Slide Number Placeholder 3"/>
          <p:cNvSpPr>
            <a:spLocks noGrp="1"/>
          </p:cNvSpPr>
          <p:nvPr>
            <p:ph type="sldNum" sz="quarter" idx="5"/>
          </p:nvPr>
        </p:nvSpPr>
        <p:spPr>
          <a:noFill/>
        </p:spPr>
        <p:txBody>
          <a:bodyPr/>
          <a:lstStyle/>
          <a:p>
            <a:fld id="{DBAD12FE-8B38-4852-B171-DC8E64F2DF20}" type="slidenum">
              <a:rPr lang="en-US" sz="1000" smtClean="0"/>
              <a:pPr/>
              <a:t>70</a:t>
            </a:fld>
            <a:endParaRPr lang="en-US" sz="100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a:ln/>
        </p:spPr>
      </p:sp>
      <p:sp>
        <p:nvSpPr>
          <p:cNvPr id="132098" name="Notes Placeholder 2"/>
          <p:cNvSpPr>
            <a:spLocks noGrp="1"/>
          </p:cNvSpPr>
          <p:nvPr>
            <p:ph type="body" idx="1"/>
          </p:nvPr>
        </p:nvSpPr>
        <p:spPr>
          <a:noFill/>
          <a:ln/>
        </p:spPr>
        <p:txBody>
          <a:bodyPr/>
          <a:lstStyle/>
          <a:p>
            <a:pPr eaLnBrk="1" hangingPunct="1"/>
            <a:r>
              <a:rPr lang="en-US" smtClean="0"/>
              <a:t>If audit is rated unacceptable and PI does not address audit problems, the DSMC as a committee decides on what the follow-up measures will be.</a:t>
            </a:r>
          </a:p>
        </p:txBody>
      </p:sp>
      <p:sp>
        <p:nvSpPr>
          <p:cNvPr id="132099" name="Slide Number Placeholder 3"/>
          <p:cNvSpPr>
            <a:spLocks noGrp="1"/>
          </p:cNvSpPr>
          <p:nvPr>
            <p:ph type="sldNum" sz="quarter" idx="5"/>
          </p:nvPr>
        </p:nvSpPr>
        <p:spPr>
          <a:noFill/>
        </p:spPr>
        <p:txBody>
          <a:bodyPr/>
          <a:lstStyle/>
          <a:p>
            <a:fld id="{D0B7963F-EAFC-467D-9CBC-E2E1D36ABC3C}" type="slidenum">
              <a:rPr lang="en-US" sz="1000" smtClean="0"/>
              <a:pPr/>
              <a:t>71</a:t>
            </a:fld>
            <a:endParaRPr lang="en-US" sz="10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p:spPr>
        <p:txBody>
          <a:bodyPr/>
          <a:lstStyle/>
          <a:p>
            <a:pPr eaLnBrk="1" hangingPunct="1"/>
            <a:r>
              <a:rPr lang="en-US" smtClean="0"/>
              <a:t>The following actions may be taken by the DSMC in instances of suspected data fabrication or falsification or other possible scientific misconduct.</a:t>
            </a:r>
          </a:p>
          <a:p>
            <a:pPr eaLnBrk="1" hangingPunct="1"/>
            <a:endParaRPr lang="en-US" smtClean="0"/>
          </a:p>
          <a:p>
            <a:pPr eaLnBrk="1" hangingPunct="1"/>
            <a:r>
              <a:rPr lang="en-US" smtClean="0"/>
              <a:t>It is the responsibility of the DSMC to see that any action resulting in a temporary or permanent suspension of an NCI-funded clinical trial is reported to the NCI grand program director responsible for the grant.</a:t>
            </a:r>
          </a:p>
        </p:txBody>
      </p:sp>
      <p:sp>
        <p:nvSpPr>
          <p:cNvPr id="135171" name="Slide Number Placeholder 3"/>
          <p:cNvSpPr>
            <a:spLocks noGrp="1"/>
          </p:cNvSpPr>
          <p:nvPr>
            <p:ph type="sldNum" sz="quarter" idx="5"/>
          </p:nvPr>
        </p:nvSpPr>
        <p:spPr>
          <a:noFill/>
        </p:spPr>
        <p:txBody>
          <a:bodyPr/>
          <a:lstStyle/>
          <a:p>
            <a:fld id="{613A14C8-A02F-4875-9212-C1448F77D6FF}" type="slidenum">
              <a:rPr lang="en-US" sz="1000" smtClean="0"/>
              <a:pPr/>
              <a:t>73</a:t>
            </a:fld>
            <a:endParaRPr lang="en-US" sz="10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r>
              <a:rPr lang="en-US" smtClean="0"/>
              <a:t>Alternative methods may be used but only if the approach satisfies the requirements of the applicable statute, regulations, or both.    So why recreate the wheel.</a:t>
            </a:r>
          </a:p>
        </p:txBody>
      </p:sp>
      <p:sp>
        <p:nvSpPr>
          <p:cNvPr id="31747" name="Header Placeholder 3"/>
          <p:cNvSpPr>
            <a:spLocks noGrp="1"/>
          </p:cNvSpPr>
          <p:nvPr>
            <p:ph type="hdr" sz="quarter"/>
          </p:nvPr>
        </p:nvSpPr>
        <p:spPr>
          <a:noFill/>
        </p:spPr>
        <p:txBody>
          <a:bodyPr/>
          <a:lstStyle/>
          <a:p>
            <a:r>
              <a:rPr lang="en-US" smtClean="0"/>
              <a:t>*</a:t>
            </a:r>
            <a:endParaRPr lang="en-US" sz="1200" smtClean="0"/>
          </a:p>
        </p:txBody>
      </p:sp>
      <p:sp>
        <p:nvSpPr>
          <p:cNvPr id="3174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31749" name="Footer Placeholder 5"/>
          <p:cNvSpPr>
            <a:spLocks noGrp="1"/>
          </p:cNvSpPr>
          <p:nvPr>
            <p:ph type="ftr" sz="quarter" idx="4"/>
          </p:nvPr>
        </p:nvSpPr>
        <p:spPr>
          <a:noFill/>
        </p:spPr>
        <p:txBody>
          <a:bodyPr/>
          <a:lstStyle/>
          <a:p>
            <a:r>
              <a:rPr lang="en-US" smtClean="0"/>
              <a:t>*</a:t>
            </a:r>
            <a:endParaRPr lang="en-US" sz="1200" smtClean="0"/>
          </a:p>
        </p:txBody>
      </p:sp>
      <p:sp>
        <p:nvSpPr>
          <p:cNvPr id="3175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p:spPr>
        <p:txBody>
          <a:bodyPr/>
          <a:lstStyle/>
          <a:p>
            <a:r>
              <a:rPr lang="en-US" smtClean="0"/>
              <a:t>The CRF and Source date points must match one another</a:t>
            </a:r>
          </a:p>
          <a:p>
            <a:endParaRPr lang="en-US" smtClean="0"/>
          </a:p>
          <a:p>
            <a:r>
              <a:rPr lang="en-US" smtClean="0"/>
              <a:t>You should also check to see that your source docs match each other (MD note matches OR nurses notes)</a:t>
            </a:r>
          </a:p>
          <a:p>
            <a:endParaRPr lang="en-US" smtClean="0"/>
          </a:p>
          <a:p>
            <a:r>
              <a:rPr lang="en-US" smtClean="0"/>
              <a:t>Give example of drug dose inconsistency from AIM dysplasia study</a:t>
            </a:r>
          </a:p>
        </p:txBody>
      </p:sp>
      <p:sp>
        <p:nvSpPr>
          <p:cNvPr id="34819" name="Header Placeholder 3"/>
          <p:cNvSpPr>
            <a:spLocks noGrp="1"/>
          </p:cNvSpPr>
          <p:nvPr>
            <p:ph type="hdr" sz="quarter"/>
          </p:nvPr>
        </p:nvSpPr>
        <p:spPr>
          <a:noFill/>
        </p:spPr>
        <p:txBody>
          <a:bodyPr/>
          <a:lstStyle/>
          <a:p>
            <a:r>
              <a:rPr lang="en-US" smtClean="0"/>
              <a:t>*</a:t>
            </a:r>
            <a:endParaRPr lang="en-US" sz="1200" smtClean="0"/>
          </a:p>
        </p:txBody>
      </p:sp>
      <p:sp>
        <p:nvSpPr>
          <p:cNvPr id="34820" name="Footer Placeholder 4"/>
          <p:cNvSpPr>
            <a:spLocks noGrp="1"/>
          </p:cNvSpPr>
          <p:nvPr>
            <p:ph type="ftr" sz="quarter" idx="4"/>
          </p:nvPr>
        </p:nvSpPr>
        <p:spPr>
          <a:noFill/>
        </p:spPr>
        <p:txBody>
          <a:bodyPr/>
          <a:lstStyle/>
          <a:p>
            <a:r>
              <a:rPr lang="en-US" smtClean="0"/>
              <a:t>*</a:t>
            </a:r>
            <a:endParaRPr lang="en-US" sz="1200" smtClean="0"/>
          </a:p>
        </p:txBody>
      </p:sp>
      <p:sp>
        <p:nvSpPr>
          <p:cNvPr id="34821" name="Slide Number Placeholder 5"/>
          <p:cNvSpPr>
            <a:spLocks noGrp="1"/>
          </p:cNvSpPr>
          <p:nvPr>
            <p:ph type="sldNum" sz="quarter" idx="5"/>
          </p:nvPr>
        </p:nvSpPr>
        <p:spPr>
          <a:noFill/>
        </p:spPr>
        <p:txBody>
          <a:bodyPr/>
          <a:lstStyle/>
          <a:p>
            <a:fld id="{BA519F4A-11A9-433B-AB4C-779CFC16A2EA}" type="slidenum">
              <a:rPr lang="en-US" smtClean="0"/>
              <a:pPr/>
              <a:t>14</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r>
              <a:rPr lang="en-US" smtClean="0"/>
              <a:t>ICH and FDA guidance don’t have detailed description of adequate.</a:t>
            </a:r>
          </a:p>
          <a:p>
            <a:endParaRPr lang="en-US" smtClean="0"/>
          </a:p>
          <a:p>
            <a:r>
              <a:rPr lang="en-US" smtClean="0"/>
              <a:t>May vary from study to study.</a:t>
            </a:r>
          </a:p>
          <a:p>
            <a:endParaRPr lang="en-US" smtClean="0"/>
          </a:p>
          <a:p>
            <a:r>
              <a:rPr lang="en-US" smtClean="0"/>
              <a:t>Phyllis to give AM dysplasia  study example</a:t>
            </a:r>
          </a:p>
        </p:txBody>
      </p:sp>
      <p:sp>
        <p:nvSpPr>
          <p:cNvPr id="37891" name="Header Placeholder 3"/>
          <p:cNvSpPr>
            <a:spLocks noGrp="1"/>
          </p:cNvSpPr>
          <p:nvPr>
            <p:ph type="hdr" sz="quarter"/>
          </p:nvPr>
        </p:nvSpPr>
        <p:spPr>
          <a:noFill/>
        </p:spPr>
        <p:txBody>
          <a:bodyPr/>
          <a:lstStyle/>
          <a:p>
            <a:r>
              <a:rPr lang="en-US" smtClean="0"/>
              <a:t>*</a:t>
            </a:r>
            <a:endParaRPr lang="en-US" sz="1200" smtClean="0"/>
          </a:p>
        </p:txBody>
      </p:sp>
      <p:sp>
        <p:nvSpPr>
          <p:cNvPr id="37892" name="Footer Placeholder 4"/>
          <p:cNvSpPr>
            <a:spLocks noGrp="1"/>
          </p:cNvSpPr>
          <p:nvPr>
            <p:ph type="ftr" sz="quarter" idx="4"/>
          </p:nvPr>
        </p:nvSpPr>
        <p:spPr>
          <a:noFill/>
        </p:spPr>
        <p:txBody>
          <a:bodyPr/>
          <a:lstStyle/>
          <a:p>
            <a:r>
              <a:rPr lang="en-US" smtClean="0"/>
              <a:t>*</a:t>
            </a:r>
            <a:endParaRPr lang="en-US" sz="1200" smtClean="0"/>
          </a:p>
        </p:txBody>
      </p:sp>
      <p:sp>
        <p:nvSpPr>
          <p:cNvPr id="37893" name="Slide Number Placeholder 5"/>
          <p:cNvSpPr>
            <a:spLocks noGrp="1"/>
          </p:cNvSpPr>
          <p:nvPr>
            <p:ph type="sldNum" sz="quarter" idx="5"/>
          </p:nvPr>
        </p:nvSpPr>
        <p:spPr>
          <a:noFill/>
        </p:spPr>
        <p:txBody>
          <a:bodyPr/>
          <a:lstStyle/>
          <a:p>
            <a:fld id="{285B092B-158A-4F57-97E6-05511823D8CB}"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r>
              <a:rPr lang="en-US" smtClean="0"/>
              <a:t>Trick question: </a:t>
            </a:r>
          </a:p>
          <a:p>
            <a:r>
              <a:rPr lang="en-US" smtClean="0"/>
              <a:t>Both are…</a:t>
            </a:r>
          </a:p>
          <a:p>
            <a:r>
              <a:rPr lang="en-US" smtClean="0"/>
              <a:t>ECG shows that the test was completed, allows it to be read at a later date incase to replicate the study results</a:t>
            </a:r>
          </a:p>
          <a:p>
            <a:r>
              <a:rPr lang="en-US" smtClean="0"/>
              <a:t>MD interpretation required </a:t>
            </a:r>
          </a:p>
          <a:p>
            <a:endParaRPr lang="en-US" smtClean="0"/>
          </a:p>
        </p:txBody>
      </p:sp>
      <p:sp>
        <p:nvSpPr>
          <p:cNvPr id="39939" name="Header Placeholder 3"/>
          <p:cNvSpPr>
            <a:spLocks noGrp="1"/>
          </p:cNvSpPr>
          <p:nvPr>
            <p:ph type="hdr" sz="quarter"/>
          </p:nvPr>
        </p:nvSpPr>
        <p:spPr>
          <a:noFill/>
        </p:spPr>
        <p:txBody>
          <a:bodyPr/>
          <a:lstStyle/>
          <a:p>
            <a:r>
              <a:rPr lang="en-US" smtClean="0"/>
              <a:t>*</a:t>
            </a:r>
            <a:endParaRPr lang="en-US" sz="1200" smtClean="0"/>
          </a:p>
        </p:txBody>
      </p:sp>
      <p:sp>
        <p:nvSpPr>
          <p:cNvPr id="39940" name="Footer Placeholder 4"/>
          <p:cNvSpPr>
            <a:spLocks noGrp="1"/>
          </p:cNvSpPr>
          <p:nvPr>
            <p:ph type="ftr" sz="quarter" idx="4"/>
          </p:nvPr>
        </p:nvSpPr>
        <p:spPr>
          <a:noFill/>
        </p:spPr>
        <p:txBody>
          <a:bodyPr/>
          <a:lstStyle/>
          <a:p>
            <a:r>
              <a:rPr lang="en-US" smtClean="0"/>
              <a:t>*</a:t>
            </a:r>
            <a:endParaRPr lang="en-US" sz="1200" smtClean="0"/>
          </a:p>
        </p:txBody>
      </p:sp>
      <p:sp>
        <p:nvSpPr>
          <p:cNvPr id="39941" name="Slide Number Placeholder 5"/>
          <p:cNvSpPr>
            <a:spLocks noGrp="1"/>
          </p:cNvSpPr>
          <p:nvPr>
            <p:ph type="sldNum" sz="quarter" idx="5"/>
          </p:nvPr>
        </p:nvSpPr>
        <p:spPr>
          <a:noFill/>
        </p:spPr>
        <p:txBody>
          <a:bodyPr/>
          <a:lstStyle/>
          <a:p>
            <a:fld id="{E220D9BA-1C78-4E7A-A14B-3B07A975224C}" type="slidenum">
              <a:rPr lang="en-US" smtClean="0"/>
              <a:pPr/>
              <a:t>17</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p:spPr>
        <p:txBody>
          <a:bodyPr/>
          <a:lstStyle/>
          <a:p>
            <a:r>
              <a:rPr lang="en-US" smtClean="0"/>
              <a:t>Medical History – how far back do you need to go?  Ask your PI or sponsor before you start collecting data.  At a minimum, record pre-existence of all current conditions.</a:t>
            </a:r>
          </a:p>
          <a:p>
            <a:endParaRPr lang="en-US" smtClean="0"/>
          </a:p>
          <a:p>
            <a:r>
              <a:rPr lang="en-US" smtClean="0"/>
              <a:t>Indigenous – use systems that are already in place at OHSU use EPIC</a:t>
            </a:r>
          </a:p>
          <a:p>
            <a:r>
              <a:rPr lang="en-US" smtClean="0"/>
              <a:t>Don’t reinvent the wheel.</a:t>
            </a:r>
          </a:p>
          <a:p>
            <a:endParaRPr lang="en-US" smtClean="0"/>
          </a:p>
        </p:txBody>
      </p:sp>
      <p:sp>
        <p:nvSpPr>
          <p:cNvPr id="41987" name="Header Placeholder 3"/>
          <p:cNvSpPr>
            <a:spLocks noGrp="1"/>
          </p:cNvSpPr>
          <p:nvPr>
            <p:ph type="hdr" sz="quarter"/>
          </p:nvPr>
        </p:nvSpPr>
        <p:spPr>
          <a:noFill/>
        </p:spPr>
        <p:txBody>
          <a:bodyPr/>
          <a:lstStyle/>
          <a:p>
            <a:r>
              <a:rPr lang="en-US" smtClean="0"/>
              <a:t>*</a:t>
            </a:r>
            <a:endParaRPr lang="en-US" sz="1200" smtClean="0"/>
          </a:p>
        </p:txBody>
      </p:sp>
      <p:sp>
        <p:nvSpPr>
          <p:cNvPr id="41988" name="Date Placeholder 4"/>
          <p:cNvSpPr>
            <a:spLocks noGrp="1"/>
          </p:cNvSpPr>
          <p:nvPr>
            <p:ph type="dt" sz="quarter" idx="4294967295"/>
          </p:nvPr>
        </p:nvSpPr>
        <p:spPr bwMode="auto">
          <a:xfrm>
            <a:off x="3887788" y="0"/>
            <a:ext cx="2970212" cy="463550"/>
          </a:xfrm>
          <a:prstGeom prst="rect">
            <a:avLst/>
          </a:prstGeom>
          <a:noFill/>
          <a:ln>
            <a:miter lim="800000"/>
            <a:headEnd/>
            <a:tailEnd/>
          </a:ln>
        </p:spPr>
        <p:txBody>
          <a:bodyPr/>
          <a:lstStyle/>
          <a:p>
            <a:pPr eaLnBrk="0" hangingPunct="0"/>
            <a:r>
              <a:rPr lang="en-US"/>
              <a:t>07/16/96</a:t>
            </a:r>
            <a:endParaRPr lang="en-US" sz="1200"/>
          </a:p>
        </p:txBody>
      </p:sp>
      <p:sp>
        <p:nvSpPr>
          <p:cNvPr id="41989" name="Footer Placeholder 5"/>
          <p:cNvSpPr>
            <a:spLocks noGrp="1"/>
          </p:cNvSpPr>
          <p:nvPr>
            <p:ph type="ftr" sz="quarter" idx="4"/>
          </p:nvPr>
        </p:nvSpPr>
        <p:spPr>
          <a:noFill/>
        </p:spPr>
        <p:txBody>
          <a:bodyPr/>
          <a:lstStyle/>
          <a:p>
            <a:r>
              <a:rPr lang="en-US" smtClean="0"/>
              <a:t>*</a:t>
            </a:r>
            <a:endParaRPr lang="en-US" sz="1200" smtClean="0"/>
          </a:p>
        </p:txBody>
      </p:sp>
      <p:sp>
        <p:nvSpPr>
          <p:cNvPr id="41990" name="Slide Number Placeholder 6"/>
          <p:cNvSpPr>
            <a:spLocks noGrp="1"/>
          </p:cNvSpPr>
          <p:nvPr>
            <p:ph type="sldNum" sz="quarter" idx="5"/>
          </p:nvPr>
        </p:nvSpPr>
        <p:spPr>
          <a:noFill/>
        </p:spPr>
        <p:txBody>
          <a:bodyPr/>
          <a:lstStyle/>
          <a:p>
            <a:r>
              <a:rPr lang="en-US" sz="1000" smtClean="0"/>
              <a:t>##</a:t>
            </a: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art"/>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33475" name="Rectangle 3"/>
          <p:cNvSpPr>
            <a:spLocks noGrp="1" noChangeArrowheads="1"/>
          </p:cNvSpPr>
          <p:nvPr>
            <p:ph type="ctrTitle"/>
          </p:nvPr>
        </p:nvSpPr>
        <p:spPr>
          <a:xfrm>
            <a:off x="1187450" y="4473575"/>
            <a:ext cx="6856413" cy="784225"/>
          </a:xfrm>
        </p:spPr>
        <p:txBody>
          <a:bodyPr lIns="91440"/>
          <a:lstStyle>
            <a:lvl1pPr>
              <a:defRPr sz="4400"/>
            </a:lvl1pPr>
          </a:lstStyle>
          <a:p>
            <a:r>
              <a:rPr lang="en-US" smtClean="0"/>
              <a:t>Click to edit Master title style</a:t>
            </a:r>
            <a:endParaRPr lang="en-US"/>
          </a:p>
        </p:txBody>
      </p:sp>
      <p:sp>
        <p:nvSpPr>
          <p:cNvPr id="233476" name="Rectangle 4"/>
          <p:cNvSpPr>
            <a:spLocks noGrp="1" noChangeArrowheads="1"/>
          </p:cNvSpPr>
          <p:nvPr>
            <p:ph type="subTitle" idx="1"/>
          </p:nvPr>
        </p:nvSpPr>
        <p:spPr>
          <a:xfrm>
            <a:off x="1209675" y="5148263"/>
            <a:ext cx="6856413" cy="457200"/>
          </a:xfrm>
        </p:spPr>
        <p:txBody>
          <a:bodyPr wrap="none"/>
          <a:lstStyle>
            <a:lvl1pPr marL="0" indent="0">
              <a:lnSpc>
                <a:spcPts val="3200"/>
              </a:lnSpc>
              <a:spcBef>
                <a:spcPct val="0"/>
              </a:spcBef>
              <a:buFontTx/>
              <a:buNone/>
              <a:defRPr sz="3000">
                <a:solidFill>
                  <a:schemeClr val="bg1"/>
                </a:solidFill>
              </a:defRPr>
            </a:lvl1pPr>
          </a:lstStyle>
          <a:p>
            <a:r>
              <a:rPr lang="en-US" smtClean="0"/>
              <a:t>Click to edit Master subtitle style</a:t>
            </a:r>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21EDD78-50CB-46FC-84D5-AD2B7819A8F3}"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150813"/>
            <a:ext cx="2057400"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8625" y="150813"/>
            <a:ext cx="6022975"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1434250-6E13-46E4-8128-F6B0B2A08D5D}"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99A31CF-F504-4A26-9D29-9A61D6C82AA4}"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23286B7-09E8-428C-9B87-F7FADC54E2B2}"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28625"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828800"/>
            <a:ext cx="40386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B428958-9AD9-4F16-A244-ED585B252A96}"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4BA619B-407C-429A-8EFA-597273CB0299}"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7F737D1-7EBC-4742-87B9-F8B631FE6629}"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1905B4D-79A5-4E54-A5DB-91566914136A}"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970FC1E-06FB-497C-937E-E4D9D5760E7C}"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380F865-89FB-46F9-B019-A83343DF10E8}"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ext_white_art"/>
          <p:cNvPicPr>
            <a:picLocks noChangeAspect="1" noChangeArrowheads="1"/>
          </p:cNvPicPr>
          <p:nvPr/>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31800" y="150813"/>
            <a:ext cx="8229600" cy="611187"/>
          </a:xfrm>
          <a:prstGeom prst="rect">
            <a:avLst/>
          </a:prstGeom>
          <a:noFill/>
          <a:ln w="9525">
            <a:noFill/>
            <a:miter lim="800000"/>
            <a:headEnd/>
            <a:tailEnd/>
          </a:ln>
        </p:spPr>
        <p:txBody>
          <a:bodyPr vert="horz" wrap="none" lIns="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28625" y="1828800"/>
            <a:ext cx="82296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2453" name="Rectangle 5"/>
          <p:cNvSpPr>
            <a:spLocks noGrp="1" noChangeArrowheads="1"/>
          </p:cNvSpPr>
          <p:nvPr>
            <p:ph type="ftr" sz="quarter" idx="3"/>
          </p:nvPr>
        </p:nvSpPr>
        <p:spPr bwMode="auto">
          <a:xfrm>
            <a:off x="428625" y="6270625"/>
            <a:ext cx="3609975" cy="47625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0" hangingPunct="0">
              <a:defRPr sz="900">
                <a:solidFill>
                  <a:srgbClr val="4D4D4D"/>
                </a:solidFill>
              </a:defRPr>
            </a:lvl1pPr>
          </a:lstStyle>
          <a:p>
            <a:pPr>
              <a:defRPr/>
            </a:pPr>
            <a:endParaRPr lang="en-US"/>
          </a:p>
        </p:txBody>
      </p:sp>
      <p:sp>
        <p:nvSpPr>
          <p:cNvPr id="232454" name="Rectangle 6"/>
          <p:cNvSpPr>
            <a:spLocks noGrp="1" noChangeArrowheads="1"/>
          </p:cNvSpPr>
          <p:nvPr>
            <p:ph type="sldNum" sz="quarter" idx="4"/>
          </p:nvPr>
        </p:nvSpPr>
        <p:spPr bwMode="auto">
          <a:xfrm>
            <a:off x="4195763" y="6270625"/>
            <a:ext cx="752475" cy="47625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ctr" eaLnBrk="0" hangingPunct="0">
              <a:defRPr sz="1400">
                <a:solidFill>
                  <a:srgbClr val="4D4D4D"/>
                </a:solidFill>
              </a:defRPr>
            </a:lvl1pPr>
          </a:lstStyle>
          <a:p>
            <a:pPr>
              <a:defRPr/>
            </a:pPr>
            <a:fld id="{F5F8641E-F913-4D05-82A2-C442363B18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3000" b="1">
          <a:solidFill>
            <a:schemeClr val="bg1"/>
          </a:solidFill>
          <a:latin typeface="+mj-lt"/>
          <a:ea typeface="+mj-ea"/>
          <a:cs typeface="+mj-cs"/>
        </a:defRPr>
      </a:lvl1pPr>
      <a:lvl2pPr algn="l" rtl="0" eaLnBrk="0" fontAlgn="base" hangingPunct="0">
        <a:spcBef>
          <a:spcPct val="0"/>
        </a:spcBef>
        <a:spcAft>
          <a:spcPct val="0"/>
        </a:spcAft>
        <a:defRPr sz="3000" b="1">
          <a:solidFill>
            <a:schemeClr val="bg1"/>
          </a:solidFill>
          <a:latin typeface="Times New Roman" pitchFamily="18" charset="0"/>
          <a:cs typeface="Arial" charset="0"/>
        </a:defRPr>
      </a:lvl2pPr>
      <a:lvl3pPr algn="l" rtl="0" eaLnBrk="0" fontAlgn="base" hangingPunct="0">
        <a:spcBef>
          <a:spcPct val="0"/>
        </a:spcBef>
        <a:spcAft>
          <a:spcPct val="0"/>
        </a:spcAft>
        <a:defRPr sz="3000" b="1">
          <a:solidFill>
            <a:schemeClr val="bg1"/>
          </a:solidFill>
          <a:latin typeface="Times New Roman" pitchFamily="18" charset="0"/>
          <a:cs typeface="Arial" charset="0"/>
        </a:defRPr>
      </a:lvl3pPr>
      <a:lvl4pPr algn="l" rtl="0" eaLnBrk="0" fontAlgn="base" hangingPunct="0">
        <a:spcBef>
          <a:spcPct val="0"/>
        </a:spcBef>
        <a:spcAft>
          <a:spcPct val="0"/>
        </a:spcAft>
        <a:defRPr sz="3000" b="1">
          <a:solidFill>
            <a:schemeClr val="bg1"/>
          </a:solidFill>
          <a:latin typeface="Times New Roman" pitchFamily="18" charset="0"/>
          <a:cs typeface="Arial" charset="0"/>
        </a:defRPr>
      </a:lvl4pPr>
      <a:lvl5pPr algn="l" rtl="0" eaLnBrk="0" fontAlgn="base" hangingPunct="0">
        <a:spcBef>
          <a:spcPct val="0"/>
        </a:spcBef>
        <a:spcAft>
          <a:spcPct val="0"/>
        </a:spcAft>
        <a:defRPr sz="3000" b="1">
          <a:solidFill>
            <a:schemeClr val="bg1"/>
          </a:solidFill>
          <a:latin typeface="Times New Roman" pitchFamily="18" charset="0"/>
          <a:cs typeface="Arial" charset="0"/>
        </a:defRPr>
      </a:lvl5pPr>
      <a:lvl6pPr marL="457200" algn="l" rtl="0" eaLnBrk="1" fontAlgn="base" hangingPunct="1">
        <a:spcBef>
          <a:spcPct val="0"/>
        </a:spcBef>
        <a:spcAft>
          <a:spcPct val="0"/>
        </a:spcAft>
        <a:defRPr sz="3000" b="1">
          <a:solidFill>
            <a:schemeClr val="bg1"/>
          </a:solidFill>
          <a:latin typeface="Arial" charset="0"/>
          <a:cs typeface="Arial" charset="0"/>
        </a:defRPr>
      </a:lvl6pPr>
      <a:lvl7pPr marL="914400" algn="l" rtl="0" eaLnBrk="1" fontAlgn="base" hangingPunct="1">
        <a:spcBef>
          <a:spcPct val="0"/>
        </a:spcBef>
        <a:spcAft>
          <a:spcPct val="0"/>
        </a:spcAft>
        <a:defRPr sz="3000" b="1">
          <a:solidFill>
            <a:schemeClr val="bg1"/>
          </a:solidFill>
          <a:latin typeface="Arial" charset="0"/>
          <a:cs typeface="Arial" charset="0"/>
        </a:defRPr>
      </a:lvl7pPr>
      <a:lvl8pPr marL="1371600" algn="l" rtl="0" eaLnBrk="1" fontAlgn="base" hangingPunct="1">
        <a:spcBef>
          <a:spcPct val="0"/>
        </a:spcBef>
        <a:spcAft>
          <a:spcPct val="0"/>
        </a:spcAft>
        <a:defRPr sz="3000" b="1">
          <a:solidFill>
            <a:schemeClr val="bg1"/>
          </a:solidFill>
          <a:latin typeface="Arial" charset="0"/>
          <a:cs typeface="Arial" charset="0"/>
        </a:defRPr>
      </a:lvl8pPr>
      <a:lvl9pPr marL="1828800" algn="l" rtl="0" eaLnBrk="1" fontAlgn="base" hangingPunct="1">
        <a:spcBef>
          <a:spcPct val="0"/>
        </a:spcBef>
        <a:spcAft>
          <a:spcPct val="0"/>
        </a:spcAft>
        <a:defRPr sz="30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sz="2800">
          <a:solidFill>
            <a:srgbClr val="4D4D4D"/>
          </a:solidFill>
          <a:latin typeface="+mn-lt"/>
          <a:cs typeface="+mn-cs"/>
        </a:defRPr>
      </a:lvl2pPr>
      <a:lvl3pPr marL="1143000" indent="-228600" algn="l" rtl="0" eaLnBrk="0" fontAlgn="base" hangingPunct="0">
        <a:spcBef>
          <a:spcPct val="20000"/>
        </a:spcBef>
        <a:spcAft>
          <a:spcPct val="0"/>
        </a:spcAft>
        <a:buChar char="•"/>
        <a:defRPr sz="2400">
          <a:solidFill>
            <a:srgbClr val="4D4D4D"/>
          </a:solidFill>
          <a:latin typeface="+mn-lt"/>
          <a:cs typeface="+mn-cs"/>
        </a:defRPr>
      </a:lvl3pPr>
      <a:lvl4pPr marL="1600200" indent="-228600" algn="l" rtl="0" eaLnBrk="0" fontAlgn="base" hangingPunct="0">
        <a:spcBef>
          <a:spcPct val="20000"/>
        </a:spcBef>
        <a:spcAft>
          <a:spcPct val="0"/>
        </a:spcAft>
        <a:buChar char="–"/>
        <a:defRPr sz="2000">
          <a:solidFill>
            <a:srgbClr val="4D4D4D"/>
          </a:solidFill>
          <a:latin typeface="+mn-lt"/>
          <a:cs typeface="+mn-cs"/>
        </a:defRPr>
      </a:lvl4pPr>
      <a:lvl5pPr marL="2057400" indent="-228600" algn="l" rtl="0" eaLnBrk="0" fontAlgn="base" hangingPunct="0">
        <a:spcBef>
          <a:spcPct val="20000"/>
        </a:spcBef>
        <a:spcAft>
          <a:spcPct val="0"/>
        </a:spcAft>
        <a:buChar char="»"/>
        <a:defRPr sz="2000">
          <a:solidFill>
            <a:srgbClr val="4D4D4D"/>
          </a:solidFill>
          <a:latin typeface="+mn-lt"/>
          <a:cs typeface="+mn-cs"/>
        </a:defRPr>
      </a:lvl5pPr>
      <a:lvl6pPr marL="2514600" indent="-228600" algn="l" rtl="0" eaLnBrk="1" fontAlgn="base" hangingPunct="1">
        <a:spcBef>
          <a:spcPct val="20000"/>
        </a:spcBef>
        <a:spcAft>
          <a:spcPct val="0"/>
        </a:spcAft>
        <a:buChar char="»"/>
        <a:defRPr sz="2000">
          <a:solidFill>
            <a:srgbClr val="4D4D4D"/>
          </a:solidFill>
          <a:latin typeface="+mn-lt"/>
          <a:cs typeface="+mn-cs"/>
        </a:defRPr>
      </a:lvl6pPr>
      <a:lvl7pPr marL="2971800" indent="-228600" algn="l" rtl="0" eaLnBrk="1" fontAlgn="base" hangingPunct="1">
        <a:spcBef>
          <a:spcPct val="20000"/>
        </a:spcBef>
        <a:spcAft>
          <a:spcPct val="0"/>
        </a:spcAft>
        <a:buChar char="»"/>
        <a:defRPr sz="2000">
          <a:solidFill>
            <a:srgbClr val="4D4D4D"/>
          </a:solidFill>
          <a:latin typeface="+mn-lt"/>
          <a:cs typeface="+mn-cs"/>
        </a:defRPr>
      </a:lvl7pPr>
      <a:lvl8pPr marL="3429000" indent="-228600" algn="l" rtl="0" eaLnBrk="1" fontAlgn="base" hangingPunct="1">
        <a:spcBef>
          <a:spcPct val="20000"/>
        </a:spcBef>
        <a:spcAft>
          <a:spcPct val="0"/>
        </a:spcAft>
        <a:buChar char="»"/>
        <a:defRPr sz="2000">
          <a:solidFill>
            <a:srgbClr val="4D4D4D"/>
          </a:solidFill>
          <a:latin typeface="+mn-lt"/>
          <a:cs typeface="+mn-cs"/>
        </a:defRPr>
      </a:lvl8pPr>
      <a:lvl9pPr marL="3886200" indent="-228600" algn="l" rtl="0" eaLnBrk="1" fontAlgn="base" hangingPunct="1">
        <a:spcBef>
          <a:spcPct val="20000"/>
        </a:spcBef>
        <a:spcAft>
          <a:spcPct val="0"/>
        </a:spcAft>
        <a:buChar char="»"/>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fda.gov/cder/guidance/959fnl.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zone.ohsu.edu/healthsystem/HealthSystems/pharmacy/unacceptable%20abbreviations1-06.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ozone.ohsu.edu/healthsystem/POLICYMANUALS/Clin02MedRec/Clin02-15.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ozone.ohsu.edu/healthsystem/POLICYMANUALS/Clin02MedRec/Clin02-01.html"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mail.ohsu.edu/exchweb/bin/redir.asp?URL=http://www.octri.org/octri/public/common/getdocpublic.aspx?docid=83EE5310-6DA9-44B4-B996-8A5D94B814D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ctri.org/octri/public/index.aspx?pageid=128&amp;siteid=1&amp;menuid=39&amp;siteid=1&amp;MenuSelectedIndex=-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octri.org/octri/public/index.aspx?pageid=126&amp;siteid=1&amp;siteid=1&amp;MenuSelectedIndex=5"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octri.org/octri/public/common/getdocpublic.aspx?docid=C71ADB9D-59F3-4DBB-AFE9-0450F30569E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4495800"/>
            <a:ext cx="7848600" cy="762000"/>
          </a:xfrm>
        </p:spPr>
        <p:txBody>
          <a:bodyPr/>
          <a:lstStyle/>
          <a:p>
            <a:pPr eaLnBrk="1" hangingPunct="1"/>
            <a:r>
              <a:rPr lang="en-US" sz="4000" smtClean="0"/>
              <a:t>Study Coordinator Education Series</a:t>
            </a:r>
          </a:p>
        </p:txBody>
      </p:sp>
      <p:sp>
        <p:nvSpPr>
          <p:cNvPr id="15362" name="Rectangle 3"/>
          <p:cNvSpPr>
            <a:spLocks noGrp="1" noChangeArrowheads="1"/>
          </p:cNvSpPr>
          <p:nvPr>
            <p:ph type="subTitle" idx="1"/>
          </p:nvPr>
        </p:nvSpPr>
        <p:spPr>
          <a:xfrm>
            <a:off x="1524000" y="5334000"/>
            <a:ext cx="6856413" cy="457200"/>
          </a:xfrm>
        </p:spPr>
        <p:txBody>
          <a:bodyPr/>
          <a:lstStyle/>
          <a:p>
            <a:pPr algn="ctr" eaLnBrk="1" hangingPunct="1"/>
            <a:r>
              <a:rPr lang="en-US" smtClean="0"/>
              <a:t>Sponsored by OHSU Cancer Institute and </a:t>
            </a:r>
          </a:p>
          <a:p>
            <a:pPr algn="ctr" eaLnBrk="1" hangingPunct="1"/>
            <a:r>
              <a:rPr lang="en-US" smtClean="0"/>
              <a:t>Oregon Clinical &amp; Translational Research Institute</a:t>
            </a:r>
          </a:p>
        </p:txBody>
      </p:sp>
      <p:pic>
        <p:nvPicPr>
          <p:cNvPr id="15363" name="Picture 8" descr="octri logo.gif"/>
          <p:cNvPicPr>
            <a:picLocks noChangeAspect="1"/>
          </p:cNvPicPr>
          <p:nvPr/>
        </p:nvPicPr>
        <p:blipFill>
          <a:blip r:embed="rId3"/>
          <a:srcRect/>
          <a:stretch>
            <a:fillRect/>
          </a:stretch>
        </p:blipFill>
        <p:spPr bwMode="auto">
          <a:xfrm>
            <a:off x="6342063" y="838200"/>
            <a:ext cx="2579687" cy="685800"/>
          </a:xfrm>
          <a:prstGeom prst="rect">
            <a:avLst/>
          </a:prstGeom>
          <a:noFill/>
          <a:ln w="9525">
            <a:noFill/>
            <a:miter lim="800000"/>
            <a:headEnd/>
            <a:tailEnd/>
          </a:ln>
        </p:spPr>
      </p:pic>
      <p:pic>
        <p:nvPicPr>
          <p:cNvPr id="15364" name="Picture 1" descr="Knight Logo 4C POS.jpg"/>
          <p:cNvPicPr>
            <a:picLocks noChangeAspect="1" noChangeArrowheads="1"/>
          </p:cNvPicPr>
          <p:nvPr/>
        </p:nvPicPr>
        <p:blipFill>
          <a:blip r:embed="rId4"/>
          <a:srcRect/>
          <a:stretch>
            <a:fillRect/>
          </a:stretch>
        </p:blipFill>
        <p:spPr bwMode="auto">
          <a:xfrm>
            <a:off x="6400800" y="228600"/>
            <a:ext cx="2562225" cy="630238"/>
          </a:xfrm>
          <a:prstGeom prst="rect">
            <a:avLst/>
          </a:prstGeom>
          <a:noFill/>
          <a:ln w="9525">
            <a:noFill/>
            <a:miter lim="800000"/>
            <a:headEnd/>
            <a:tailEnd/>
          </a:ln>
        </p:spPr>
      </p:pic>
      <p:sp>
        <p:nvSpPr>
          <p:cNvPr id="15365" name="Rectangle 5"/>
          <p:cNvSpPr>
            <a:spLocks noChangeArrowheads="1"/>
          </p:cNvSpPr>
          <p:nvPr/>
        </p:nvSpPr>
        <p:spPr bwMode="auto">
          <a:xfrm>
            <a:off x="2133600" y="6211888"/>
            <a:ext cx="5791200" cy="369887"/>
          </a:xfrm>
          <a:prstGeom prst="rect">
            <a:avLst/>
          </a:prstGeom>
          <a:noFill/>
          <a:ln w="9525">
            <a:noFill/>
            <a:miter lim="800000"/>
            <a:headEnd/>
            <a:tailEnd/>
          </a:ln>
        </p:spPr>
        <p:txBody>
          <a:bodyPr>
            <a:spAutoFit/>
          </a:bodyPr>
          <a:lstStyle/>
          <a:p>
            <a:pPr eaLnBrk="0" hangingPunct="0"/>
            <a:r>
              <a:rPr lang="en-US" u="none">
                <a:solidFill>
                  <a:schemeClr val="bg1"/>
                </a:solidFill>
                <a:latin typeface="Arial Narrow" pitchFamily="34" charset="0"/>
              </a:rPr>
              <a:t>NIH CA P30 069533		 NIH NCRR UL1 024120</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4"/>
          <p:cNvSpPr>
            <a:spLocks noGrp="1" noChangeArrowheads="1"/>
          </p:cNvSpPr>
          <p:nvPr>
            <p:ph type="ctrTitle"/>
          </p:nvPr>
        </p:nvSpPr>
        <p:spPr/>
        <p:txBody>
          <a:bodyPr/>
          <a:lstStyle/>
          <a:p>
            <a:pPr eaLnBrk="1" hangingPunct="1"/>
            <a:r>
              <a:rPr lang="en-US" smtClean="0"/>
              <a:t>Subject Research Records</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5334000"/>
            <a:ext cx="7772400" cy="1362075"/>
          </a:xfrm>
        </p:spPr>
        <p:txBody>
          <a:bodyPr/>
          <a:lstStyle/>
          <a:p>
            <a:pPr eaLnBrk="1" hangingPunct="1">
              <a:defRPr/>
            </a:pPr>
            <a:r>
              <a:rPr lang="en-US" sz="2400" dirty="0" smtClean="0">
                <a:solidFill>
                  <a:schemeClr val="tx1">
                    <a:lumMod val="65000"/>
                    <a:lumOff val="35000"/>
                  </a:schemeClr>
                </a:solidFill>
              </a:rPr>
              <a:t>Stan </a:t>
            </a:r>
            <a:r>
              <a:rPr lang="en-US" sz="2400" dirty="0" err="1" smtClean="0">
                <a:solidFill>
                  <a:schemeClr val="tx1">
                    <a:lumMod val="65000"/>
                    <a:lumOff val="35000"/>
                  </a:schemeClr>
                </a:solidFill>
              </a:rPr>
              <a:t>Woollen</a:t>
            </a:r>
            <a:r>
              <a:rPr lang="en-US" sz="2400" dirty="0" smtClean="0">
                <a:solidFill>
                  <a:schemeClr val="tx1">
                    <a:lumMod val="65000"/>
                    <a:lumOff val="35000"/>
                  </a:schemeClr>
                </a:solidFill>
              </a:rPr>
              <a:t>, Former Deputy Director FDA</a:t>
            </a:r>
            <a:r>
              <a:rPr lang="en-US" sz="2800" dirty="0" smtClean="0"/>
              <a:t/>
            </a:r>
            <a:br>
              <a:rPr lang="en-US" sz="2800" dirty="0" smtClean="0"/>
            </a:br>
            <a:endParaRPr lang="en-US" sz="2800" dirty="0"/>
          </a:p>
        </p:txBody>
      </p:sp>
      <p:sp>
        <p:nvSpPr>
          <p:cNvPr id="29698" name="Text Placeholder 4"/>
          <p:cNvSpPr>
            <a:spLocks noGrp="1"/>
          </p:cNvSpPr>
          <p:nvPr>
            <p:ph type="body" idx="1"/>
          </p:nvPr>
        </p:nvSpPr>
        <p:spPr>
          <a:xfrm>
            <a:off x="685800" y="4038600"/>
            <a:ext cx="7772400" cy="1500188"/>
          </a:xfrm>
        </p:spPr>
        <p:txBody>
          <a:bodyPr/>
          <a:lstStyle/>
          <a:p>
            <a:pPr eaLnBrk="1" hangingPunct="1"/>
            <a:r>
              <a:rPr lang="en-US" sz="4800" smtClean="0"/>
              <a:t>“May the Source be with you”</a:t>
            </a:r>
          </a:p>
          <a:p>
            <a:pPr eaLnBrk="1" hangingPunct="1"/>
            <a:endParaRPr lang="en-US" smtClean="0"/>
          </a:p>
        </p:txBody>
      </p:sp>
      <p:pic>
        <p:nvPicPr>
          <p:cNvPr id="29699" name="Picture 2" descr="http://www.disneyclips.com/imagesnewb6/imageslwrakr01/oct43.gif"/>
          <p:cNvPicPr>
            <a:picLocks noChangeAspect="1" noChangeArrowheads="1"/>
          </p:cNvPicPr>
          <p:nvPr/>
        </p:nvPicPr>
        <p:blipFill>
          <a:blip r:embed="rId2"/>
          <a:srcRect/>
          <a:stretch>
            <a:fillRect/>
          </a:stretch>
        </p:blipFill>
        <p:spPr bwMode="auto">
          <a:xfrm>
            <a:off x="3962400" y="1219200"/>
            <a:ext cx="2209800" cy="31257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Why do we need Source Documents?</a:t>
            </a:r>
          </a:p>
        </p:txBody>
      </p:sp>
      <p:sp>
        <p:nvSpPr>
          <p:cNvPr id="30722" name="Content Placeholder 2"/>
          <p:cNvSpPr>
            <a:spLocks noGrp="1"/>
          </p:cNvSpPr>
          <p:nvPr>
            <p:ph idx="1"/>
          </p:nvPr>
        </p:nvSpPr>
        <p:spPr/>
        <p:txBody>
          <a:bodyPr/>
          <a:lstStyle/>
          <a:p>
            <a:pPr eaLnBrk="1" hangingPunct="1"/>
            <a:r>
              <a:rPr lang="en-US" smtClean="0"/>
              <a:t>Federal Requirement to maintain “Adequate Case Histories” for FDA studies </a:t>
            </a:r>
          </a:p>
          <a:p>
            <a:pPr lvl="1" eaLnBrk="1" hangingPunct="1"/>
            <a:r>
              <a:rPr lang="en-US" smtClean="0"/>
              <a:t>21 CFR 312.62 Investigator recordkeeping and record retention (Drug studies)</a:t>
            </a:r>
          </a:p>
          <a:p>
            <a:pPr lvl="1" eaLnBrk="1" hangingPunct="1"/>
            <a:r>
              <a:rPr lang="en-US" smtClean="0"/>
              <a:t>21 CFR 812.140 (G) Records (a ) Investigator Records (Device Studies)</a:t>
            </a:r>
          </a:p>
          <a:p>
            <a:pPr lvl="1" eaLnBrk="1" hangingPunct="1"/>
            <a:r>
              <a:rPr lang="en-US" smtClean="0"/>
              <a:t>FDA cites ICH guidance as their current thinking on Good Clinical Practices (</a:t>
            </a:r>
            <a:r>
              <a:rPr lang="en-US" smtClean="0">
                <a:hlinkClick r:id="rId3"/>
              </a:rPr>
              <a:t>http://www.fda.gov/cder/guidance/959fnl.pdf</a:t>
            </a:r>
            <a:r>
              <a:rPr lang="en-US" smtClean="0"/>
              <a:t>) </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Source Documents</a:t>
            </a:r>
          </a:p>
        </p:txBody>
      </p:sp>
      <p:sp>
        <p:nvSpPr>
          <p:cNvPr id="32770" name="Content Placeholder 2"/>
          <p:cNvSpPr>
            <a:spLocks noGrp="1"/>
          </p:cNvSpPr>
          <p:nvPr>
            <p:ph idx="1"/>
          </p:nvPr>
        </p:nvSpPr>
        <p:spPr/>
        <p:txBody>
          <a:bodyPr/>
          <a:lstStyle/>
          <a:p>
            <a:pPr eaLnBrk="1" hangingPunct="1"/>
            <a:r>
              <a:rPr lang="en-US" sz="2400" smtClean="0"/>
              <a:t>Adequate Case Histories must include records of clinical findings, observations, and other activities that occurred during a clinical trial necessary for the reconstruction and evaluation of the data </a:t>
            </a:r>
          </a:p>
          <a:p>
            <a:pPr lvl="1" eaLnBrk="1" hangingPunct="1"/>
            <a:r>
              <a:rPr lang="en-US" sz="2400" smtClean="0"/>
              <a:t>Source documents</a:t>
            </a:r>
          </a:p>
          <a:p>
            <a:pPr lvl="1" eaLnBrk="1" hangingPunct="1"/>
            <a:r>
              <a:rPr lang="en-US" sz="2400" smtClean="0"/>
              <a:t>Case Report Forms (CRFs)</a:t>
            </a:r>
          </a:p>
          <a:p>
            <a:pPr lvl="1" eaLnBrk="1" hangingPunct="1"/>
            <a:r>
              <a:rPr lang="en-US" sz="2400" smtClean="0"/>
              <a:t>Consent forms</a:t>
            </a:r>
          </a:p>
          <a:p>
            <a:pPr eaLnBrk="1" hangingPunct="1"/>
            <a:r>
              <a:rPr lang="en-US" sz="2400" smtClean="0"/>
              <a:t>Records must be present for all individuals who participate in a research study (including screen failures and control subjects)</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mtClean="0"/>
              <a:t>Source Documents</a:t>
            </a:r>
          </a:p>
        </p:txBody>
      </p:sp>
      <p:sp>
        <p:nvSpPr>
          <p:cNvPr id="33794" name="Rectangle 3"/>
          <p:cNvSpPr>
            <a:spLocks noGrp="1" noChangeArrowheads="1"/>
          </p:cNvSpPr>
          <p:nvPr>
            <p:ph idx="1"/>
          </p:nvPr>
        </p:nvSpPr>
        <p:spPr>
          <a:xfrm>
            <a:off x="428625" y="1676400"/>
            <a:ext cx="8229600" cy="4449763"/>
          </a:xfrm>
        </p:spPr>
        <p:txBody>
          <a:bodyPr/>
          <a:lstStyle/>
          <a:p>
            <a:pPr eaLnBrk="1" hangingPunct="1"/>
            <a:r>
              <a:rPr lang="en-US" sz="2800" smtClean="0"/>
              <a:t>Source Documents</a:t>
            </a:r>
          </a:p>
          <a:p>
            <a:pPr lvl="1" eaLnBrk="1" hangingPunct="1"/>
            <a:r>
              <a:rPr lang="en-US" sz="2400" smtClean="0"/>
              <a:t>First place subject data is recorded</a:t>
            </a:r>
          </a:p>
          <a:p>
            <a:pPr lvl="2" eaLnBrk="1" hangingPunct="1"/>
            <a:r>
              <a:rPr lang="en-US" smtClean="0"/>
              <a:t>Certified Copies of original records are also acceptable</a:t>
            </a:r>
          </a:p>
          <a:p>
            <a:pPr lvl="1" eaLnBrk="1" hangingPunct="1"/>
            <a:r>
              <a:rPr lang="en-US" sz="2400" smtClean="0"/>
              <a:t>International Conference on Harmonization (ICH) Good Clinical Practice (GCP) Guidance</a:t>
            </a:r>
          </a:p>
          <a:p>
            <a:pPr lvl="2" eaLnBrk="1" hangingPunct="1"/>
            <a:r>
              <a:rPr lang="en-US" sz="2000" smtClean="0"/>
              <a:t>any data recorded that will not have a source must be outlined in the protocol (e.g. direct data entry) </a:t>
            </a:r>
          </a:p>
          <a:p>
            <a:pPr lvl="2" eaLnBrk="1" hangingPunct="1"/>
            <a:r>
              <a:rPr lang="en-US" sz="2000" smtClean="0"/>
              <a:t>case report forms and the source docs must match, data point to data point</a:t>
            </a:r>
          </a:p>
          <a:p>
            <a:pPr lvl="2" eaLnBrk="1" hangingPunct="1"/>
            <a:r>
              <a:rPr lang="en-US" sz="2000" smtClean="0"/>
              <a:t>where the terms “source data”  and “source documents” are defined for clinical trials</a:t>
            </a:r>
            <a:endParaRPr lang="en-US" smtClean="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mtClean="0"/>
              <a:t>Source Documents</a:t>
            </a:r>
          </a:p>
        </p:txBody>
      </p:sp>
      <p:sp>
        <p:nvSpPr>
          <p:cNvPr id="35842" name="Rectangle 3"/>
          <p:cNvSpPr>
            <a:spLocks noGrp="1" noChangeArrowheads="1"/>
          </p:cNvSpPr>
          <p:nvPr>
            <p:ph idx="1"/>
          </p:nvPr>
        </p:nvSpPr>
        <p:spPr/>
        <p:txBody>
          <a:bodyPr/>
          <a:lstStyle/>
          <a:p>
            <a:pPr eaLnBrk="1" hangingPunct="1"/>
            <a:r>
              <a:rPr lang="en-US" smtClean="0"/>
              <a:t>Examples </a:t>
            </a:r>
          </a:p>
          <a:p>
            <a:pPr lvl="1" eaLnBrk="1" hangingPunct="1"/>
            <a:r>
              <a:rPr lang="en-US" smtClean="0"/>
              <a:t>Patient history documents</a:t>
            </a:r>
          </a:p>
          <a:p>
            <a:pPr lvl="1" eaLnBrk="1" hangingPunct="1"/>
            <a:r>
              <a:rPr lang="en-US" smtClean="0"/>
              <a:t>Medical charts with progress notes</a:t>
            </a:r>
          </a:p>
          <a:p>
            <a:pPr lvl="1" eaLnBrk="1" hangingPunct="1"/>
            <a:r>
              <a:rPr lang="en-US" smtClean="0"/>
              <a:t>Laboratory/Pathology reports</a:t>
            </a:r>
          </a:p>
          <a:p>
            <a:pPr lvl="1" eaLnBrk="1" hangingPunct="1"/>
            <a:r>
              <a:rPr lang="en-US" smtClean="0"/>
              <a:t>Investigator interpretation of results</a:t>
            </a:r>
          </a:p>
          <a:p>
            <a:pPr lvl="1" eaLnBrk="1" hangingPunct="1"/>
            <a:r>
              <a:rPr lang="en-US" smtClean="0"/>
              <a:t>Other Ancillary reports (ECG, Scans, chest x-ray)</a:t>
            </a:r>
          </a:p>
          <a:p>
            <a:pPr lvl="1" eaLnBrk="1" hangingPunct="1"/>
            <a:r>
              <a:rPr lang="en-US" smtClean="0"/>
              <a:t>Informed Consent Form (ICF) and HIPAA authorization signed and dated by subject</a:t>
            </a:r>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mtClean="0"/>
              <a:t>Source Documentation</a:t>
            </a:r>
          </a:p>
        </p:txBody>
      </p:sp>
      <p:sp>
        <p:nvSpPr>
          <p:cNvPr id="36866" name="Rectangle 3"/>
          <p:cNvSpPr>
            <a:spLocks noGrp="1" noChangeArrowheads="1"/>
          </p:cNvSpPr>
          <p:nvPr>
            <p:ph idx="1"/>
          </p:nvPr>
        </p:nvSpPr>
        <p:spPr/>
        <p:txBody>
          <a:bodyPr/>
          <a:lstStyle/>
          <a:p>
            <a:pPr eaLnBrk="1" hangingPunct="1"/>
            <a:r>
              <a:rPr lang="en-US" smtClean="0"/>
              <a:t>Why is it so hard to have good source documentation?</a:t>
            </a:r>
          </a:p>
          <a:p>
            <a:pPr lvl="1" eaLnBrk="1" hangingPunct="1"/>
            <a:r>
              <a:rPr lang="en-US" smtClean="0"/>
              <a:t>Not always clear what records need to be maintained</a:t>
            </a:r>
          </a:p>
          <a:p>
            <a:pPr lvl="1" eaLnBrk="1" hangingPunct="1"/>
            <a:r>
              <a:rPr lang="en-US" smtClean="0"/>
              <a:t>Not always clear how records are to be completed</a:t>
            </a:r>
          </a:p>
          <a:p>
            <a:pPr lvl="2" eaLnBrk="1" hangingPunct="1"/>
            <a:r>
              <a:rPr lang="en-US" smtClean="0"/>
              <a:t>Who is responsible for recording data?</a:t>
            </a:r>
          </a:p>
          <a:p>
            <a:pPr lvl="2" eaLnBrk="1" hangingPunct="1"/>
            <a:r>
              <a:rPr lang="en-US" smtClean="0"/>
              <a:t>No written standards for quality source data</a:t>
            </a:r>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Example: Which is the Source?</a:t>
            </a:r>
          </a:p>
        </p:txBody>
      </p:sp>
      <p:sp>
        <p:nvSpPr>
          <p:cNvPr id="38914" name="Text Placeholder 3"/>
          <p:cNvSpPr>
            <a:spLocks noGrp="1"/>
          </p:cNvSpPr>
          <p:nvPr>
            <p:ph type="body" idx="1"/>
          </p:nvPr>
        </p:nvSpPr>
        <p:spPr/>
        <p:txBody>
          <a:bodyPr/>
          <a:lstStyle/>
          <a:p>
            <a:pPr eaLnBrk="1" hangingPunct="1"/>
            <a:r>
              <a:rPr lang="en-US" smtClean="0"/>
              <a:t>ECG	</a:t>
            </a:r>
          </a:p>
        </p:txBody>
      </p:sp>
      <p:sp>
        <p:nvSpPr>
          <p:cNvPr id="38915" name="Text Placeholder 5"/>
          <p:cNvSpPr>
            <a:spLocks noGrp="1"/>
          </p:cNvSpPr>
          <p:nvPr>
            <p:ph type="body" sz="quarter" idx="3"/>
          </p:nvPr>
        </p:nvSpPr>
        <p:spPr>
          <a:xfrm>
            <a:off x="4800600" y="1535113"/>
            <a:ext cx="3886200" cy="639762"/>
          </a:xfrm>
        </p:spPr>
        <p:txBody>
          <a:bodyPr/>
          <a:lstStyle/>
          <a:p>
            <a:pPr eaLnBrk="1" hangingPunct="1"/>
            <a:r>
              <a:rPr lang="en-US" smtClean="0"/>
              <a:t>MD Interpretation</a:t>
            </a:r>
          </a:p>
        </p:txBody>
      </p:sp>
      <p:pic>
        <p:nvPicPr>
          <p:cNvPr id="38916" name="Picture 2" descr="C:\Users\Bridget\AppData\Local\Microsoft\Windows\Temporary Internet Files\Content.IE5\MQ3A4IRK\MPj03372690000[1].jpg"/>
          <p:cNvPicPr>
            <a:picLocks noGrp="1" noChangeAspect="1" noChangeArrowheads="1"/>
          </p:cNvPicPr>
          <p:nvPr>
            <p:ph sz="half" idx="2"/>
          </p:nvPr>
        </p:nvPicPr>
        <p:blipFill>
          <a:blip r:embed="rId3"/>
          <a:srcRect/>
          <a:stretch>
            <a:fillRect/>
          </a:stretch>
        </p:blipFill>
        <p:spPr>
          <a:xfrm>
            <a:off x="396875" y="2362200"/>
            <a:ext cx="4181475" cy="3505200"/>
          </a:xfrm>
        </p:spPr>
      </p:pic>
      <p:pic>
        <p:nvPicPr>
          <p:cNvPr id="38917" name="Content Placeholder 9" descr="Untitled.jpg"/>
          <p:cNvPicPr>
            <a:picLocks noGrp="1" noChangeAspect="1"/>
          </p:cNvPicPr>
          <p:nvPr>
            <p:ph sz="quarter" idx="4"/>
          </p:nvPr>
        </p:nvPicPr>
        <p:blipFill>
          <a:blip r:embed="rId4"/>
          <a:srcRect t="12712" b="2724"/>
          <a:stretch>
            <a:fillRect/>
          </a:stretch>
        </p:blipFill>
        <p:spPr>
          <a:xfrm>
            <a:off x="4648200" y="2130425"/>
            <a:ext cx="3549650" cy="3870325"/>
          </a:xfrm>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smtClean="0"/>
              <a:t>Source Documentation Cont’d</a:t>
            </a:r>
          </a:p>
        </p:txBody>
      </p:sp>
      <p:sp>
        <p:nvSpPr>
          <p:cNvPr id="40962" name="Rectangle 3"/>
          <p:cNvSpPr>
            <a:spLocks noGrp="1" noChangeArrowheads="1"/>
          </p:cNvSpPr>
          <p:nvPr>
            <p:ph idx="1"/>
          </p:nvPr>
        </p:nvSpPr>
        <p:spPr/>
        <p:txBody>
          <a:bodyPr/>
          <a:lstStyle/>
          <a:p>
            <a:pPr eaLnBrk="1" hangingPunct="1">
              <a:lnSpc>
                <a:spcPct val="90000"/>
              </a:lnSpc>
            </a:pPr>
            <a:r>
              <a:rPr lang="en-US" smtClean="0"/>
              <a:t>How to make it easier?</a:t>
            </a:r>
          </a:p>
          <a:p>
            <a:pPr lvl="1" eaLnBrk="1" hangingPunct="1">
              <a:lnSpc>
                <a:spcPct val="90000"/>
              </a:lnSpc>
            </a:pPr>
            <a:r>
              <a:rPr lang="en-US" smtClean="0"/>
              <a:t>Make sure you know what information needs to be recorded (e.g. What does medical history mean?)</a:t>
            </a:r>
          </a:p>
          <a:p>
            <a:pPr lvl="2" eaLnBrk="1" hangingPunct="1">
              <a:lnSpc>
                <a:spcPct val="90000"/>
              </a:lnSpc>
            </a:pPr>
            <a:r>
              <a:rPr lang="en-US" smtClean="0"/>
              <a:t>Investigator initiated trials – review standard with PI</a:t>
            </a:r>
          </a:p>
          <a:p>
            <a:pPr lvl="2" eaLnBrk="1" hangingPunct="1">
              <a:lnSpc>
                <a:spcPct val="90000"/>
              </a:lnSpc>
            </a:pPr>
            <a:r>
              <a:rPr lang="en-US" smtClean="0"/>
              <a:t>Sponsor initiated trials – review with your monitor</a:t>
            </a:r>
          </a:p>
          <a:p>
            <a:pPr lvl="1" eaLnBrk="1" hangingPunct="1">
              <a:lnSpc>
                <a:spcPct val="90000"/>
              </a:lnSpc>
            </a:pPr>
            <a:r>
              <a:rPr lang="en-US" smtClean="0"/>
              <a:t>Use indigenous record-keeping as much as possible </a:t>
            </a:r>
          </a:p>
          <a:p>
            <a:pPr lvl="2" eaLnBrk="1" hangingPunct="1">
              <a:lnSpc>
                <a:spcPct val="90000"/>
              </a:lnSpc>
            </a:pPr>
            <a:r>
              <a:rPr lang="en-US" smtClean="0"/>
              <a:t>redundant systems lead to errors</a:t>
            </a:r>
          </a:p>
          <a:p>
            <a:pPr lvl="2" eaLnBrk="1" hangingPunct="1">
              <a:lnSpc>
                <a:spcPct val="90000"/>
              </a:lnSpc>
            </a:pPr>
            <a:r>
              <a:rPr lang="en-US" smtClean="0"/>
              <a:t>minimize the need for transcription</a:t>
            </a:r>
          </a:p>
          <a:p>
            <a:pPr lvl="1" eaLnBrk="1" hangingPunct="1">
              <a:lnSpc>
                <a:spcPct val="90000"/>
              </a:lnSpc>
            </a:pPr>
            <a:endParaRPr lang="en-US" smtClean="0"/>
          </a:p>
          <a:p>
            <a:pPr lvl="1" eaLnBrk="1" hangingPunct="1">
              <a:lnSpc>
                <a:spcPct val="90000"/>
              </a:lnSpc>
              <a:buFont typeface="Wingdings" pitchFamily="2" charset="2"/>
              <a:buNone/>
            </a:pPr>
            <a:endParaRPr lang="en-US" smtClean="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mtClean="0"/>
              <a:t>Source Documents</a:t>
            </a:r>
          </a:p>
        </p:txBody>
      </p:sp>
      <p:sp>
        <p:nvSpPr>
          <p:cNvPr id="43010" name="Text Placeholder 3"/>
          <p:cNvSpPr>
            <a:spLocks noGrp="1"/>
          </p:cNvSpPr>
          <p:nvPr>
            <p:ph type="body" idx="1"/>
          </p:nvPr>
        </p:nvSpPr>
        <p:spPr>
          <a:xfrm>
            <a:off x="457200" y="1600200"/>
            <a:ext cx="8153400" cy="639763"/>
          </a:xfrm>
        </p:spPr>
        <p:txBody>
          <a:bodyPr/>
          <a:lstStyle/>
          <a:p>
            <a:pPr eaLnBrk="1" hangingPunct="1"/>
            <a:r>
              <a:rPr lang="en-US" sz="3600" smtClean="0"/>
              <a:t>Quality Source Documentation must be:</a:t>
            </a:r>
          </a:p>
        </p:txBody>
      </p:sp>
      <p:sp>
        <p:nvSpPr>
          <p:cNvPr id="43011" name="Rectangle 3"/>
          <p:cNvSpPr>
            <a:spLocks noGrp="1" noChangeArrowheads="1"/>
          </p:cNvSpPr>
          <p:nvPr>
            <p:ph sz="half" idx="2"/>
          </p:nvPr>
        </p:nvSpPr>
        <p:spPr>
          <a:xfrm>
            <a:off x="457200" y="2362200"/>
            <a:ext cx="4040188" cy="3951288"/>
          </a:xfrm>
        </p:spPr>
        <p:txBody>
          <a:bodyPr/>
          <a:lstStyle/>
          <a:p>
            <a:pPr eaLnBrk="1" hangingPunct="1"/>
            <a:r>
              <a:rPr lang="en-US" sz="3200" smtClean="0"/>
              <a:t>A</a:t>
            </a:r>
          </a:p>
          <a:p>
            <a:pPr eaLnBrk="1" hangingPunct="1"/>
            <a:r>
              <a:rPr lang="en-US" sz="3200" smtClean="0"/>
              <a:t>L </a:t>
            </a:r>
          </a:p>
          <a:p>
            <a:pPr eaLnBrk="1" hangingPunct="1"/>
            <a:r>
              <a:rPr lang="en-US" sz="3200" smtClean="0"/>
              <a:t>C</a:t>
            </a:r>
          </a:p>
          <a:p>
            <a:pPr eaLnBrk="1" hangingPunct="1"/>
            <a:r>
              <a:rPr lang="en-US" sz="3200" smtClean="0"/>
              <a:t>O</a:t>
            </a:r>
          </a:p>
          <a:p>
            <a:pPr eaLnBrk="1" hangingPunct="1"/>
            <a:r>
              <a:rPr lang="en-US" sz="3200" smtClean="0"/>
              <a:t>A</a:t>
            </a:r>
          </a:p>
        </p:txBody>
      </p:sp>
      <p:sp>
        <p:nvSpPr>
          <p:cNvPr id="6" name="Content Placeholder 5"/>
          <p:cNvSpPr>
            <a:spLocks noGrp="1"/>
          </p:cNvSpPr>
          <p:nvPr>
            <p:ph sz="quarter" idx="4"/>
          </p:nvPr>
        </p:nvSpPr>
        <p:spPr>
          <a:xfrm>
            <a:off x="1828800" y="2362200"/>
            <a:ext cx="6858000" cy="3951288"/>
          </a:xfrm>
        </p:spPr>
        <p:txBody>
          <a:bodyPr/>
          <a:lstStyle/>
          <a:p>
            <a:pPr eaLnBrk="1" hangingPunct="1">
              <a:buFontTx/>
              <a:buNone/>
            </a:pPr>
            <a:r>
              <a:rPr lang="en-US" sz="3200" smtClean="0"/>
              <a:t>Attributable</a:t>
            </a:r>
          </a:p>
          <a:p>
            <a:pPr eaLnBrk="1" hangingPunct="1">
              <a:buFontTx/>
              <a:buNone/>
            </a:pPr>
            <a:r>
              <a:rPr lang="en-US" sz="3200" smtClean="0"/>
              <a:t>Legible</a:t>
            </a:r>
          </a:p>
          <a:p>
            <a:pPr eaLnBrk="1" hangingPunct="1">
              <a:buFontTx/>
              <a:buNone/>
            </a:pPr>
            <a:r>
              <a:rPr lang="en-US" sz="3200" smtClean="0"/>
              <a:t>Contemporaneous</a:t>
            </a:r>
          </a:p>
          <a:p>
            <a:pPr eaLnBrk="1" hangingPunct="1">
              <a:buFontTx/>
              <a:buNone/>
            </a:pPr>
            <a:r>
              <a:rPr lang="en-US" sz="3200" smtClean="0"/>
              <a:t>Original</a:t>
            </a:r>
          </a:p>
          <a:p>
            <a:pPr eaLnBrk="1" hangingPunct="1">
              <a:buFontTx/>
              <a:buNone/>
            </a:pPr>
            <a:r>
              <a:rPr lang="en-US" sz="3200" smtClean="0"/>
              <a:t>Accurate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3600" smtClean="0"/>
              <a:t>Study Coordinator Class Objectives</a:t>
            </a:r>
          </a:p>
        </p:txBody>
      </p:sp>
      <p:sp>
        <p:nvSpPr>
          <p:cNvPr id="17410" name="Rectangle 3"/>
          <p:cNvSpPr>
            <a:spLocks noGrp="1" noChangeArrowheads="1"/>
          </p:cNvSpPr>
          <p:nvPr>
            <p:ph idx="1"/>
          </p:nvPr>
        </p:nvSpPr>
        <p:spPr/>
        <p:txBody>
          <a:bodyPr/>
          <a:lstStyle/>
          <a:p>
            <a:pPr marL="228600" indent="-228600" eaLnBrk="1" hangingPunct="1"/>
            <a:r>
              <a:rPr lang="en-US" sz="2800" b="1" smtClean="0"/>
              <a:t>Increase working knowledge of regulatory, operational, and practical requirements for coordinating research trials at OHSU</a:t>
            </a:r>
          </a:p>
          <a:p>
            <a:pPr marL="228600" indent="-228600" eaLnBrk="1" hangingPunct="1"/>
            <a:r>
              <a:rPr lang="en-US" sz="2800" b="1" smtClean="0"/>
              <a:t>Classes include:</a:t>
            </a:r>
          </a:p>
          <a:p>
            <a:pPr marL="571500" lvl="1" indent="-228600" eaLnBrk="1" hangingPunct="1"/>
            <a:r>
              <a:rPr lang="en-US" sz="2000" smtClean="0"/>
              <a:t>Analyzing &amp; Implementing Research Protocols (4 hours)</a:t>
            </a:r>
          </a:p>
          <a:p>
            <a:pPr marL="571500" lvl="1" indent="-228600" eaLnBrk="1" hangingPunct="1"/>
            <a:r>
              <a:rPr lang="en-US" sz="2000" smtClean="0"/>
              <a:t>Writing and Obtaining Informed Consent (4 hours)</a:t>
            </a:r>
          </a:p>
          <a:p>
            <a:pPr marL="571500" lvl="1" indent="-228600" eaLnBrk="1" hangingPunct="1"/>
            <a:r>
              <a:rPr lang="en-US" sz="2000" smtClean="0"/>
              <a:t>Regulatory Documents and Submissions (4 hours)</a:t>
            </a:r>
          </a:p>
          <a:p>
            <a:pPr marL="571500" lvl="1" indent="-228600" eaLnBrk="1" hangingPunct="1"/>
            <a:r>
              <a:rPr lang="en-US" sz="2000" smtClean="0"/>
              <a:t>Regulatory Binder and Source Documents (4 hours)</a:t>
            </a:r>
          </a:p>
          <a:p>
            <a:pPr marL="228600" indent="-228600" eaLnBrk="1" hangingPunct="1"/>
            <a:r>
              <a:rPr lang="en-US" sz="2800" b="1" smtClean="0"/>
              <a:t>Continuing Education Credits are available through the School of Nursing </a:t>
            </a:r>
          </a:p>
          <a:p>
            <a:pPr lvl="2" eaLnBrk="1" hangingPunct="1"/>
            <a:endParaRPr lang="en-US" sz="2000" b="1" smtClean="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6"/>
          <p:cNvSpPr>
            <a:spLocks noGrp="1"/>
          </p:cNvSpPr>
          <p:nvPr>
            <p:ph type="title"/>
          </p:nvPr>
        </p:nvSpPr>
        <p:spPr/>
        <p:txBody>
          <a:bodyPr/>
          <a:lstStyle/>
          <a:p>
            <a:pPr eaLnBrk="1" hangingPunct="1"/>
            <a:r>
              <a:rPr lang="en-US" smtClean="0"/>
              <a:t>Source Documents</a:t>
            </a:r>
          </a:p>
        </p:txBody>
      </p:sp>
      <p:sp>
        <p:nvSpPr>
          <p:cNvPr id="45058" name="Content Placeholder 10"/>
          <p:cNvSpPr>
            <a:spLocks noGrp="1"/>
          </p:cNvSpPr>
          <p:nvPr>
            <p:ph idx="1"/>
          </p:nvPr>
        </p:nvSpPr>
        <p:spPr/>
        <p:txBody>
          <a:bodyPr/>
          <a:lstStyle/>
          <a:p>
            <a:pPr eaLnBrk="1" hangingPunct="1"/>
            <a:r>
              <a:rPr lang="en-US" sz="2800" smtClean="0"/>
              <a:t>L – Logical!!</a:t>
            </a:r>
          </a:p>
          <a:p>
            <a:pPr eaLnBrk="1" hangingPunct="1"/>
            <a:r>
              <a:rPr lang="en-US" sz="2800" smtClean="0"/>
              <a:t>Your source documents need to tell a story</a:t>
            </a:r>
          </a:p>
          <a:p>
            <a:pPr eaLnBrk="1" hangingPunct="1"/>
            <a:r>
              <a:rPr lang="en-US" sz="2800" smtClean="0"/>
              <a:t>Remember your audience</a:t>
            </a:r>
          </a:p>
          <a:p>
            <a:pPr lvl="1" eaLnBrk="1" hangingPunct="1"/>
            <a:r>
              <a:rPr lang="en-US" sz="2400" smtClean="0"/>
              <a:t>PI</a:t>
            </a:r>
          </a:p>
          <a:p>
            <a:pPr lvl="1" eaLnBrk="1" hangingPunct="1"/>
            <a:r>
              <a:rPr lang="en-US" sz="2400" smtClean="0"/>
              <a:t>Other MDs participating in the patient’s care</a:t>
            </a:r>
          </a:p>
          <a:p>
            <a:pPr lvl="1" eaLnBrk="1" hangingPunct="1"/>
            <a:r>
              <a:rPr lang="en-US" sz="2400" smtClean="0"/>
              <a:t>FDA!</a:t>
            </a:r>
          </a:p>
          <a:p>
            <a:pPr lvl="1" eaLnBrk="1" hangingPunct="1"/>
            <a:r>
              <a:rPr lang="en-US" sz="2400" smtClean="0"/>
              <a:t>IRB and other auditors</a:t>
            </a:r>
          </a:p>
          <a:p>
            <a:pPr eaLnBrk="1" hangingPunct="1"/>
            <a:r>
              <a:rPr lang="en-US" sz="2800" smtClean="0"/>
              <a:t>If it wasn’t documented (or doesn’t make sense)… it wasn’t done (or it might be misconstrued)</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Writing Progress Notes</a:t>
            </a:r>
          </a:p>
        </p:txBody>
      </p:sp>
      <p:sp>
        <p:nvSpPr>
          <p:cNvPr id="47106" name="Content Placeholder 2"/>
          <p:cNvSpPr>
            <a:spLocks noGrp="1"/>
          </p:cNvSpPr>
          <p:nvPr>
            <p:ph idx="1"/>
          </p:nvPr>
        </p:nvSpPr>
        <p:spPr/>
        <p:txBody>
          <a:bodyPr/>
          <a:lstStyle/>
          <a:p>
            <a:pPr eaLnBrk="1" hangingPunct="1"/>
            <a:r>
              <a:rPr lang="en-US" sz="2800" smtClean="0"/>
              <a:t>Record what you observe</a:t>
            </a:r>
          </a:p>
          <a:p>
            <a:pPr lvl="1" eaLnBrk="1" hangingPunct="1"/>
            <a:r>
              <a:rPr lang="en-US" sz="2400" smtClean="0"/>
              <a:t>Vital signs</a:t>
            </a:r>
          </a:p>
          <a:p>
            <a:pPr lvl="1" eaLnBrk="1" hangingPunct="1"/>
            <a:r>
              <a:rPr lang="en-US" sz="2400" smtClean="0"/>
              <a:t>Compliance (with medication, diaries, etc)</a:t>
            </a:r>
          </a:p>
          <a:p>
            <a:pPr lvl="1" eaLnBrk="1" hangingPunct="1"/>
            <a:r>
              <a:rPr lang="en-US" sz="2400" smtClean="0"/>
              <a:t>Your observations of subject </a:t>
            </a:r>
          </a:p>
          <a:p>
            <a:pPr lvl="2" eaLnBrk="1" hangingPunct="1"/>
            <a:r>
              <a:rPr lang="en-US" sz="2000" smtClean="0"/>
              <a:t>Within your scope of practice</a:t>
            </a:r>
          </a:p>
          <a:p>
            <a:pPr lvl="1" eaLnBrk="1" hangingPunct="1"/>
            <a:r>
              <a:rPr lang="en-US" sz="2400" smtClean="0"/>
              <a:t>Don’t use unacceptable abbreviations (see OHSU unacceptable and dangerous abbreviations list: </a:t>
            </a:r>
            <a:r>
              <a:rPr lang="en-US" sz="2400" smtClean="0">
                <a:hlinkClick r:id="rId3"/>
              </a:rPr>
              <a:t>http://ozone.ohsu.edu/healthsystem/HealthSystems/pharmacy/unacceptable%20abbreviations1-06.htm</a:t>
            </a:r>
            <a:r>
              <a:rPr lang="en-US" sz="2400" smtClean="0"/>
              <a:t>) </a:t>
            </a:r>
          </a:p>
          <a:p>
            <a:pPr lvl="1" eaLnBrk="1" hangingPunct="1"/>
            <a:r>
              <a:rPr lang="en-US" sz="2400" smtClean="0"/>
              <a:t>Just the facts not your impression</a:t>
            </a:r>
          </a:p>
          <a:p>
            <a:pPr lvl="2" eaLnBrk="1" hangingPunct="1"/>
            <a:r>
              <a:rPr lang="en-US" sz="2000" smtClean="0"/>
              <a:t>Don’t editorialize</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Writing progress notes	</a:t>
            </a:r>
          </a:p>
        </p:txBody>
      </p:sp>
      <p:sp>
        <p:nvSpPr>
          <p:cNvPr id="49154" name="Content Placeholder 2"/>
          <p:cNvSpPr>
            <a:spLocks noGrp="1"/>
          </p:cNvSpPr>
          <p:nvPr>
            <p:ph idx="1"/>
          </p:nvPr>
        </p:nvSpPr>
        <p:spPr>
          <a:xfrm>
            <a:off x="457200" y="1676400"/>
            <a:ext cx="8229600" cy="4297363"/>
          </a:xfrm>
        </p:spPr>
        <p:txBody>
          <a:bodyPr/>
          <a:lstStyle/>
          <a:p>
            <a:pPr eaLnBrk="1" hangingPunct="1"/>
            <a:r>
              <a:rPr lang="en-US" sz="2800" smtClean="0"/>
              <a:t>When documenting AEs record what the subject says</a:t>
            </a:r>
          </a:p>
          <a:p>
            <a:pPr lvl="1" eaLnBrk="1" hangingPunct="1"/>
            <a:r>
              <a:rPr lang="en-US" sz="2400" smtClean="0"/>
              <a:t>Have you been sick/ill since your last visit?</a:t>
            </a:r>
          </a:p>
          <a:p>
            <a:pPr eaLnBrk="1" hangingPunct="1"/>
            <a:r>
              <a:rPr lang="en-US" sz="2800" smtClean="0"/>
              <a:t>Prompt the subject for information but don’t lead the subject in their response</a:t>
            </a:r>
          </a:p>
          <a:p>
            <a:pPr lvl="1" eaLnBrk="1" hangingPunct="1"/>
            <a:r>
              <a:rPr lang="en-US" sz="2400" smtClean="0"/>
              <a:t>Ask onset date</a:t>
            </a:r>
          </a:p>
          <a:p>
            <a:pPr lvl="1" eaLnBrk="1" hangingPunct="1"/>
            <a:r>
              <a:rPr lang="en-US" sz="2400" smtClean="0"/>
              <a:t>Duration/ongoing</a:t>
            </a:r>
          </a:p>
          <a:p>
            <a:pPr lvl="1" eaLnBrk="1" hangingPunct="1"/>
            <a:r>
              <a:rPr lang="en-US" sz="2400" smtClean="0"/>
              <a:t>Severity</a:t>
            </a:r>
          </a:p>
          <a:p>
            <a:pPr lvl="1" eaLnBrk="1" hangingPunct="1"/>
            <a:r>
              <a:rPr lang="en-US" sz="2400" smtClean="0"/>
              <a:t>Did they take any medication?</a:t>
            </a:r>
          </a:p>
          <a:p>
            <a:pPr lvl="2" eaLnBrk="1" hangingPunct="1"/>
            <a:r>
              <a:rPr lang="en-US" sz="2000" smtClean="0"/>
              <a:t>What meds</a:t>
            </a:r>
          </a:p>
          <a:p>
            <a:pPr lvl="2" eaLnBrk="1" hangingPunct="1"/>
            <a:r>
              <a:rPr lang="en-US" sz="2000" smtClean="0"/>
              <a:t>When  (start and stop dates)</a:t>
            </a:r>
          </a:p>
          <a:p>
            <a:pPr lvl="2" eaLnBrk="1" hangingPunct="1"/>
            <a:r>
              <a:rPr lang="en-US" sz="2000" smtClean="0"/>
              <a:t>Dosage and frequency</a:t>
            </a:r>
          </a:p>
          <a:p>
            <a:pPr lvl="2" eaLnBrk="1" hangingPunct="1"/>
            <a:endParaRPr lang="en-US" smtClean="0"/>
          </a:p>
          <a:p>
            <a:pPr eaLnBrk="1" hangingPunct="1"/>
            <a:endParaRPr lang="en-US" smtClean="0"/>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Writing progress notes</a:t>
            </a:r>
          </a:p>
        </p:txBody>
      </p:sp>
      <p:sp>
        <p:nvSpPr>
          <p:cNvPr id="51202" name="Content Placeholder 2"/>
          <p:cNvSpPr>
            <a:spLocks noGrp="1"/>
          </p:cNvSpPr>
          <p:nvPr>
            <p:ph idx="1"/>
          </p:nvPr>
        </p:nvSpPr>
        <p:spPr/>
        <p:txBody>
          <a:bodyPr/>
          <a:lstStyle/>
          <a:p>
            <a:pPr eaLnBrk="1" hangingPunct="1"/>
            <a:r>
              <a:rPr lang="en-US" smtClean="0"/>
              <a:t>Report your findings/observations to PI/co-I</a:t>
            </a:r>
          </a:p>
          <a:p>
            <a:pPr lvl="1" eaLnBrk="1" hangingPunct="1"/>
            <a:r>
              <a:rPr lang="en-US" smtClean="0"/>
              <a:t>If you discuss in person, have PI write note</a:t>
            </a:r>
          </a:p>
          <a:p>
            <a:pPr lvl="1" eaLnBrk="1" hangingPunct="1"/>
            <a:r>
              <a:rPr lang="en-US" smtClean="0"/>
              <a:t>You can send via email and file their email response in the research records</a:t>
            </a:r>
          </a:p>
          <a:p>
            <a:pPr lvl="1" eaLnBrk="1" hangingPunct="1"/>
            <a:r>
              <a:rPr lang="en-US" smtClean="0"/>
              <a:t>If you discuss with the PI on the phone, best to follow-up in writing </a:t>
            </a:r>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Writing Progress Notes</a:t>
            </a:r>
          </a:p>
        </p:txBody>
      </p:sp>
      <p:sp>
        <p:nvSpPr>
          <p:cNvPr id="52226" name="Content Placeholder 2"/>
          <p:cNvSpPr>
            <a:spLocks noGrp="1"/>
          </p:cNvSpPr>
          <p:nvPr>
            <p:ph idx="1"/>
          </p:nvPr>
        </p:nvSpPr>
        <p:spPr/>
        <p:txBody>
          <a:bodyPr/>
          <a:lstStyle/>
          <a:p>
            <a:pPr eaLnBrk="1" hangingPunct="1"/>
            <a:r>
              <a:rPr lang="en-US" smtClean="0"/>
              <a:t>Record the plan for the subject</a:t>
            </a:r>
          </a:p>
          <a:p>
            <a:pPr lvl="1" eaLnBrk="1" hangingPunct="1"/>
            <a:r>
              <a:rPr lang="en-US" smtClean="0"/>
              <a:t>When will the subject return</a:t>
            </a:r>
          </a:p>
          <a:p>
            <a:pPr lvl="1" eaLnBrk="1" hangingPunct="1"/>
            <a:r>
              <a:rPr lang="en-US" smtClean="0"/>
              <a:t>Changes to medications/ study regimen</a:t>
            </a:r>
          </a:p>
          <a:p>
            <a:pPr lvl="1" eaLnBrk="1" hangingPunct="1"/>
            <a:r>
              <a:rPr lang="en-US" smtClean="0"/>
              <a:t>Repeat testing/ procedures planned</a:t>
            </a:r>
          </a:p>
          <a:p>
            <a:pPr lvl="1" eaLnBrk="1" hangingPunct="1"/>
            <a:r>
              <a:rPr lang="en-US" smtClean="0"/>
              <a:t>Reason for withdrawal (if applicable)</a:t>
            </a:r>
          </a:p>
          <a:p>
            <a:pPr lvl="1" eaLnBrk="1" hangingPunct="1"/>
            <a:r>
              <a:rPr lang="en-US" smtClean="0"/>
              <a:t>Referrals (to PCP or other MD)</a:t>
            </a: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Creating your own Data Collection Forms</a:t>
            </a:r>
          </a:p>
        </p:txBody>
      </p:sp>
      <p:sp>
        <p:nvSpPr>
          <p:cNvPr id="3" name="Content Placeholder 2"/>
          <p:cNvSpPr>
            <a:spLocks noGrp="1"/>
          </p:cNvSpPr>
          <p:nvPr>
            <p:ph idx="1"/>
          </p:nvPr>
        </p:nvSpPr>
        <p:spPr/>
        <p:txBody>
          <a:bodyPr/>
          <a:lstStyle/>
          <a:p>
            <a:pPr marL="342900" lvl="1" indent="-342900" eaLnBrk="1" hangingPunct="1">
              <a:buFontTx/>
              <a:buChar char="•"/>
              <a:defRPr/>
            </a:pPr>
            <a:r>
              <a:rPr lang="en-US" sz="3200" dirty="0" smtClean="0"/>
              <a:t>Data collection forms should only capture data specified in the protocol</a:t>
            </a:r>
          </a:p>
          <a:p>
            <a:pPr eaLnBrk="1" hangingPunct="1">
              <a:defRPr/>
            </a:pPr>
            <a:r>
              <a:rPr lang="en-US" dirty="0" smtClean="0"/>
              <a:t>Organize data collection forms to match your workflow</a:t>
            </a:r>
          </a:p>
          <a:p>
            <a:pPr eaLnBrk="1" hangingPunct="1">
              <a:defRPr/>
            </a:pPr>
            <a:r>
              <a:rPr lang="en-US" dirty="0" smtClean="0"/>
              <a:t>Be clear and concise with your questions</a:t>
            </a:r>
          </a:p>
          <a:p>
            <a:pPr lvl="1" eaLnBrk="1" hangingPunct="1">
              <a:defRPr/>
            </a:pPr>
            <a:r>
              <a:rPr lang="en-US" dirty="0" smtClean="0"/>
              <a:t>Collect Date Of Birth vs. Age</a:t>
            </a:r>
          </a:p>
          <a:p>
            <a:pPr eaLnBrk="1" hangingPunct="1">
              <a:defRPr/>
            </a:pPr>
            <a:endParaRPr lang="en-US" dirty="0"/>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228600" y="150813"/>
            <a:ext cx="8432800" cy="611187"/>
          </a:xfrm>
        </p:spPr>
        <p:txBody>
          <a:bodyPr/>
          <a:lstStyle/>
          <a:p>
            <a:pPr eaLnBrk="1" hangingPunct="1"/>
            <a:r>
              <a:rPr lang="en-US" smtClean="0"/>
              <a:t>If you have to create your own Data Collection Forms</a:t>
            </a:r>
          </a:p>
        </p:txBody>
      </p:sp>
      <p:sp>
        <p:nvSpPr>
          <p:cNvPr id="55298" name="Content Placeholder 2"/>
          <p:cNvSpPr>
            <a:spLocks noGrp="1"/>
          </p:cNvSpPr>
          <p:nvPr>
            <p:ph idx="1"/>
          </p:nvPr>
        </p:nvSpPr>
        <p:spPr>
          <a:xfrm>
            <a:off x="381000" y="1752600"/>
            <a:ext cx="8458200" cy="4297363"/>
          </a:xfrm>
        </p:spPr>
        <p:txBody>
          <a:bodyPr/>
          <a:lstStyle/>
          <a:p>
            <a:pPr eaLnBrk="1" hangingPunct="1"/>
            <a:r>
              <a:rPr lang="en-US" sz="3000" smtClean="0"/>
              <a:t>Avoid duplication</a:t>
            </a:r>
          </a:p>
          <a:p>
            <a:pPr eaLnBrk="1" hangingPunct="1"/>
            <a:r>
              <a:rPr lang="en-US" sz="3000" smtClean="0"/>
              <a:t>Request minimal free text responses</a:t>
            </a:r>
          </a:p>
          <a:p>
            <a:pPr eaLnBrk="1" hangingPunct="1"/>
            <a:r>
              <a:rPr lang="en-US" sz="3000" smtClean="0"/>
              <a:t>Provide units to ensure comparable values</a:t>
            </a:r>
          </a:p>
          <a:p>
            <a:pPr lvl="1" eaLnBrk="1" hangingPunct="1"/>
            <a:r>
              <a:rPr lang="en-US" sz="2600" smtClean="0"/>
              <a:t>Lbs vs Kg</a:t>
            </a:r>
          </a:p>
          <a:p>
            <a:pPr eaLnBrk="1" hangingPunct="1"/>
            <a:r>
              <a:rPr lang="en-US" sz="3000" smtClean="0"/>
              <a:t>Check with the statistician to see if you are collecting the data in a way they can easily analyze</a:t>
            </a: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Data Collection Forms</a:t>
            </a:r>
          </a:p>
        </p:txBody>
      </p:sp>
      <p:sp>
        <p:nvSpPr>
          <p:cNvPr id="56322" name="Content Placeholder 2"/>
          <p:cNvSpPr>
            <a:spLocks noGrp="1"/>
          </p:cNvSpPr>
          <p:nvPr>
            <p:ph idx="1"/>
          </p:nvPr>
        </p:nvSpPr>
        <p:spPr>
          <a:xfrm>
            <a:off x="228600" y="1828800"/>
            <a:ext cx="8458200" cy="4297363"/>
          </a:xfrm>
        </p:spPr>
        <p:txBody>
          <a:bodyPr/>
          <a:lstStyle/>
          <a:p>
            <a:pPr eaLnBrk="1" hangingPunct="1"/>
            <a:r>
              <a:rPr lang="en-US" sz="2800" smtClean="0"/>
              <a:t>Inclusion/Exclusion Criteria</a:t>
            </a:r>
          </a:p>
          <a:p>
            <a:pPr eaLnBrk="1" hangingPunct="1"/>
            <a:r>
              <a:rPr lang="en-US" sz="2800" smtClean="0"/>
              <a:t>You need to document the actual criteria/values not “yes/no”</a:t>
            </a:r>
          </a:p>
          <a:p>
            <a:pPr eaLnBrk="1" hangingPunct="1"/>
            <a:r>
              <a:rPr lang="en-US" sz="2800" smtClean="0"/>
              <a:t>For example, if inclusion criteria states Hgb </a:t>
            </a:r>
            <a:r>
              <a:rPr lang="en-US" sz="2800" u="sng" smtClean="0"/>
              <a:t>&gt;</a:t>
            </a:r>
            <a:r>
              <a:rPr lang="en-US" sz="2800" smtClean="0"/>
              <a:t> 10.0</a:t>
            </a:r>
          </a:p>
          <a:p>
            <a:pPr lvl="1" eaLnBrk="1" hangingPunct="1"/>
            <a:r>
              <a:rPr lang="en-US" sz="2400" smtClean="0"/>
              <a:t>Record the actual result</a:t>
            </a:r>
          </a:p>
          <a:p>
            <a:pPr eaLnBrk="1" hangingPunct="1"/>
            <a:r>
              <a:rPr lang="en-US" sz="2800" smtClean="0"/>
              <a:t>Why is this important?</a:t>
            </a:r>
          </a:p>
          <a:p>
            <a:pPr lvl="1" eaLnBrk="1" hangingPunct="1"/>
            <a:r>
              <a:rPr lang="en-US" sz="2400" smtClean="0"/>
              <a:t>Need proof that subjects met the inclusion/exclusion criteria</a:t>
            </a:r>
          </a:p>
          <a:p>
            <a:pPr lvl="1" eaLnBrk="1" hangingPunct="1"/>
            <a:r>
              <a:rPr lang="en-US" sz="2400" smtClean="0"/>
              <a:t>May need the actual values for data analysis later</a:t>
            </a:r>
          </a:p>
          <a:p>
            <a:pPr eaLnBrk="1" hangingPunct="1"/>
            <a:endParaRPr lang="en-US" smtClean="0"/>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Research Procedures in Medical Records</a:t>
            </a:r>
          </a:p>
        </p:txBody>
      </p:sp>
      <p:sp>
        <p:nvSpPr>
          <p:cNvPr id="58370" name="Content Placeholder 2"/>
          <p:cNvSpPr>
            <a:spLocks noGrp="1"/>
          </p:cNvSpPr>
          <p:nvPr>
            <p:ph idx="1"/>
          </p:nvPr>
        </p:nvSpPr>
        <p:spPr>
          <a:xfrm>
            <a:off x="0" y="1752600"/>
            <a:ext cx="9144000" cy="4373563"/>
          </a:xfrm>
        </p:spPr>
        <p:txBody>
          <a:bodyPr/>
          <a:lstStyle/>
          <a:p>
            <a:pPr eaLnBrk="1" hangingPunct="1"/>
            <a:r>
              <a:rPr lang="en-US" sz="2600" smtClean="0"/>
              <a:t>What research data need to be filed in the medical records?</a:t>
            </a:r>
          </a:p>
          <a:p>
            <a:pPr lvl="1" eaLnBrk="1" hangingPunct="1"/>
            <a:r>
              <a:rPr lang="en-US" sz="2200" smtClean="0"/>
              <a:t>The Signed consent if subjects are receiving clinical services at OHSU </a:t>
            </a:r>
            <a:r>
              <a:rPr lang="en-US" sz="2200" smtClean="0">
                <a:hlinkClick r:id="rId3"/>
              </a:rPr>
              <a:t>http://ozone.ohsu.edu/healthsystem/POLICYMANUALS/Clin02MedRec/Clin02-15.pdf</a:t>
            </a:r>
            <a:r>
              <a:rPr lang="en-US" sz="2200" smtClean="0"/>
              <a:t> </a:t>
            </a:r>
          </a:p>
          <a:p>
            <a:pPr lvl="1" eaLnBrk="1" hangingPunct="1"/>
            <a:r>
              <a:rPr lang="en-US" sz="2200" smtClean="0"/>
              <a:t>Documentation of all Clinical Services provided at OHSU and the results </a:t>
            </a:r>
            <a:r>
              <a:rPr lang="en-US" sz="2200" smtClean="0">
                <a:hlinkClick r:id="rId4"/>
              </a:rPr>
              <a:t>http://ozone.ohsu.edu/healthsystem/POLICYMANUALS/Clin02MedRec/Clin02-01.html</a:t>
            </a:r>
            <a:r>
              <a:rPr lang="en-US" sz="2200" smtClean="0"/>
              <a:t> </a:t>
            </a:r>
            <a:endParaRPr lang="en-US" sz="2200" smtClean="0">
              <a:solidFill>
                <a:srgbClr val="FF0000"/>
              </a:solidFill>
            </a:endParaRPr>
          </a:p>
          <a:p>
            <a:pPr lvl="1" eaLnBrk="1" hangingPunct="1"/>
            <a:r>
              <a:rPr lang="en-US" sz="2200" smtClean="0"/>
              <a:t>Anything that will be billed to insurance</a:t>
            </a:r>
          </a:p>
          <a:p>
            <a:pPr lvl="1" eaLnBrk="1" hangingPunct="1"/>
            <a:r>
              <a:rPr lang="en-US" sz="2200" smtClean="0"/>
              <a:t>Point of Care testing</a:t>
            </a:r>
          </a:p>
          <a:p>
            <a:pPr lvl="2" eaLnBrk="1" hangingPunct="1"/>
            <a:r>
              <a:rPr lang="en-US" sz="2000" smtClean="0"/>
              <a:t>Pregnancy tests</a:t>
            </a:r>
          </a:p>
          <a:p>
            <a:pPr lvl="2" eaLnBrk="1" hangingPunct="1"/>
            <a:r>
              <a:rPr lang="en-US" sz="2000" smtClean="0"/>
              <a:t>Hgb/Hct</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Research Procedures in Medical Records</a:t>
            </a:r>
          </a:p>
        </p:txBody>
      </p:sp>
      <p:sp>
        <p:nvSpPr>
          <p:cNvPr id="60418" name="Content Placeholder 2"/>
          <p:cNvSpPr>
            <a:spLocks noGrp="1"/>
          </p:cNvSpPr>
          <p:nvPr>
            <p:ph idx="1"/>
          </p:nvPr>
        </p:nvSpPr>
        <p:spPr>
          <a:xfrm>
            <a:off x="152400" y="1828800"/>
            <a:ext cx="8505825" cy="4297363"/>
          </a:xfrm>
        </p:spPr>
        <p:txBody>
          <a:bodyPr/>
          <a:lstStyle/>
          <a:p>
            <a:pPr eaLnBrk="1" hangingPunct="1"/>
            <a:r>
              <a:rPr lang="en-US" smtClean="0"/>
              <a:t>What data should not be filed in medical records</a:t>
            </a:r>
          </a:p>
          <a:p>
            <a:pPr lvl="1" eaLnBrk="1" hangingPunct="1"/>
            <a:r>
              <a:rPr lang="en-US" smtClean="0"/>
              <a:t>Lab results that are not from a CLIA approved lab</a:t>
            </a:r>
          </a:p>
          <a:p>
            <a:pPr lvl="1" eaLnBrk="1" hangingPunct="1"/>
            <a:r>
              <a:rPr lang="en-US" smtClean="0"/>
              <a:t>Genetic test results that aren’t validated</a:t>
            </a:r>
          </a:p>
          <a:p>
            <a:pPr lvl="1" eaLnBrk="1" hangingPunct="1"/>
            <a:r>
              <a:rPr lang="en-US" smtClean="0"/>
              <a:t>Results collected by an individual that has not completed the appropriate training/competencies (see OHSU Study Coordinator Required Training Checklist </a:t>
            </a:r>
            <a:r>
              <a:rPr lang="en-US" u="sng" smtClean="0">
                <a:hlinkClick r:id="rId2" action="ppaction://hlinkfile"/>
              </a:rPr>
              <a:t>http://www.octri.org/octri/public/common/getdocpublic.aspx?docid=83EE5310-6DA9-44B4-B996-8A5D94B814D4</a:t>
            </a:r>
            <a:r>
              <a:rPr lang="en-US" u="sng" smtClean="0"/>
              <a:t>)</a:t>
            </a:r>
            <a:endParaRPr lang="en-US" smtClean="0"/>
          </a:p>
          <a:p>
            <a:pPr lvl="1" eaLnBrk="1" hangingPunct="1"/>
            <a:endParaRPr lang="en-US" smtClean="0"/>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4400" smtClean="0"/>
              <a:t>Contacts</a:t>
            </a:r>
            <a:r>
              <a:rPr lang="en-US" smtClean="0"/>
              <a:t>:	</a:t>
            </a:r>
          </a:p>
        </p:txBody>
      </p:sp>
      <p:sp>
        <p:nvSpPr>
          <p:cNvPr id="19458" name="Rectangle 3"/>
          <p:cNvSpPr>
            <a:spLocks noGrp="1" noChangeArrowheads="1"/>
          </p:cNvSpPr>
          <p:nvPr>
            <p:ph idx="1"/>
          </p:nvPr>
        </p:nvSpPr>
        <p:spPr/>
        <p:txBody>
          <a:bodyPr/>
          <a:lstStyle/>
          <a:p>
            <a:pPr eaLnBrk="1" hangingPunct="1"/>
            <a:r>
              <a:rPr lang="en-US" smtClean="0"/>
              <a:t>If you are interested in taking one or more of the classes visit the OCTRI Education Website (</a:t>
            </a:r>
            <a:r>
              <a:rPr lang="en-US" smtClean="0">
                <a:hlinkClick r:id="rId2"/>
              </a:rPr>
              <a:t>http://www.octri.org/octri/public/index.aspx?pageid=128&amp;siteid=1&amp;menuid=39&amp;siteid=1&amp;MenuSelectedIndex=-1</a:t>
            </a:r>
            <a:r>
              <a:rPr lang="en-US" smtClean="0"/>
              <a:t>) or contact Jennifer Kepler (503) 494-3812 keplerj@ohsu.edu</a:t>
            </a: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Case Report Form Completion</a:t>
            </a:r>
          </a:p>
        </p:txBody>
      </p:sp>
      <p:sp>
        <p:nvSpPr>
          <p:cNvPr id="61442" name="Content Placeholder 2"/>
          <p:cNvSpPr>
            <a:spLocks noGrp="1"/>
          </p:cNvSpPr>
          <p:nvPr>
            <p:ph idx="1"/>
          </p:nvPr>
        </p:nvSpPr>
        <p:spPr/>
        <p:txBody>
          <a:bodyPr/>
          <a:lstStyle/>
          <a:p>
            <a:pPr eaLnBrk="1" hangingPunct="1"/>
            <a:r>
              <a:rPr lang="en-US" smtClean="0"/>
              <a:t>Looks easy…</a:t>
            </a:r>
          </a:p>
          <a:p>
            <a:pPr eaLnBrk="1" hangingPunct="1">
              <a:buFontTx/>
              <a:buNone/>
            </a:pPr>
            <a:r>
              <a:rPr lang="en-US" smtClean="0"/>
              <a:t>		But it is very easy to make mistakes!!!!</a:t>
            </a:r>
          </a:p>
          <a:p>
            <a:pPr eaLnBrk="1" hangingPunct="1"/>
            <a:endParaRPr lang="en-US" smtClean="0"/>
          </a:p>
        </p:txBody>
      </p:sp>
      <p:pic>
        <p:nvPicPr>
          <p:cNvPr id="1026" name="Picture 2" descr="C:\Users\Bridget\AppData\Local\Microsoft\Windows\Temporary Internet Files\Content.IE5\OEYIRXC1\MPj04309580000[1].jpg"/>
          <p:cNvPicPr>
            <a:picLocks noChangeAspect="1" noChangeArrowheads="1"/>
          </p:cNvPicPr>
          <p:nvPr/>
        </p:nvPicPr>
        <p:blipFill>
          <a:blip r:embed="rId3"/>
          <a:srcRect l="7314" t="16039" r="5624" b="11816"/>
          <a:stretch>
            <a:fillRect/>
          </a:stretch>
        </p:blipFill>
        <p:spPr bwMode="auto">
          <a:xfrm>
            <a:off x="1316038" y="3124200"/>
            <a:ext cx="5795962" cy="32004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0" fill="hold"/>
                                        <p:tgtEl>
                                          <p:spTgt spid="1026"/>
                                        </p:tgtEl>
                                        <p:attrNameLst>
                                          <p:attrName>ppt_x</p:attrName>
                                        </p:attrNameLst>
                                      </p:cBhvr>
                                      <p:tavLst>
                                        <p:tav tm="0">
                                          <p:val>
                                            <p:strVal val="#ppt_x"/>
                                          </p:val>
                                        </p:tav>
                                        <p:tav tm="100000">
                                          <p:val>
                                            <p:strVal val="#ppt_x"/>
                                          </p:val>
                                        </p:tav>
                                      </p:tavLst>
                                    </p:anim>
                                    <p:anim calcmode="lin" valueType="num">
                                      <p:cBhvr additive="base">
                                        <p:cTn id="8" dur="50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Completing Paper Case Report Forms</a:t>
            </a:r>
          </a:p>
        </p:txBody>
      </p:sp>
      <p:sp>
        <p:nvSpPr>
          <p:cNvPr id="3" name="Content Placeholder 2"/>
          <p:cNvSpPr>
            <a:spLocks noGrp="1"/>
          </p:cNvSpPr>
          <p:nvPr>
            <p:ph idx="1"/>
          </p:nvPr>
        </p:nvSpPr>
        <p:spPr/>
        <p:txBody>
          <a:bodyPr>
            <a:normAutofit fontScale="92500" lnSpcReduction="20000"/>
          </a:bodyPr>
          <a:lstStyle/>
          <a:p>
            <a:pPr eaLnBrk="1" hangingPunct="1">
              <a:defRPr/>
            </a:pPr>
            <a:r>
              <a:rPr lang="en-US" sz="3100" dirty="0" smtClean="0"/>
              <a:t>Make sure you are listed as study personnel in the </a:t>
            </a:r>
            <a:r>
              <a:rPr lang="en-US" sz="3100" dirty="0" err="1" smtClean="0"/>
              <a:t>eIRB</a:t>
            </a:r>
            <a:endParaRPr lang="en-US" sz="3100" dirty="0" smtClean="0"/>
          </a:p>
          <a:p>
            <a:pPr eaLnBrk="1" hangingPunct="1">
              <a:defRPr/>
            </a:pPr>
            <a:r>
              <a:rPr lang="en-US" sz="3100" dirty="0" smtClean="0"/>
              <a:t>Make sure your name is on the delegation log stating you can complete CRFs (if applicable)</a:t>
            </a:r>
            <a:endParaRPr lang="en-US" sz="3100" dirty="0"/>
          </a:p>
          <a:p>
            <a:pPr eaLnBrk="1" hangingPunct="1">
              <a:defRPr/>
            </a:pPr>
            <a:r>
              <a:rPr lang="en-GB" sz="3100" dirty="0" smtClean="0"/>
              <a:t>Use </a:t>
            </a:r>
            <a:r>
              <a:rPr lang="en-GB" sz="3100" dirty="0"/>
              <a:t>only black ballpoint </a:t>
            </a:r>
            <a:r>
              <a:rPr lang="en-GB" sz="3100" dirty="0" smtClean="0"/>
              <a:t>pen</a:t>
            </a:r>
            <a:endParaRPr lang="en-US" sz="3100" dirty="0"/>
          </a:p>
          <a:p>
            <a:pPr eaLnBrk="1" hangingPunct="1">
              <a:defRPr/>
            </a:pPr>
            <a:r>
              <a:rPr lang="en-GB" sz="3100" dirty="0"/>
              <a:t>Note: if using </a:t>
            </a:r>
            <a:r>
              <a:rPr lang="en-GB" sz="3100" dirty="0" smtClean="0"/>
              <a:t>carbonless </a:t>
            </a:r>
            <a:r>
              <a:rPr lang="en-GB" sz="3100" dirty="0"/>
              <a:t>copies ensure that the entry has gone through to the other </a:t>
            </a:r>
            <a:r>
              <a:rPr lang="en-GB" sz="3100" dirty="0" smtClean="0"/>
              <a:t>pages</a:t>
            </a:r>
          </a:p>
          <a:p>
            <a:pPr eaLnBrk="1" hangingPunct="1">
              <a:defRPr/>
            </a:pPr>
            <a:r>
              <a:rPr lang="en-US" sz="3100" dirty="0" smtClean="0"/>
              <a:t> </a:t>
            </a:r>
            <a:r>
              <a:rPr lang="en-GB" sz="3100" dirty="0" smtClean="0"/>
              <a:t>Print</a:t>
            </a:r>
            <a:r>
              <a:rPr lang="en-GB" sz="3100" dirty="0"/>
              <a:t>!</a:t>
            </a:r>
            <a:endParaRPr lang="en-US" sz="3100" dirty="0"/>
          </a:p>
          <a:p>
            <a:pPr eaLnBrk="1" hangingPunct="1">
              <a:defRPr/>
            </a:pPr>
            <a:r>
              <a:rPr lang="en-GB" sz="3100" dirty="0"/>
              <a:t>Only write in the data fields – don’t make extraneous marks on the CRF pages</a:t>
            </a:r>
            <a:endParaRPr lang="en-US" sz="3100" dirty="0"/>
          </a:p>
          <a:p>
            <a:pPr eaLnBrk="1" hangingPunct="1">
              <a:buFontTx/>
              <a:buNone/>
              <a:defRPr/>
            </a:pPr>
            <a:endParaRPr lang="en-US" dirty="0"/>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Completing Paper Case Report Forms Cont.</a:t>
            </a:r>
          </a:p>
        </p:txBody>
      </p:sp>
      <p:sp>
        <p:nvSpPr>
          <p:cNvPr id="64514" name="Content Placeholder 2"/>
          <p:cNvSpPr>
            <a:spLocks noGrp="1"/>
          </p:cNvSpPr>
          <p:nvPr>
            <p:ph idx="1"/>
          </p:nvPr>
        </p:nvSpPr>
        <p:spPr>
          <a:xfrm>
            <a:off x="457200" y="1676400"/>
            <a:ext cx="8229600" cy="4525963"/>
          </a:xfrm>
        </p:spPr>
        <p:txBody>
          <a:bodyPr/>
          <a:lstStyle/>
          <a:p>
            <a:pPr eaLnBrk="1" hangingPunct="1"/>
            <a:r>
              <a:rPr lang="en-GB" sz="3000" smtClean="0"/>
              <a:t>Be sure to use the correct date and time format</a:t>
            </a:r>
          </a:p>
          <a:p>
            <a:pPr eaLnBrk="1" hangingPunct="1"/>
            <a:r>
              <a:rPr lang="en-GB" sz="3000" smtClean="0"/>
              <a:t>Record the data in the correct measurement </a:t>
            </a:r>
          </a:p>
          <a:p>
            <a:pPr lvl="1" eaLnBrk="1" hangingPunct="1"/>
            <a:r>
              <a:rPr lang="en-GB" sz="2600" smtClean="0"/>
              <a:t>(Kg vs. Lbs)</a:t>
            </a:r>
            <a:endParaRPr lang="en-US" sz="2600" smtClean="0"/>
          </a:p>
          <a:p>
            <a:pPr eaLnBrk="1" hangingPunct="1"/>
            <a:r>
              <a:rPr lang="en-GB" sz="3000" smtClean="0"/>
              <a:t>Ensure you use the CRF completion guidelines provided by the sponsor (if applicable)</a:t>
            </a:r>
            <a:endParaRPr lang="en-US" sz="3000" smtClean="0"/>
          </a:p>
          <a:p>
            <a:pPr eaLnBrk="1" hangingPunct="1"/>
            <a:r>
              <a:rPr lang="en-US" sz="3000" smtClean="0"/>
              <a:t>Only have the PI sign off on a CRF when it is complete (never before)</a:t>
            </a:r>
          </a:p>
          <a:p>
            <a:pPr eaLnBrk="1" hangingPunct="1"/>
            <a:r>
              <a:rPr lang="en-US" sz="3000" smtClean="0"/>
              <a:t>Don’t backdate signatures</a:t>
            </a:r>
          </a:p>
          <a:p>
            <a:pPr eaLnBrk="1" hangingPunct="1"/>
            <a:endParaRPr lang="en-US" sz="3000" smtClean="0"/>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Completing Paper Case Report Forms Cont.</a:t>
            </a:r>
          </a:p>
        </p:txBody>
      </p:sp>
      <p:sp>
        <p:nvSpPr>
          <p:cNvPr id="66562" name="Content Placeholder 2"/>
          <p:cNvSpPr>
            <a:spLocks noGrp="1"/>
          </p:cNvSpPr>
          <p:nvPr>
            <p:ph idx="1"/>
          </p:nvPr>
        </p:nvSpPr>
        <p:spPr/>
        <p:txBody>
          <a:bodyPr/>
          <a:lstStyle/>
          <a:p>
            <a:pPr eaLnBrk="1" hangingPunct="1"/>
            <a:r>
              <a:rPr lang="en-GB" sz="2800" smtClean="0"/>
              <a:t>Don’t use abbreviations unless they are agreed upon by the sponsor </a:t>
            </a:r>
          </a:p>
          <a:p>
            <a:pPr lvl="1" eaLnBrk="1" hangingPunct="1"/>
            <a:r>
              <a:rPr lang="en-US" sz="2400" smtClean="0"/>
              <a:t>BA can mean Barium, Backache, Blood Alcohol, Bone Age, or Boric Acid to name just a few</a:t>
            </a:r>
            <a:endParaRPr lang="en-GB" sz="2400" smtClean="0"/>
          </a:p>
          <a:p>
            <a:pPr eaLnBrk="1" hangingPunct="1"/>
            <a:r>
              <a:rPr lang="en-GB" sz="2800" smtClean="0"/>
              <a:t>Don’t use nursing/medical shorthand</a:t>
            </a:r>
          </a:p>
          <a:p>
            <a:pPr eaLnBrk="1" hangingPunct="1"/>
            <a:r>
              <a:rPr lang="en-GB" sz="2800" smtClean="0"/>
              <a:t>NEVER leave blank fields</a:t>
            </a:r>
          </a:p>
          <a:p>
            <a:pPr lvl="1" eaLnBrk="1" hangingPunct="1"/>
            <a:r>
              <a:rPr lang="en-US" sz="2400" smtClean="0"/>
              <a:t>Use leading zeros, dashes, or not done (ND) per the sponsor instructions</a:t>
            </a:r>
          </a:p>
          <a:p>
            <a:pPr eaLnBrk="1" hangingPunct="1"/>
            <a:r>
              <a:rPr lang="en-US" sz="2800" smtClean="0"/>
              <a:t>Never write in data that doesn’t have a source or that was not collected.</a:t>
            </a:r>
          </a:p>
          <a:p>
            <a:pPr eaLnBrk="1" hangingPunct="1"/>
            <a:endParaRPr lang="en-US" smtClean="0"/>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Completing Electronic Case Report Forms</a:t>
            </a:r>
          </a:p>
        </p:txBody>
      </p:sp>
      <p:sp>
        <p:nvSpPr>
          <p:cNvPr id="68610" name="Content Placeholder 2"/>
          <p:cNvSpPr>
            <a:spLocks noGrp="1"/>
          </p:cNvSpPr>
          <p:nvPr>
            <p:ph idx="1"/>
          </p:nvPr>
        </p:nvSpPr>
        <p:spPr/>
        <p:txBody>
          <a:bodyPr/>
          <a:lstStyle/>
          <a:p>
            <a:pPr eaLnBrk="1" hangingPunct="1"/>
            <a:r>
              <a:rPr lang="en-US" smtClean="0"/>
              <a:t>Only complete electronic CRFs under your own log in</a:t>
            </a:r>
          </a:p>
          <a:p>
            <a:pPr eaLnBrk="1" hangingPunct="1"/>
            <a:r>
              <a:rPr lang="en-US" smtClean="0"/>
              <a:t>Never share your log-in</a:t>
            </a:r>
          </a:p>
          <a:p>
            <a:pPr eaLnBrk="1" hangingPunct="1"/>
            <a:r>
              <a:rPr lang="en-US" smtClean="0"/>
              <a:t>Be brief in your responses to free text fields</a:t>
            </a:r>
          </a:p>
          <a:p>
            <a:pPr eaLnBrk="1" hangingPunct="1"/>
            <a:r>
              <a:rPr lang="en-US" smtClean="0"/>
              <a:t>Save work frequently</a:t>
            </a:r>
          </a:p>
          <a:p>
            <a:pPr eaLnBrk="1" hangingPunct="1"/>
            <a:r>
              <a:rPr lang="en-US" smtClean="0"/>
              <a:t>PI sign off is the same as a paper signature</a:t>
            </a:r>
          </a:p>
          <a:p>
            <a:pPr eaLnBrk="1" hangingPunct="1"/>
            <a:endParaRPr lang="en-US" smtClean="0"/>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Examples of CRFs Questions</a:t>
            </a:r>
          </a:p>
        </p:txBody>
      </p:sp>
      <p:sp>
        <p:nvSpPr>
          <p:cNvPr id="70658" name="Content Placeholder 2"/>
          <p:cNvSpPr>
            <a:spLocks noGrp="1"/>
          </p:cNvSpPr>
          <p:nvPr>
            <p:ph idx="1"/>
          </p:nvPr>
        </p:nvSpPr>
        <p:spPr/>
        <p:txBody>
          <a:bodyPr/>
          <a:lstStyle/>
          <a:p>
            <a:pPr eaLnBrk="1" hangingPunct="1"/>
            <a:r>
              <a:rPr lang="en-US" sz="3600" smtClean="0"/>
              <a:t>What would you record on the CRF?</a:t>
            </a:r>
          </a:p>
          <a:p>
            <a:pPr eaLnBrk="1" hangingPunct="1"/>
            <a:r>
              <a:rPr lang="en-US" smtClean="0"/>
              <a:t>Lab report lists estradiol &lt;20.0 pg/mL</a:t>
            </a:r>
          </a:p>
          <a:p>
            <a:pPr eaLnBrk="1" hangingPunct="1">
              <a:buFontTx/>
              <a:buNone/>
            </a:pPr>
            <a:r>
              <a:rPr lang="en-US" smtClean="0"/>
              <a:t>	Estradiol </a:t>
            </a:r>
          </a:p>
          <a:p>
            <a:pPr eaLnBrk="1" hangingPunct="1"/>
            <a:r>
              <a:rPr lang="en-US" smtClean="0"/>
              <a:t>PI progress note lists NYHC as 3-4</a:t>
            </a:r>
          </a:p>
          <a:p>
            <a:pPr eaLnBrk="1" hangingPunct="1">
              <a:buFontTx/>
              <a:buNone/>
            </a:pPr>
            <a:r>
              <a:rPr lang="en-US" smtClean="0"/>
              <a:t>	Class I  	  Class II	 Class III 	  Class IV</a:t>
            </a:r>
          </a:p>
          <a:p>
            <a:pPr eaLnBrk="1" hangingPunct="1">
              <a:buFontTx/>
              <a:buNone/>
            </a:pPr>
            <a:endParaRPr lang="en-US" smtClean="0"/>
          </a:p>
        </p:txBody>
      </p:sp>
      <p:graphicFrame>
        <p:nvGraphicFramePr>
          <p:cNvPr id="4" name="Table 3"/>
          <p:cNvGraphicFramePr>
            <a:graphicFrameLocks noGrp="1"/>
          </p:cNvGraphicFramePr>
          <p:nvPr/>
        </p:nvGraphicFramePr>
        <p:xfrm>
          <a:off x="2514600" y="3124200"/>
          <a:ext cx="1295400" cy="371475"/>
        </p:xfrm>
        <a:graphic>
          <a:graphicData uri="http://schemas.openxmlformats.org/drawingml/2006/table">
            <a:tbl>
              <a:tblPr firstRow="1" bandRow="1">
                <a:tableStyleId>{5C22544A-7EE6-4342-B048-85BDC9FD1C3A}</a:tableStyleId>
              </a:tblPr>
              <a:tblGrid>
                <a:gridCol w="361950"/>
                <a:gridCol w="361950"/>
                <a:gridCol w="208280"/>
                <a:gridCol w="363220"/>
              </a:tblGrid>
              <a:tr h="370840">
                <a:tc>
                  <a:txBody>
                    <a:bodyPr/>
                    <a:lstStyle/>
                    <a:p>
                      <a:endParaRPr lang="en-US" dirty="0"/>
                    </a:p>
                  </a:txBody>
                  <a:tcPr/>
                </a:tc>
                <a:tc>
                  <a:txBody>
                    <a:bodyPr/>
                    <a:lstStyle/>
                    <a:p>
                      <a:endParaRPr lang="en-US"/>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70671" name="Oval 4"/>
          <p:cNvSpPr>
            <a:spLocks noChangeArrowheads="1"/>
          </p:cNvSpPr>
          <p:nvPr/>
        </p:nvSpPr>
        <p:spPr bwMode="auto">
          <a:xfrm>
            <a:off x="2057400" y="4343400"/>
            <a:ext cx="381000" cy="304800"/>
          </a:xfrm>
          <a:prstGeom prst="ellipse">
            <a:avLst/>
          </a:prstGeom>
          <a:solidFill>
            <a:schemeClr val="accent1"/>
          </a:solidFill>
          <a:ln w="12700" cap="sq" algn="ctr">
            <a:solidFill>
              <a:schemeClr val="tx1"/>
            </a:solidFill>
            <a:round/>
            <a:headEnd type="none" w="sm" len="sm"/>
            <a:tailEnd type="none" w="sm" len="sm"/>
          </a:ln>
        </p:spPr>
        <p:txBody>
          <a:bodyPr wrap="none"/>
          <a:lstStyle/>
          <a:p>
            <a:endParaRPr lang="en-US" b="0" u="none">
              <a:latin typeface="Arial" charset="0"/>
              <a:cs typeface="Arial" charset="0"/>
            </a:endParaRPr>
          </a:p>
        </p:txBody>
      </p:sp>
      <p:sp>
        <p:nvSpPr>
          <p:cNvPr id="70672" name="Oval 5"/>
          <p:cNvSpPr>
            <a:spLocks noChangeArrowheads="1"/>
          </p:cNvSpPr>
          <p:nvPr/>
        </p:nvSpPr>
        <p:spPr bwMode="auto">
          <a:xfrm>
            <a:off x="3810000" y="4343400"/>
            <a:ext cx="381000" cy="304800"/>
          </a:xfrm>
          <a:prstGeom prst="ellipse">
            <a:avLst/>
          </a:prstGeom>
          <a:solidFill>
            <a:schemeClr val="accent1"/>
          </a:solidFill>
          <a:ln w="12700" cap="sq" algn="ctr">
            <a:solidFill>
              <a:schemeClr val="tx1"/>
            </a:solidFill>
            <a:round/>
            <a:headEnd type="none" w="sm" len="sm"/>
            <a:tailEnd type="none" w="sm" len="sm"/>
          </a:ln>
        </p:spPr>
        <p:txBody>
          <a:bodyPr wrap="none"/>
          <a:lstStyle/>
          <a:p>
            <a:endParaRPr lang="en-US" b="0" u="none">
              <a:latin typeface="Arial" charset="0"/>
              <a:cs typeface="Arial" charset="0"/>
            </a:endParaRPr>
          </a:p>
        </p:txBody>
      </p:sp>
      <p:sp>
        <p:nvSpPr>
          <p:cNvPr id="70673" name="Oval 6"/>
          <p:cNvSpPr>
            <a:spLocks noChangeArrowheads="1"/>
          </p:cNvSpPr>
          <p:nvPr/>
        </p:nvSpPr>
        <p:spPr bwMode="auto">
          <a:xfrm>
            <a:off x="5715000" y="4343400"/>
            <a:ext cx="381000" cy="304800"/>
          </a:xfrm>
          <a:prstGeom prst="ellipse">
            <a:avLst/>
          </a:prstGeom>
          <a:solidFill>
            <a:schemeClr val="accent1"/>
          </a:solidFill>
          <a:ln w="12700" cap="sq" algn="ctr">
            <a:solidFill>
              <a:schemeClr val="tx1"/>
            </a:solidFill>
            <a:round/>
            <a:headEnd type="none" w="sm" len="sm"/>
            <a:tailEnd type="none" w="sm" len="sm"/>
          </a:ln>
        </p:spPr>
        <p:txBody>
          <a:bodyPr wrap="none"/>
          <a:lstStyle/>
          <a:p>
            <a:endParaRPr lang="en-US" b="0" u="none">
              <a:latin typeface="Arial" charset="0"/>
              <a:cs typeface="Arial" charset="0"/>
            </a:endParaRPr>
          </a:p>
        </p:txBody>
      </p:sp>
      <p:sp>
        <p:nvSpPr>
          <p:cNvPr id="70674" name="Oval 7"/>
          <p:cNvSpPr>
            <a:spLocks noChangeArrowheads="1"/>
          </p:cNvSpPr>
          <p:nvPr/>
        </p:nvSpPr>
        <p:spPr bwMode="auto">
          <a:xfrm>
            <a:off x="7620000" y="4343400"/>
            <a:ext cx="381000" cy="304800"/>
          </a:xfrm>
          <a:prstGeom prst="ellipse">
            <a:avLst/>
          </a:prstGeom>
          <a:solidFill>
            <a:schemeClr val="accent1"/>
          </a:solidFill>
          <a:ln w="12700" cap="sq" algn="ctr">
            <a:solidFill>
              <a:schemeClr val="tx1"/>
            </a:solidFill>
            <a:round/>
            <a:headEnd type="none" w="sm" len="sm"/>
            <a:tailEnd type="none" w="sm" len="sm"/>
          </a:ln>
        </p:spPr>
        <p:txBody>
          <a:bodyPr wrap="none"/>
          <a:lstStyle/>
          <a:p>
            <a:endParaRPr lang="en-US" b="0" u="none">
              <a:latin typeface="Arial" charset="0"/>
              <a:cs typeface="Arial" charset="0"/>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mtClean="0"/>
              <a:t>Correcting Source Docs and CRFs</a:t>
            </a:r>
          </a:p>
        </p:txBody>
      </p:sp>
      <p:sp>
        <p:nvSpPr>
          <p:cNvPr id="72706" name="Rectangle 3"/>
          <p:cNvSpPr>
            <a:spLocks noGrp="1" noChangeArrowheads="1"/>
          </p:cNvSpPr>
          <p:nvPr>
            <p:ph idx="1"/>
          </p:nvPr>
        </p:nvSpPr>
        <p:spPr/>
        <p:txBody>
          <a:bodyPr/>
          <a:lstStyle/>
          <a:p>
            <a:pPr eaLnBrk="1" hangingPunct="1">
              <a:lnSpc>
                <a:spcPct val="90000"/>
              </a:lnSpc>
            </a:pPr>
            <a:r>
              <a:rPr lang="en-US" smtClean="0"/>
              <a:t>Four elements that must be visible each time data is changed</a:t>
            </a:r>
          </a:p>
          <a:p>
            <a:pPr lvl="1" eaLnBrk="1" hangingPunct="1">
              <a:lnSpc>
                <a:spcPct val="90000"/>
              </a:lnSpc>
            </a:pPr>
            <a:r>
              <a:rPr lang="en-US" smtClean="0"/>
              <a:t>Old value</a:t>
            </a:r>
          </a:p>
          <a:p>
            <a:pPr lvl="1" eaLnBrk="1" hangingPunct="1">
              <a:lnSpc>
                <a:spcPct val="90000"/>
              </a:lnSpc>
            </a:pPr>
            <a:r>
              <a:rPr lang="en-US" smtClean="0"/>
              <a:t>New value</a:t>
            </a:r>
          </a:p>
          <a:p>
            <a:pPr lvl="1" eaLnBrk="1" hangingPunct="1">
              <a:lnSpc>
                <a:spcPct val="90000"/>
              </a:lnSpc>
            </a:pPr>
            <a:r>
              <a:rPr lang="en-US" smtClean="0"/>
              <a:t>Date of change</a:t>
            </a:r>
          </a:p>
          <a:p>
            <a:pPr lvl="1" eaLnBrk="1" hangingPunct="1">
              <a:lnSpc>
                <a:spcPct val="90000"/>
              </a:lnSpc>
            </a:pPr>
            <a:r>
              <a:rPr lang="en-US" smtClean="0"/>
              <a:t>Identification (e.g. initials) of person making change</a:t>
            </a:r>
            <a:endParaRPr lang="en-US" sz="2000" smtClean="0"/>
          </a:p>
          <a:p>
            <a:pPr eaLnBrk="1" hangingPunct="1">
              <a:lnSpc>
                <a:spcPct val="90000"/>
              </a:lnSpc>
            </a:pPr>
            <a:r>
              <a:rPr lang="en-US" smtClean="0"/>
              <a:t>Only authorized study staff can make changes</a:t>
            </a:r>
          </a:p>
          <a:p>
            <a:pPr eaLnBrk="1" hangingPunct="1">
              <a:lnSpc>
                <a:spcPct val="90000"/>
              </a:lnSpc>
            </a:pPr>
            <a:r>
              <a:rPr lang="en-US" smtClean="0"/>
              <a:t>Don’t use whiteout</a:t>
            </a:r>
          </a:p>
          <a:p>
            <a:pPr lvl="1" eaLnBrk="1" hangingPunct="1">
              <a:lnSpc>
                <a:spcPct val="90000"/>
              </a:lnSpc>
              <a:buFontTx/>
              <a:buNone/>
            </a:pPr>
            <a:endParaRPr lang="en-US" smtClean="0"/>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smtClean="0"/>
              <a:t>Corrections to Source Documents and CRFs</a:t>
            </a:r>
          </a:p>
        </p:txBody>
      </p:sp>
      <p:pic>
        <p:nvPicPr>
          <p:cNvPr id="74754" name="Picture 4"/>
          <p:cNvPicPr>
            <a:picLocks noGrp="1" noChangeAspect="1" noChangeArrowheads="1"/>
          </p:cNvPicPr>
          <p:nvPr>
            <p:ph idx="1"/>
          </p:nvPr>
        </p:nvPicPr>
        <p:blipFill>
          <a:blip r:embed="rId2"/>
          <a:srcRect/>
          <a:stretch>
            <a:fillRect/>
          </a:stretch>
        </p:blipFill>
        <p:spPr>
          <a:xfrm>
            <a:off x="428625" y="3052763"/>
            <a:ext cx="8229600" cy="1849437"/>
          </a:xfrm>
        </p:spPr>
      </p:pic>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BACK in 10 minutes</a:t>
            </a:r>
          </a:p>
        </p:txBody>
      </p:sp>
      <p:sp>
        <p:nvSpPr>
          <p:cNvPr id="75778" name="Content Placeholder 2"/>
          <p:cNvSpPr>
            <a:spLocks noGrp="1"/>
          </p:cNvSpPr>
          <p:nvPr>
            <p:ph idx="1"/>
          </p:nvPr>
        </p:nvSpPr>
        <p:spPr/>
        <p:txBody>
          <a:bodyPr/>
          <a:lstStyle/>
          <a:p>
            <a:pPr eaLnBrk="1" hangingPunct="1">
              <a:buFontTx/>
              <a:buNone/>
            </a:pPr>
            <a:endParaRPr lang="en-US" smtClean="0"/>
          </a:p>
        </p:txBody>
      </p:sp>
      <p:pic>
        <p:nvPicPr>
          <p:cNvPr id="75779" name="Picture 2" descr="C:\Users\Bridget\AppData\Local\Microsoft\Windows\Temporary Internet Files\Content.IE5\C6C33MWF\MPj04385150000[1].jpg"/>
          <p:cNvPicPr>
            <a:picLocks noChangeAspect="1" noChangeArrowheads="1"/>
          </p:cNvPicPr>
          <p:nvPr/>
        </p:nvPicPr>
        <p:blipFill>
          <a:blip r:embed="rId2"/>
          <a:srcRect t="11421" b="11421"/>
          <a:stretch>
            <a:fillRect/>
          </a:stretch>
        </p:blipFill>
        <p:spPr bwMode="auto">
          <a:xfrm>
            <a:off x="814388" y="1828800"/>
            <a:ext cx="7351712" cy="42576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Practicum</a:t>
            </a:r>
          </a:p>
        </p:txBody>
      </p:sp>
      <p:sp>
        <p:nvSpPr>
          <p:cNvPr id="76802" name="Content Placeholder 8"/>
          <p:cNvSpPr>
            <a:spLocks noGrp="1"/>
          </p:cNvSpPr>
          <p:nvPr>
            <p:ph idx="1"/>
          </p:nvPr>
        </p:nvSpPr>
        <p:spPr/>
        <p:txBody>
          <a:bodyPr/>
          <a:lstStyle/>
          <a:p>
            <a:pPr eaLnBrk="1" hangingPunct="1"/>
            <a:endParaRPr lang="en-US" smtClean="0"/>
          </a:p>
        </p:txBody>
      </p:sp>
      <p:pic>
        <p:nvPicPr>
          <p:cNvPr id="76803" name="Picture 7" descr="C:\Documents and Settings\carellop\Local Settings\Temporary Internet Files\Content.IE5\JFD7RHCW\MCj04136000000[1].wmf"/>
          <p:cNvPicPr>
            <a:picLocks noChangeAspect="1" noChangeArrowheads="1"/>
          </p:cNvPicPr>
          <p:nvPr/>
        </p:nvPicPr>
        <p:blipFill>
          <a:blip r:embed="rId2"/>
          <a:srcRect/>
          <a:stretch>
            <a:fillRect/>
          </a:stretch>
        </p:blipFill>
        <p:spPr bwMode="auto">
          <a:xfrm>
            <a:off x="2819400" y="2514600"/>
            <a:ext cx="2916238" cy="34432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z="3200" smtClean="0"/>
              <a:t>Analyzing and Implementing a Research Protocol</a:t>
            </a:r>
          </a:p>
        </p:txBody>
      </p:sp>
      <p:sp>
        <p:nvSpPr>
          <p:cNvPr id="20482" name="Rectangle 3"/>
          <p:cNvSpPr>
            <a:spLocks noGrp="1" noChangeArrowheads="1"/>
          </p:cNvSpPr>
          <p:nvPr>
            <p:ph idx="1"/>
          </p:nvPr>
        </p:nvSpPr>
        <p:spPr/>
        <p:txBody>
          <a:bodyPr/>
          <a:lstStyle/>
          <a:p>
            <a:pPr eaLnBrk="1" hangingPunct="1"/>
            <a:r>
              <a:rPr lang="en-US" sz="2800" smtClean="0"/>
              <a:t>Objective –  Increase skills for analyzing and implementing research protocols at OHSU</a:t>
            </a:r>
          </a:p>
          <a:p>
            <a:pPr eaLnBrk="1" hangingPunct="1"/>
            <a:r>
              <a:rPr lang="en-US" sz="2800" smtClean="0"/>
              <a:t>At the end of the class students should know:</a:t>
            </a:r>
          </a:p>
          <a:p>
            <a:pPr lvl="1" eaLnBrk="1" hangingPunct="1"/>
            <a:r>
              <a:rPr lang="en-US" sz="2400" smtClean="0"/>
              <a:t>How it identify key information in a protocol</a:t>
            </a:r>
          </a:p>
          <a:p>
            <a:pPr lvl="1" eaLnBrk="1" hangingPunct="1"/>
            <a:r>
              <a:rPr lang="en-US" sz="2400" smtClean="0"/>
              <a:t>Differences in industry and investigator initiated research</a:t>
            </a:r>
          </a:p>
          <a:p>
            <a:pPr lvl="1" eaLnBrk="1" hangingPunct="1"/>
            <a:r>
              <a:rPr lang="en-US" sz="2400" smtClean="0"/>
              <a:t>OHSU policies related to research (beyond IRB)</a:t>
            </a:r>
          </a:p>
          <a:p>
            <a:pPr lvl="1" eaLnBrk="1" hangingPunct="1"/>
            <a:r>
              <a:rPr lang="en-US" sz="2400" smtClean="0"/>
              <a:t>EPIC research documentation</a:t>
            </a:r>
          </a:p>
          <a:p>
            <a:pPr lvl="1" eaLnBrk="1" hangingPunct="1"/>
            <a:endParaRPr lang="en-US" sz="2400" smtClean="0"/>
          </a:p>
          <a:p>
            <a:pPr lvl="1" eaLnBrk="1" hangingPunct="1"/>
            <a:endParaRPr lang="en-US" sz="2400" smtClean="0"/>
          </a:p>
          <a:p>
            <a:pPr lvl="1" eaLnBrk="1" hangingPunct="1">
              <a:buFontTx/>
              <a:buNone/>
            </a:pPr>
            <a:endParaRPr lang="en-US" sz="2400" smtClean="0"/>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a:spLocks noGrp="1" noChangeArrowheads="1"/>
          </p:cNvSpPr>
          <p:nvPr>
            <p:ph type="ctrTitle"/>
          </p:nvPr>
        </p:nvSpPr>
        <p:spPr/>
        <p:txBody>
          <a:bodyPr/>
          <a:lstStyle/>
          <a:p>
            <a:pPr eaLnBrk="1" hangingPunct="1"/>
            <a:r>
              <a:rPr lang="en-US" smtClean="0"/>
              <a:t>Regulatory Files</a:t>
            </a:r>
          </a:p>
        </p:txBody>
      </p:sp>
      <p:pic>
        <p:nvPicPr>
          <p:cNvPr id="77826" name="Picture 16" descr="MCj03536830000[1]"/>
          <p:cNvPicPr>
            <a:picLocks noChangeAspect="1" noChangeArrowheads="1"/>
          </p:cNvPicPr>
          <p:nvPr/>
        </p:nvPicPr>
        <p:blipFill>
          <a:blip r:embed="rId2"/>
          <a:srcRect/>
          <a:stretch>
            <a:fillRect/>
          </a:stretch>
        </p:blipFill>
        <p:spPr bwMode="auto">
          <a:xfrm>
            <a:off x="5410200" y="4319588"/>
            <a:ext cx="3468688" cy="2538412"/>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smtClean="0"/>
              <a:t>Regulatory Files</a:t>
            </a:r>
          </a:p>
        </p:txBody>
      </p:sp>
      <p:sp>
        <p:nvSpPr>
          <p:cNvPr id="78850" name="Rectangle 3"/>
          <p:cNvSpPr>
            <a:spLocks noGrp="1" noChangeArrowheads="1"/>
          </p:cNvSpPr>
          <p:nvPr>
            <p:ph idx="1"/>
          </p:nvPr>
        </p:nvSpPr>
        <p:spPr/>
        <p:txBody>
          <a:bodyPr/>
          <a:lstStyle/>
          <a:p>
            <a:pPr eaLnBrk="1" hangingPunct="1"/>
            <a:r>
              <a:rPr lang="en-US" smtClean="0"/>
              <a:t>“Regulatory Documents” must be completed and filed at the clinical site, the sponsor, and/or IRB</a:t>
            </a:r>
          </a:p>
          <a:p>
            <a:pPr eaLnBrk="1" hangingPunct="1"/>
            <a:r>
              <a:rPr lang="en-US" smtClean="0"/>
              <a:t>Documents demonstrate compliance of site, sponsor, IRB with Good Clinical Practice Guidance and regulatory requirements</a:t>
            </a:r>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Investigator Regulatory Files</a:t>
            </a:r>
          </a:p>
        </p:txBody>
      </p:sp>
      <p:sp>
        <p:nvSpPr>
          <p:cNvPr id="80898" name="Content Placeholder 2"/>
          <p:cNvSpPr>
            <a:spLocks noGrp="1"/>
          </p:cNvSpPr>
          <p:nvPr>
            <p:ph idx="1"/>
          </p:nvPr>
        </p:nvSpPr>
        <p:spPr>
          <a:xfrm>
            <a:off x="457200" y="1676400"/>
            <a:ext cx="8229600" cy="4297363"/>
          </a:xfrm>
        </p:spPr>
        <p:txBody>
          <a:bodyPr/>
          <a:lstStyle/>
          <a:p>
            <a:pPr eaLnBrk="1" hangingPunct="1"/>
            <a:r>
              <a:rPr lang="en-US" sz="2800" smtClean="0"/>
              <a:t>Essential Documentation</a:t>
            </a:r>
          </a:p>
          <a:p>
            <a:pPr lvl="1" eaLnBrk="1" hangingPunct="1"/>
            <a:r>
              <a:rPr lang="en-US" sz="2400" b="1" smtClean="0"/>
              <a:t>Protocol Personnel</a:t>
            </a:r>
          </a:p>
          <a:p>
            <a:pPr lvl="1" eaLnBrk="1" hangingPunct="1"/>
            <a:r>
              <a:rPr lang="en-US" sz="2400" b="1" smtClean="0"/>
              <a:t>IRB Documents</a:t>
            </a:r>
          </a:p>
          <a:p>
            <a:pPr lvl="1" eaLnBrk="1" hangingPunct="1"/>
            <a:r>
              <a:rPr lang="en-US" sz="2400" b="1" smtClean="0"/>
              <a:t>Correspondence</a:t>
            </a:r>
          </a:p>
          <a:p>
            <a:pPr lvl="1" eaLnBrk="1" hangingPunct="1"/>
            <a:r>
              <a:rPr lang="en-US" sz="2400" smtClean="0"/>
              <a:t>Protocol and Amendments</a:t>
            </a:r>
          </a:p>
          <a:p>
            <a:pPr lvl="1" eaLnBrk="1" hangingPunct="1"/>
            <a:r>
              <a:rPr lang="en-US" sz="2400" smtClean="0"/>
              <a:t>Informed Consent/HIPAA</a:t>
            </a:r>
          </a:p>
          <a:p>
            <a:pPr lvl="1" eaLnBrk="1" hangingPunct="1"/>
            <a:r>
              <a:rPr lang="en-US" sz="2400" smtClean="0"/>
              <a:t>FDA Forms</a:t>
            </a:r>
          </a:p>
          <a:p>
            <a:pPr lvl="1" eaLnBrk="1" hangingPunct="1"/>
            <a:r>
              <a:rPr lang="en-US" sz="2400" smtClean="0"/>
              <a:t>Screening/Enrollment</a:t>
            </a:r>
          </a:p>
          <a:p>
            <a:pPr lvl="1" eaLnBrk="1" hangingPunct="1"/>
            <a:r>
              <a:rPr lang="en-US" sz="2400" smtClean="0"/>
              <a:t>Investigational Product</a:t>
            </a:r>
          </a:p>
          <a:p>
            <a:pPr lvl="1" eaLnBrk="1" hangingPunct="1"/>
            <a:r>
              <a:rPr lang="en-US" sz="2400" smtClean="0"/>
              <a:t>Laboratory</a:t>
            </a:r>
          </a:p>
          <a:p>
            <a:pPr lvl="1" eaLnBrk="1" hangingPunct="1"/>
            <a:r>
              <a:rPr lang="en-US" sz="2400" b="1" smtClean="0"/>
              <a:t>Monitoring</a:t>
            </a:r>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mtClean="0"/>
              <a:t>Investigator Regulatory Files	</a:t>
            </a:r>
          </a:p>
        </p:txBody>
      </p:sp>
      <p:sp>
        <p:nvSpPr>
          <p:cNvPr id="82946" name="Content Placeholder 2"/>
          <p:cNvSpPr>
            <a:spLocks noGrp="1"/>
          </p:cNvSpPr>
          <p:nvPr>
            <p:ph idx="1"/>
          </p:nvPr>
        </p:nvSpPr>
        <p:spPr/>
        <p:txBody>
          <a:bodyPr/>
          <a:lstStyle/>
          <a:p>
            <a:pPr eaLnBrk="1" hangingPunct="1"/>
            <a:r>
              <a:rPr lang="en-US" sz="2400" smtClean="0"/>
              <a:t>Regulatory Binder Checklist on OCTRI website </a:t>
            </a:r>
            <a:r>
              <a:rPr lang="en-US" sz="2400" smtClean="0">
                <a:hlinkClick r:id="rId2"/>
              </a:rPr>
              <a:t>http://www.octri.org/octri/public/index.aspx?pageid=126&amp;siteid=1&amp;siteid=1&amp;MenuSelectedIndex=5</a:t>
            </a:r>
            <a:endParaRPr lang="en-US" sz="2400" smtClean="0"/>
          </a:p>
          <a:p>
            <a:pPr eaLnBrk="1" hangingPunct="1"/>
            <a:endParaRPr lang="en-US" smtClean="0"/>
          </a:p>
          <a:p>
            <a:pPr eaLnBrk="1" hangingPunct="1"/>
            <a:endParaRPr lang="en-US" smtClean="0"/>
          </a:p>
          <a:p>
            <a:pPr eaLnBrk="1" hangingPunct="1"/>
            <a:endParaRPr lang="en-US" smtClean="0"/>
          </a:p>
        </p:txBody>
      </p:sp>
      <p:pic>
        <p:nvPicPr>
          <p:cNvPr id="82947" name="Picture 3" descr="clintrialchk_Page_1.jpg"/>
          <p:cNvPicPr>
            <a:picLocks noChangeAspect="1"/>
          </p:cNvPicPr>
          <p:nvPr/>
        </p:nvPicPr>
        <p:blipFill>
          <a:blip r:embed="rId3"/>
          <a:srcRect t="6364" b="8182"/>
          <a:stretch>
            <a:fillRect/>
          </a:stretch>
        </p:blipFill>
        <p:spPr bwMode="auto">
          <a:xfrm>
            <a:off x="457200" y="3006725"/>
            <a:ext cx="3200400" cy="3538538"/>
          </a:xfrm>
          <a:prstGeom prst="rect">
            <a:avLst/>
          </a:prstGeom>
          <a:noFill/>
          <a:ln w="9525">
            <a:noFill/>
            <a:miter lim="800000"/>
            <a:headEnd/>
            <a:tailEnd/>
          </a:ln>
        </p:spPr>
      </p:pic>
      <p:pic>
        <p:nvPicPr>
          <p:cNvPr id="82948" name="Picture 4" descr="clintrialchk_Page_2.jpg"/>
          <p:cNvPicPr>
            <a:picLocks noChangeAspect="1"/>
          </p:cNvPicPr>
          <p:nvPr/>
        </p:nvPicPr>
        <p:blipFill>
          <a:blip r:embed="rId4"/>
          <a:srcRect t="7272" b="52727"/>
          <a:stretch>
            <a:fillRect/>
          </a:stretch>
        </p:blipFill>
        <p:spPr bwMode="auto">
          <a:xfrm>
            <a:off x="4114800" y="3733800"/>
            <a:ext cx="3414713" cy="17684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Investigator Regulatory Files</a:t>
            </a:r>
            <a:br>
              <a:rPr lang="en-US" smtClean="0"/>
            </a:br>
            <a:r>
              <a:rPr lang="en-US" smtClean="0"/>
              <a:t>Protocol Personnel</a:t>
            </a:r>
          </a:p>
        </p:txBody>
      </p:sp>
      <p:sp>
        <p:nvSpPr>
          <p:cNvPr id="83970" name="Content Placeholder 2"/>
          <p:cNvSpPr>
            <a:spLocks noGrp="1"/>
          </p:cNvSpPr>
          <p:nvPr>
            <p:ph idx="1"/>
          </p:nvPr>
        </p:nvSpPr>
        <p:spPr/>
        <p:txBody>
          <a:bodyPr/>
          <a:lstStyle/>
          <a:p>
            <a:pPr eaLnBrk="1" hangingPunct="1"/>
            <a:r>
              <a:rPr lang="en-US" sz="2800" b="1" smtClean="0"/>
              <a:t>Delegation of authority documentation</a:t>
            </a:r>
            <a:endParaRPr lang="en-US" sz="1800" b="1" smtClean="0"/>
          </a:p>
          <a:p>
            <a:pPr eaLnBrk="1" hangingPunct="1"/>
            <a:r>
              <a:rPr lang="en-US" sz="2800" b="1" smtClean="0"/>
              <a:t>Documentation (e.g. training logs) of training on the following:</a:t>
            </a:r>
          </a:p>
          <a:p>
            <a:pPr lvl="1" eaLnBrk="1" hangingPunct="1"/>
            <a:r>
              <a:rPr lang="en-US" sz="2400" smtClean="0"/>
              <a:t>Study Protocol and amendments</a:t>
            </a:r>
          </a:p>
          <a:p>
            <a:pPr lvl="1" eaLnBrk="1" hangingPunct="1"/>
            <a:r>
              <a:rPr lang="en-US" sz="2400" smtClean="0"/>
              <a:t>Investigator Drug Brochure/Device Manual</a:t>
            </a:r>
          </a:p>
          <a:p>
            <a:pPr lvl="1" eaLnBrk="1" hangingPunct="1"/>
            <a:r>
              <a:rPr lang="en-US" sz="2400" smtClean="0"/>
              <a:t>Study procedures outside of the investigators/study staff’s practice (e.g. new surgical procedure)</a:t>
            </a:r>
          </a:p>
          <a:p>
            <a:pPr lvl="1" eaLnBrk="1" hangingPunct="1"/>
            <a:r>
              <a:rPr lang="en-US" sz="2400" smtClean="0"/>
              <a:t>Equipment </a:t>
            </a:r>
          </a:p>
          <a:p>
            <a:pPr lvl="1" eaLnBrk="1" hangingPunct="1"/>
            <a:r>
              <a:rPr lang="en-US" sz="2400" smtClean="0"/>
              <a:t>Case Report Form Completion</a:t>
            </a:r>
          </a:p>
          <a:p>
            <a:pPr lvl="1" eaLnBrk="1" hangingPunct="1"/>
            <a:r>
              <a:rPr lang="en-US" sz="2400" smtClean="0"/>
              <a:t>Database entry and audit procedure</a:t>
            </a: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Investigator Regulatory Files</a:t>
            </a:r>
            <a:br>
              <a:rPr lang="en-US" smtClean="0"/>
            </a:br>
            <a:r>
              <a:rPr lang="en-US" smtClean="0"/>
              <a:t>IRB Documents</a:t>
            </a:r>
          </a:p>
        </p:txBody>
      </p:sp>
      <p:sp>
        <p:nvSpPr>
          <p:cNvPr id="86018" name="Content Placeholder 2"/>
          <p:cNvSpPr>
            <a:spLocks noGrp="1"/>
          </p:cNvSpPr>
          <p:nvPr>
            <p:ph idx="1"/>
          </p:nvPr>
        </p:nvSpPr>
        <p:spPr>
          <a:xfrm>
            <a:off x="381000" y="1676400"/>
            <a:ext cx="8229600" cy="4297363"/>
          </a:xfrm>
        </p:spPr>
        <p:txBody>
          <a:bodyPr/>
          <a:lstStyle/>
          <a:p>
            <a:pPr eaLnBrk="1" hangingPunct="1"/>
            <a:r>
              <a:rPr lang="en-US" sz="2800" smtClean="0"/>
              <a:t>IRB membership list</a:t>
            </a:r>
          </a:p>
          <a:p>
            <a:pPr eaLnBrk="1" hangingPunct="1"/>
            <a:r>
              <a:rPr lang="en-US" sz="2800" b="1" smtClean="0"/>
              <a:t>IRB Initial Review Questionnaire (IRQ)</a:t>
            </a:r>
          </a:p>
          <a:p>
            <a:pPr eaLnBrk="1" hangingPunct="1"/>
            <a:r>
              <a:rPr lang="en-US" sz="2800" smtClean="0"/>
              <a:t>IRB initial review/approval memo(s)</a:t>
            </a:r>
          </a:p>
          <a:p>
            <a:pPr eaLnBrk="1" hangingPunct="1"/>
            <a:r>
              <a:rPr lang="en-US" sz="2800" b="1" smtClean="0"/>
              <a:t>Continuing Review Questionnaires (CRQs) and approval memos</a:t>
            </a:r>
          </a:p>
          <a:p>
            <a:pPr eaLnBrk="1" hangingPunct="1"/>
            <a:r>
              <a:rPr lang="en-US" sz="2800" smtClean="0"/>
              <a:t>Modification forms/PRAFs and approval memos</a:t>
            </a:r>
          </a:p>
          <a:p>
            <a:pPr eaLnBrk="1" hangingPunct="1"/>
            <a:r>
              <a:rPr lang="en-US" sz="2800" b="1" smtClean="0"/>
              <a:t>Cover memos and correspondence with IRB including Analyst and PI comments in eIRB</a:t>
            </a:r>
          </a:p>
          <a:p>
            <a:pPr eaLnBrk="1" hangingPunct="1"/>
            <a:r>
              <a:rPr lang="en-US" sz="2800" smtClean="0"/>
              <a:t>Unanticipated Problem and Protocol Deviation Reports </a:t>
            </a:r>
          </a:p>
          <a:p>
            <a:pPr eaLnBrk="1" hangingPunct="1"/>
            <a:endParaRPr lang="en-US" sz="1600" smtClean="0"/>
          </a:p>
          <a:p>
            <a:pPr eaLnBrk="1" hangingPunct="1"/>
            <a:endParaRPr lang="en-US" sz="2800" smtClean="0"/>
          </a:p>
        </p:txBody>
      </p:sp>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52400" y="0"/>
            <a:ext cx="8509000" cy="762000"/>
          </a:xfrm>
        </p:spPr>
        <p:txBody>
          <a:bodyPr/>
          <a:lstStyle/>
          <a:p>
            <a:pPr eaLnBrk="1" hangingPunct="1"/>
            <a:r>
              <a:rPr lang="en-US" smtClean="0"/>
              <a:t>Investigator Regulatory Files</a:t>
            </a:r>
            <a:br>
              <a:rPr lang="en-US" smtClean="0"/>
            </a:br>
            <a:r>
              <a:rPr lang="en-US" smtClean="0"/>
              <a:t>Correspondence/Communications</a:t>
            </a:r>
          </a:p>
        </p:txBody>
      </p:sp>
      <p:sp>
        <p:nvSpPr>
          <p:cNvPr id="88066" name="Content Placeholder 2"/>
          <p:cNvSpPr>
            <a:spLocks noGrp="1"/>
          </p:cNvSpPr>
          <p:nvPr>
            <p:ph idx="1"/>
          </p:nvPr>
        </p:nvSpPr>
        <p:spPr/>
        <p:txBody>
          <a:bodyPr/>
          <a:lstStyle/>
          <a:p>
            <a:pPr eaLnBrk="1" hangingPunct="1"/>
            <a:r>
              <a:rPr lang="en-US" sz="2400" smtClean="0"/>
              <a:t>Relevant study communications/ telephone calls/ emails</a:t>
            </a:r>
          </a:p>
          <a:p>
            <a:pPr eaLnBrk="1" hangingPunct="1"/>
            <a:r>
              <a:rPr lang="en-US" sz="2400" smtClean="0"/>
              <a:t>Including correspondence between:</a:t>
            </a:r>
          </a:p>
          <a:p>
            <a:pPr lvl="1" eaLnBrk="1" hangingPunct="1"/>
            <a:r>
              <a:rPr lang="en-US" sz="2000" b="1" smtClean="0"/>
              <a:t>the PI and co-investigators, study coordinators</a:t>
            </a:r>
          </a:p>
          <a:p>
            <a:pPr lvl="1" eaLnBrk="1" hangingPunct="1"/>
            <a:r>
              <a:rPr lang="en-US" sz="2000" smtClean="0"/>
              <a:t>the PI/study staff and the manufacturer</a:t>
            </a:r>
          </a:p>
          <a:p>
            <a:pPr lvl="1" eaLnBrk="1" hangingPunct="1"/>
            <a:r>
              <a:rPr lang="en-US" sz="2000" smtClean="0"/>
              <a:t>the PI/study staff and monitor</a:t>
            </a:r>
          </a:p>
          <a:p>
            <a:pPr lvl="1" eaLnBrk="1" hangingPunct="1"/>
            <a:r>
              <a:rPr lang="en-US" sz="2000" smtClean="0"/>
              <a:t>the PI/study staff and the research pharmacy</a:t>
            </a:r>
          </a:p>
          <a:p>
            <a:pPr lvl="1" eaLnBrk="1" hangingPunct="1"/>
            <a:r>
              <a:rPr lang="en-US" sz="2000" smtClean="0"/>
              <a:t>the PI/study staff and laboratory</a:t>
            </a:r>
          </a:p>
          <a:p>
            <a:pPr lvl="1" eaLnBrk="1" hangingPunct="1"/>
            <a:r>
              <a:rPr lang="en-US" sz="2000" smtClean="0"/>
              <a:t>other study related correspondence</a:t>
            </a:r>
            <a:endParaRPr lang="en-US" sz="2400" smtClean="0"/>
          </a:p>
          <a:p>
            <a:pPr eaLnBrk="1" hangingPunct="1"/>
            <a:r>
              <a:rPr lang="en-US" sz="2400" b="1" smtClean="0"/>
              <a:t>Follow-up on telephone calls with an email or write it up in a log</a:t>
            </a:r>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Investigator Regulatory Files</a:t>
            </a:r>
            <a:br>
              <a:rPr lang="en-US" smtClean="0"/>
            </a:br>
            <a:r>
              <a:rPr lang="en-US" smtClean="0"/>
              <a:t>Monitoring</a:t>
            </a:r>
          </a:p>
        </p:txBody>
      </p:sp>
      <p:sp>
        <p:nvSpPr>
          <p:cNvPr id="90114" name="Content Placeholder 2"/>
          <p:cNvSpPr>
            <a:spLocks noGrp="1"/>
          </p:cNvSpPr>
          <p:nvPr>
            <p:ph idx="1"/>
          </p:nvPr>
        </p:nvSpPr>
        <p:spPr/>
        <p:txBody>
          <a:bodyPr/>
          <a:lstStyle/>
          <a:p>
            <a:pPr eaLnBrk="1" hangingPunct="1"/>
            <a:r>
              <a:rPr lang="en-US" smtClean="0"/>
              <a:t>Monitoring Log</a:t>
            </a:r>
          </a:p>
          <a:p>
            <a:pPr eaLnBrk="1" hangingPunct="1"/>
            <a:r>
              <a:rPr lang="en-US" smtClean="0"/>
              <a:t>Monitoring Reports</a:t>
            </a:r>
          </a:p>
          <a:p>
            <a:pPr eaLnBrk="1" hangingPunct="1"/>
            <a:r>
              <a:rPr lang="en-US" smtClean="0"/>
              <a:t>Audit Reports</a:t>
            </a:r>
          </a:p>
          <a:p>
            <a:pPr eaLnBrk="1" hangingPunct="1"/>
            <a:r>
              <a:rPr lang="en-US" b="1" smtClean="0"/>
              <a:t>Documentation of any activities completed to fulfill your data and safety monitoring plan.</a:t>
            </a:r>
          </a:p>
          <a:p>
            <a:pPr eaLnBrk="1" hangingPunct="1">
              <a:buFontTx/>
              <a:buNone/>
            </a:pPr>
            <a:endParaRPr lang="en-US" smtClean="0"/>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pPr eaLnBrk="1" hangingPunct="1"/>
            <a:r>
              <a:rPr lang="en-US" smtClean="0"/>
              <a:t>Regulatory Files</a:t>
            </a:r>
          </a:p>
        </p:txBody>
      </p:sp>
      <p:sp>
        <p:nvSpPr>
          <p:cNvPr id="91138" name="Rectangle 3"/>
          <p:cNvSpPr>
            <a:spLocks noGrp="1" noChangeArrowheads="1"/>
          </p:cNvSpPr>
          <p:nvPr>
            <p:ph idx="1"/>
          </p:nvPr>
        </p:nvSpPr>
        <p:spPr>
          <a:xfrm>
            <a:off x="152400" y="1752600"/>
            <a:ext cx="8991600" cy="4297363"/>
          </a:xfrm>
        </p:spPr>
        <p:txBody>
          <a:bodyPr/>
          <a:lstStyle/>
          <a:p>
            <a:pPr eaLnBrk="1" hangingPunct="1"/>
            <a:r>
              <a:rPr lang="en-US" sz="2600" smtClean="0"/>
              <a:t>Print everything you submit and receive in the eIRB for your Regulatory Binder</a:t>
            </a:r>
          </a:p>
          <a:p>
            <a:pPr eaLnBrk="1" hangingPunct="1"/>
            <a:r>
              <a:rPr lang="en-US" sz="2600" smtClean="0"/>
              <a:t>The IRQ is dynamic and changes over time (e.g. study personnel) so you will probably need to print it more than once</a:t>
            </a:r>
          </a:p>
          <a:p>
            <a:pPr eaLnBrk="1" hangingPunct="1"/>
            <a:r>
              <a:rPr lang="en-US" sz="2600" smtClean="0"/>
              <a:t>Documents in the eIRB may be inadvertently deleted or archived</a:t>
            </a:r>
          </a:p>
          <a:p>
            <a:pPr lvl="1" eaLnBrk="1" hangingPunct="1"/>
            <a:r>
              <a:rPr lang="en-US" sz="2200" smtClean="0"/>
              <a:t>Check after modifications/CRQs are approved to make sure all of your documents are in the approved documents bin</a:t>
            </a:r>
          </a:p>
          <a:p>
            <a:pPr lvl="1" eaLnBrk="1" hangingPunct="1"/>
            <a:r>
              <a:rPr lang="en-US" sz="2200" smtClean="0"/>
              <a:t>If you don’t print it you may loose it </a:t>
            </a:r>
          </a:p>
          <a:p>
            <a:pPr lvl="1" eaLnBrk="1" hangingPunct="1"/>
            <a:r>
              <a:rPr lang="en-US" sz="2200" smtClean="0"/>
              <a:t>Check the dates on your approval memo, IRB approval date in the eIRB and status, and the consent form dates </a:t>
            </a:r>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en-US" smtClean="0"/>
              <a:t>Financial Documents</a:t>
            </a:r>
          </a:p>
        </p:txBody>
      </p:sp>
      <p:sp>
        <p:nvSpPr>
          <p:cNvPr id="93186" name="Content Placeholder 2"/>
          <p:cNvSpPr>
            <a:spLocks noGrp="1"/>
          </p:cNvSpPr>
          <p:nvPr>
            <p:ph idx="1"/>
          </p:nvPr>
        </p:nvSpPr>
        <p:spPr/>
        <p:txBody>
          <a:bodyPr/>
          <a:lstStyle/>
          <a:p>
            <a:pPr eaLnBrk="1" hangingPunct="1">
              <a:lnSpc>
                <a:spcPct val="80000"/>
              </a:lnSpc>
            </a:pPr>
            <a:r>
              <a:rPr lang="en-US" smtClean="0"/>
              <a:t>Contract and Financial documents should be stored in a central but separate location from the study records</a:t>
            </a:r>
          </a:p>
          <a:p>
            <a:pPr lvl="1" eaLnBrk="1" hangingPunct="1">
              <a:lnSpc>
                <a:spcPct val="80000"/>
              </a:lnSpc>
            </a:pPr>
            <a:r>
              <a:rPr lang="en-US" smtClean="0"/>
              <a:t>Contract</a:t>
            </a:r>
          </a:p>
          <a:p>
            <a:pPr lvl="1" eaLnBrk="1" hangingPunct="1">
              <a:lnSpc>
                <a:spcPct val="80000"/>
              </a:lnSpc>
            </a:pPr>
            <a:r>
              <a:rPr lang="en-US" smtClean="0"/>
              <a:t>Budget </a:t>
            </a:r>
          </a:p>
          <a:p>
            <a:pPr lvl="1" eaLnBrk="1" hangingPunct="1">
              <a:lnSpc>
                <a:spcPct val="80000"/>
              </a:lnSpc>
            </a:pPr>
            <a:r>
              <a:rPr lang="en-US" smtClean="0"/>
              <a:t>Invoices</a:t>
            </a:r>
          </a:p>
          <a:p>
            <a:pPr lvl="1" eaLnBrk="1" hangingPunct="1">
              <a:lnSpc>
                <a:spcPct val="80000"/>
              </a:lnSpc>
            </a:pPr>
            <a:r>
              <a:rPr lang="en-US" smtClean="0"/>
              <a:t>Monthly reports from Oracle</a:t>
            </a:r>
          </a:p>
          <a:p>
            <a:pPr lvl="1" eaLnBrk="1" hangingPunct="1">
              <a:lnSpc>
                <a:spcPct val="80000"/>
              </a:lnSpc>
            </a:pPr>
            <a:r>
              <a:rPr lang="en-US" smtClean="0"/>
              <a:t>Financial Correspondence</a:t>
            </a:r>
          </a:p>
          <a:p>
            <a:pPr lvl="2" eaLnBrk="1" hangingPunct="1">
              <a:lnSpc>
                <a:spcPct val="80000"/>
              </a:lnSpc>
            </a:pPr>
            <a:r>
              <a:rPr lang="en-US" smtClean="0"/>
              <a:t>With Sponsor</a:t>
            </a:r>
          </a:p>
          <a:p>
            <a:pPr lvl="2" eaLnBrk="1" hangingPunct="1">
              <a:lnSpc>
                <a:spcPct val="80000"/>
              </a:lnSpc>
            </a:pPr>
            <a:r>
              <a:rPr lang="en-US" smtClean="0"/>
              <a:t>With SPA</a:t>
            </a:r>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3600" smtClean="0"/>
              <a:t>Writing and Obtaining Informed Consent</a:t>
            </a:r>
          </a:p>
        </p:txBody>
      </p:sp>
      <p:sp>
        <p:nvSpPr>
          <p:cNvPr id="21506" name="Rectangle 3"/>
          <p:cNvSpPr>
            <a:spLocks noGrp="1" noChangeArrowheads="1"/>
          </p:cNvSpPr>
          <p:nvPr>
            <p:ph idx="1"/>
          </p:nvPr>
        </p:nvSpPr>
        <p:spPr/>
        <p:txBody>
          <a:bodyPr/>
          <a:lstStyle/>
          <a:p>
            <a:pPr eaLnBrk="1" hangingPunct="1"/>
            <a:r>
              <a:rPr lang="en-US" sz="2800" smtClean="0"/>
              <a:t>Objective – increase working knowledge writing and obtaining informed consent</a:t>
            </a:r>
          </a:p>
          <a:p>
            <a:pPr eaLnBrk="1" hangingPunct="1"/>
            <a:r>
              <a:rPr lang="en-US" sz="2800" smtClean="0"/>
              <a:t>At the end of the class students should be able to:</a:t>
            </a:r>
          </a:p>
          <a:p>
            <a:pPr lvl="1" eaLnBrk="1" hangingPunct="1"/>
            <a:r>
              <a:rPr lang="en-US" sz="2400" smtClean="0"/>
              <a:t>Identify which informed consent documents are required for a protocol (e.g. genetic consent, media, assents)</a:t>
            </a:r>
          </a:p>
          <a:p>
            <a:pPr lvl="1" eaLnBrk="1" hangingPunct="1"/>
            <a:r>
              <a:rPr lang="en-US" sz="2400" smtClean="0"/>
              <a:t>Obtain informed consent from an adult</a:t>
            </a:r>
          </a:p>
          <a:p>
            <a:pPr lvl="1" eaLnBrk="1" hangingPunct="1"/>
            <a:r>
              <a:rPr lang="en-US" sz="2400" smtClean="0"/>
              <a:t>Be aware of OHSU Policies on informed consent (medical records, subjects with limited English Proficiency, Assent)</a:t>
            </a:r>
          </a:p>
          <a:p>
            <a:pPr lvl="1" eaLnBrk="1" hangingPunct="1"/>
            <a:r>
              <a:rPr lang="en-US" sz="2400" smtClean="0"/>
              <a:t>Document informed consent appropriately</a:t>
            </a:r>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Financial Documents</a:t>
            </a:r>
          </a:p>
        </p:txBody>
      </p:sp>
      <p:sp>
        <p:nvSpPr>
          <p:cNvPr id="94210" name="Content Placeholder 2"/>
          <p:cNvSpPr>
            <a:spLocks noGrp="1"/>
          </p:cNvSpPr>
          <p:nvPr>
            <p:ph idx="1"/>
          </p:nvPr>
        </p:nvSpPr>
        <p:spPr/>
        <p:txBody>
          <a:bodyPr/>
          <a:lstStyle/>
          <a:p>
            <a:pPr eaLnBrk="1" hangingPunct="1"/>
            <a:r>
              <a:rPr lang="en-US" smtClean="0"/>
              <a:t>Track when activities occur on a study that need to be invoiced</a:t>
            </a:r>
          </a:p>
          <a:p>
            <a:pPr lvl="1" eaLnBrk="1" hangingPunct="1"/>
            <a:r>
              <a:rPr lang="en-US" smtClean="0"/>
              <a:t>Additional study procedures</a:t>
            </a:r>
          </a:p>
          <a:p>
            <a:pPr lvl="1" eaLnBrk="1" hangingPunct="1"/>
            <a:r>
              <a:rPr lang="en-US" smtClean="0">
                <a:solidFill>
                  <a:srgbClr val="595959"/>
                </a:solidFill>
              </a:rPr>
              <a:t>Start-up fees</a:t>
            </a:r>
          </a:p>
          <a:p>
            <a:pPr eaLnBrk="1" hangingPunct="1"/>
            <a:r>
              <a:rPr lang="en-US" smtClean="0"/>
              <a:t>Communicate tracking to Department Personnel invoicing if not doing it yourself</a:t>
            </a:r>
          </a:p>
          <a:p>
            <a:pPr lvl="1" eaLnBrk="1" hangingPunct="1">
              <a:buFontTx/>
              <a:buNone/>
            </a:pPr>
            <a:endParaRPr lang="en-US" smtClean="0"/>
          </a:p>
          <a:p>
            <a:pPr lvl="1" eaLnBrk="1" hangingPunct="1"/>
            <a:endParaRPr lang="en-US" smtClean="0"/>
          </a:p>
          <a:p>
            <a:pPr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Notes to File</a:t>
            </a:r>
          </a:p>
        </p:txBody>
      </p:sp>
      <p:sp>
        <p:nvSpPr>
          <p:cNvPr id="96258" name="Content Placeholder 2"/>
          <p:cNvSpPr>
            <a:spLocks noGrp="1"/>
          </p:cNvSpPr>
          <p:nvPr>
            <p:ph idx="1"/>
          </p:nvPr>
        </p:nvSpPr>
        <p:spPr/>
        <p:txBody>
          <a:bodyPr/>
          <a:lstStyle/>
          <a:p>
            <a:pPr eaLnBrk="1" hangingPunct="1"/>
            <a:r>
              <a:rPr lang="en-US" smtClean="0"/>
              <a:t>Notes to file (NTF) can be used to explain a protocol deviation or data inconsistency</a:t>
            </a:r>
          </a:p>
          <a:p>
            <a:pPr eaLnBrk="1" hangingPunct="1"/>
            <a:r>
              <a:rPr lang="en-US" smtClean="0"/>
              <a:t>Notes to file are not required</a:t>
            </a:r>
          </a:p>
          <a:p>
            <a:pPr eaLnBrk="1" hangingPunct="1"/>
            <a:r>
              <a:rPr lang="en-US" smtClean="0"/>
              <a:t>They do not correct a problem</a:t>
            </a:r>
          </a:p>
          <a:p>
            <a:pPr eaLnBrk="1" hangingPunct="1"/>
            <a:r>
              <a:rPr lang="en-US" smtClean="0"/>
              <a:t>If used incorrectly they can provide a trail for an auditor to find all of your problems</a:t>
            </a: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Notes to File</a:t>
            </a:r>
          </a:p>
        </p:txBody>
      </p:sp>
      <p:sp>
        <p:nvSpPr>
          <p:cNvPr id="98306" name="Content Placeholder 2"/>
          <p:cNvSpPr>
            <a:spLocks noGrp="1"/>
          </p:cNvSpPr>
          <p:nvPr>
            <p:ph idx="1"/>
          </p:nvPr>
        </p:nvSpPr>
        <p:spPr/>
        <p:txBody>
          <a:bodyPr/>
          <a:lstStyle/>
          <a:p>
            <a:pPr eaLnBrk="1" hangingPunct="1"/>
            <a:r>
              <a:rPr lang="en-US" sz="2400" smtClean="0"/>
              <a:t>Essential elements of the note(s):</a:t>
            </a:r>
          </a:p>
          <a:p>
            <a:pPr lvl="1" eaLnBrk="1" hangingPunct="1"/>
            <a:r>
              <a:rPr lang="en-US" sz="2000" smtClean="0"/>
              <a:t>Date(s)</a:t>
            </a:r>
          </a:p>
          <a:p>
            <a:pPr lvl="1" eaLnBrk="1" hangingPunct="1"/>
            <a:r>
              <a:rPr lang="en-US" sz="2000" smtClean="0"/>
              <a:t>Document the problem</a:t>
            </a:r>
          </a:p>
          <a:p>
            <a:pPr lvl="1" eaLnBrk="1" hangingPunct="1"/>
            <a:r>
              <a:rPr lang="en-US" sz="2000" smtClean="0"/>
              <a:t>Document the root cause (if known)</a:t>
            </a:r>
          </a:p>
          <a:p>
            <a:pPr lvl="1" eaLnBrk="1" hangingPunct="1"/>
            <a:r>
              <a:rPr lang="en-US" sz="2000" smtClean="0"/>
              <a:t>Document how you will prevent the problem in the future</a:t>
            </a:r>
          </a:p>
          <a:p>
            <a:pPr lvl="2" eaLnBrk="1" hangingPunct="1"/>
            <a:r>
              <a:rPr lang="en-US" sz="1800" smtClean="0"/>
              <a:t>Procedural change</a:t>
            </a:r>
          </a:p>
          <a:p>
            <a:pPr lvl="2" eaLnBrk="1" hangingPunct="1"/>
            <a:r>
              <a:rPr lang="en-US" sz="1800" smtClean="0"/>
              <a:t>Staff re-education</a:t>
            </a:r>
          </a:p>
          <a:p>
            <a:pPr lvl="2" eaLnBrk="1" hangingPunct="1"/>
            <a:r>
              <a:rPr lang="en-US" sz="1800" smtClean="0"/>
              <a:t>Protocol/Consent form changes</a:t>
            </a:r>
          </a:p>
          <a:p>
            <a:pPr lvl="1" eaLnBrk="1" hangingPunct="1"/>
            <a:r>
              <a:rPr lang="en-US" sz="2000" smtClean="0"/>
              <a:t>Training occurred on the new procedure/corrective action</a:t>
            </a:r>
          </a:p>
          <a:p>
            <a:pPr lvl="1" eaLnBrk="1" hangingPunct="1"/>
            <a:r>
              <a:rPr lang="en-US" sz="2000" smtClean="0"/>
              <a:t>Date new procedure was implemented</a:t>
            </a:r>
          </a:p>
          <a:p>
            <a:pPr lvl="1" eaLnBrk="1" hangingPunct="1"/>
            <a:r>
              <a:rPr lang="en-US" sz="2000" smtClean="0"/>
              <a:t>If applicable, steps to monitor that the procedural change is working</a:t>
            </a:r>
          </a:p>
          <a:p>
            <a:pPr lvl="1" eaLnBrk="1" hangingPunct="1"/>
            <a:r>
              <a:rPr lang="en-US" sz="2000" smtClean="0"/>
              <a:t>PI Sign-off</a:t>
            </a:r>
          </a:p>
        </p:txBody>
      </p:sp>
    </p:spTree>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smtClean="0"/>
              <a:t>What is wrong with this NTF?</a:t>
            </a:r>
          </a:p>
        </p:txBody>
      </p:sp>
      <p:sp>
        <p:nvSpPr>
          <p:cNvPr id="3" name="Content Placeholder 2"/>
          <p:cNvSpPr>
            <a:spLocks noGrp="1"/>
          </p:cNvSpPr>
          <p:nvPr>
            <p:ph idx="1"/>
          </p:nvPr>
        </p:nvSpPr>
        <p:spPr/>
        <p:txBody>
          <a:bodyPr/>
          <a:lstStyle/>
          <a:p>
            <a:pPr eaLnBrk="1" hangingPunct="1">
              <a:buFontTx/>
              <a:buNone/>
              <a:defRPr/>
            </a:pPr>
            <a:r>
              <a:rPr lang="en-US" sz="2400" dirty="0" smtClean="0"/>
              <a:t>Date: 12/28/2008</a:t>
            </a:r>
          </a:p>
          <a:p>
            <a:pPr eaLnBrk="1" hangingPunct="1">
              <a:buFontTx/>
              <a:buNone/>
              <a:defRPr/>
            </a:pPr>
            <a:r>
              <a:rPr lang="en-US" sz="2400" dirty="0" smtClean="0"/>
              <a:t>PI: Dr. Jones</a:t>
            </a:r>
          </a:p>
          <a:p>
            <a:pPr eaLnBrk="1" hangingPunct="1">
              <a:buFontTx/>
              <a:buNone/>
              <a:defRPr/>
            </a:pPr>
            <a:r>
              <a:rPr lang="en-US" sz="2400" dirty="0" smtClean="0"/>
              <a:t>Protocol: ABC123</a:t>
            </a:r>
          </a:p>
          <a:p>
            <a:pPr marL="457200" indent="-457200" eaLnBrk="1" hangingPunct="1">
              <a:buFontTx/>
              <a:buNone/>
              <a:defRPr/>
            </a:pPr>
            <a:r>
              <a:rPr lang="en-US" sz="2400" dirty="0" smtClean="0"/>
              <a:t>Re: Informed Consent Version 1 date 11/23/2008 approved by the OHSU IRB 12/02/2008</a:t>
            </a:r>
          </a:p>
          <a:p>
            <a:pPr marL="0" indent="0" eaLnBrk="1" hangingPunct="1">
              <a:spcBef>
                <a:spcPts val="0"/>
              </a:spcBef>
              <a:buFontTx/>
              <a:buNone/>
              <a:defRPr/>
            </a:pPr>
            <a:r>
              <a:rPr lang="en-US" sz="2400" dirty="0" smtClean="0"/>
              <a:t>Dr. X is listed as a co-investigator on the ICF but he is not listed on the 1572 form therefore he will not be able to work on this study.</a:t>
            </a:r>
          </a:p>
          <a:p>
            <a:pPr marL="0" indent="0" eaLnBrk="1" hangingPunct="1">
              <a:spcBef>
                <a:spcPts val="0"/>
              </a:spcBef>
              <a:buFontTx/>
              <a:buNone/>
              <a:defRPr/>
            </a:pPr>
            <a:r>
              <a:rPr lang="en-US" sz="2400" dirty="0" smtClean="0"/>
              <a:t>Subjects will be informed of the discrepancy during the consent process and this will be documented.  The consent will be revised on the next updated consent that is submitted to the IRB.</a:t>
            </a:r>
            <a:endParaRPr lang="en-US" sz="2400" dirty="0"/>
          </a:p>
        </p:txBody>
      </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smtClean="0"/>
              <a:t>Study Document Retention</a:t>
            </a:r>
          </a:p>
        </p:txBody>
      </p:sp>
      <p:sp>
        <p:nvSpPr>
          <p:cNvPr id="102402" name="Rectangle 3"/>
          <p:cNvSpPr>
            <a:spLocks noGrp="1" noChangeArrowheads="1"/>
          </p:cNvSpPr>
          <p:nvPr>
            <p:ph idx="1"/>
          </p:nvPr>
        </p:nvSpPr>
        <p:spPr/>
        <p:txBody>
          <a:bodyPr/>
          <a:lstStyle/>
          <a:p>
            <a:pPr eaLnBrk="1" hangingPunct="1"/>
            <a:r>
              <a:rPr lang="en-US" sz="2400" smtClean="0"/>
              <a:t>Documents must be retained after study termination</a:t>
            </a:r>
          </a:p>
          <a:p>
            <a:pPr lvl="1" eaLnBrk="1" hangingPunct="1"/>
            <a:r>
              <a:rPr lang="en-US" sz="2000" smtClean="0"/>
              <a:t>(see OHSU Summary of Regulatory Retention Requirements for Records Associated with Research </a:t>
            </a:r>
            <a:r>
              <a:rPr lang="en-US" sz="2000" smtClean="0">
                <a:hlinkClick r:id="rId3"/>
              </a:rPr>
              <a:t>http://www.octri.org/octri/public/common/getdocpublic.aspx?docid=C71ADB9D-59F3-4DBB-AFE9-0450F30569E2</a:t>
            </a:r>
            <a:r>
              <a:rPr lang="en-US" sz="2000" smtClean="0"/>
              <a:t>) </a:t>
            </a:r>
          </a:p>
          <a:p>
            <a:pPr lvl="1" eaLnBrk="1" hangingPunct="1"/>
            <a:r>
              <a:rPr lang="en-US" sz="2000" smtClean="0"/>
              <a:t>Per FDA 2 years after investigational product has been approved or IND/IDE withdrawal (Sponsor may require you to keep longer)</a:t>
            </a:r>
          </a:p>
          <a:p>
            <a:pPr lvl="1" eaLnBrk="1" hangingPunct="1"/>
            <a:r>
              <a:rPr lang="en-US" sz="2000" smtClean="0"/>
              <a:t>Protected Health Information must be retained for 6 years</a:t>
            </a:r>
          </a:p>
          <a:p>
            <a:pPr lvl="2" eaLnBrk="1" hangingPunct="1"/>
            <a:r>
              <a:rPr lang="en-US" sz="1800" smtClean="0"/>
              <a:t>Do not keep PHI longer than outlined on the HIPAA authorization form</a:t>
            </a:r>
          </a:p>
          <a:p>
            <a:pPr lvl="1" eaLnBrk="1" hangingPunct="1"/>
            <a:r>
              <a:rPr lang="en-US" sz="2000" smtClean="0"/>
              <a:t>Keep Financial Records for 3 years from the date of submission of the final expenditure report</a:t>
            </a:r>
          </a:p>
          <a:p>
            <a:pPr lvl="2" eaLnBrk="1" hangingPunct="1"/>
            <a:endParaRPr lang="en-US" sz="2000" smtClean="0"/>
          </a:p>
          <a:p>
            <a:pPr lvl="1" eaLnBrk="1" hangingPunct="1"/>
            <a:endParaRPr lang="en-US" sz="2400" smtClean="0"/>
          </a:p>
          <a:p>
            <a:pPr eaLnBrk="1" hangingPunct="1">
              <a:buFont typeface="Wingdings" pitchFamily="2" charset="2"/>
              <a:buNone/>
            </a:pPr>
            <a:r>
              <a:rPr lang="en-US" sz="2800" smtClean="0"/>
              <a:t>		</a:t>
            </a:r>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en-US" smtClean="0"/>
              <a:t>Quality Assurance</a:t>
            </a:r>
          </a:p>
        </p:txBody>
      </p:sp>
      <p:sp>
        <p:nvSpPr>
          <p:cNvPr id="104450" name="Content Placeholder 2"/>
          <p:cNvSpPr>
            <a:spLocks noGrp="1"/>
          </p:cNvSpPr>
          <p:nvPr>
            <p:ph idx="1"/>
          </p:nvPr>
        </p:nvSpPr>
        <p:spPr/>
        <p:txBody>
          <a:bodyPr/>
          <a:lstStyle/>
          <a:p>
            <a:pPr eaLnBrk="1" hangingPunct="1"/>
            <a:r>
              <a:rPr lang="en-US" sz="2800" smtClean="0"/>
              <a:t>Whether you are monitored for an Industry sponsored study or you have an investigator- initiated trial it is good practice to review your study records periodically </a:t>
            </a:r>
          </a:p>
          <a:p>
            <a:pPr lvl="1" eaLnBrk="1" hangingPunct="1"/>
            <a:r>
              <a:rPr lang="en-US" sz="2400" smtClean="0"/>
              <a:t>Allows you to catch errors</a:t>
            </a:r>
          </a:p>
          <a:p>
            <a:pPr lvl="1" eaLnBrk="1" hangingPunct="1"/>
            <a:r>
              <a:rPr lang="en-US" sz="2400" smtClean="0"/>
              <a:t>Change study activities in a timely manner to ensure quality data</a:t>
            </a:r>
          </a:p>
          <a:p>
            <a:pPr lvl="1" eaLnBrk="1" hangingPunct="1"/>
            <a:r>
              <a:rPr lang="en-US" sz="2400" smtClean="0"/>
              <a:t>Ensure you are reporting appropriately to the IRB and or sponsor</a:t>
            </a:r>
          </a:p>
          <a:p>
            <a:pPr lvl="1" eaLnBrk="1" hangingPunct="1"/>
            <a:r>
              <a:rPr lang="en-US" sz="2400" smtClean="0"/>
              <a:t>Make sure you are billing appropriately</a:t>
            </a:r>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eaLnBrk="1" hangingPunct="1"/>
            <a:r>
              <a:rPr lang="en-US" smtClean="0"/>
              <a:t>Quality Assurance	</a:t>
            </a:r>
          </a:p>
        </p:txBody>
      </p:sp>
      <p:sp>
        <p:nvSpPr>
          <p:cNvPr id="105474" name="Content Placeholder 2"/>
          <p:cNvSpPr>
            <a:spLocks noGrp="1"/>
          </p:cNvSpPr>
          <p:nvPr>
            <p:ph idx="1"/>
          </p:nvPr>
        </p:nvSpPr>
        <p:spPr/>
        <p:txBody>
          <a:bodyPr/>
          <a:lstStyle/>
          <a:p>
            <a:pPr eaLnBrk="1" hangingPunct="1"/>
            <a:r>
              <a:rPr lang="en-US" smtClean="0"/>
              <a:t>QA recommendations</a:t>
            </a:r>
          </a:p>
          <a:p>
            <a:pPr lvl="1" eaLnBrk="1" hangingPunct="1"/>
            <a:r>
              <a:rPr lang="en-US" smtClean="0"/>
              <a:t>Review records early in the trial to make sure things get off to a good start</a:t>
            </a:r>
          </a:p>
          <a:p>
            <a:pPr lvl="1" eaLnBrk="1" hangingPunct="1"/>
            <a:r>
              <a:rPr lang="en-US" smtClean="0"/>
              <a:t>Review consents/HIPAA authorizations for all subjects enrolled</a:t>
            </a:r>
          </a:p>
          <a:p>
            <a:pPr lvl="1" eaLnBrk="1" hangingPunct="1"/>
            <a:r>
              <a:rPr lang="en-US" smtClean="0"/>
              <a:t>At least 10% of records - more if errors are found</a:t>
            </a:r>
          </a:p>
          <a:p>
            <a:pPr lvl="1" eaLnBrk="1" hangingPunct="1"/>
            <a:r>
              <a:rPr lang="en-US" smtClean="0"/>
              <a:t>Share results of your review with the study team </a:t>
            </a:r>
          </a:p>
          <a:p>
            <a:pPr lvl="1" eaLnBrk="1" hangingPunct="1"/>
            <a:r>
              <a:rPr lang="en-US" smtClean="0"/>
              <a:t>Document corrective actions, if necessary </a:t>
            </a:r>
          </a:p>
          <a:p>
            <a:pPr lvl="1" eaLnBrk="1" hangingPunct="1"/>
            <a:r>
              <a:rPr lang="en-US" smtClean="0"/>
              <a:t>Take corrective actions, if necessary</a:t>
            </a:r>
          </a:p>
          <a:p>
            <a:pPr lvl="1" eaLnBrk="1" hangingPunct="1"/>
            <a:endParaRPr lang="en-US" smtClean="0"/>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ctrTitle"/>
          </p:nvPr>
        </p:nvSpPr>
        <p:spPr/>
        <p:txBody>
          <a:bodyPr/>
          <a:lstStyle/>
          <a:p>
            <a:pPr eaLnBrk="1" hangingPunct="1"/>
            <a:r>
              <a:rPr lang="en-US" smtClean="0"/>
              <a:t>Quality Assurance Auditing</a:t>
            </a:r>
          </a:p>
        </p:txBody>
      </p:sp>
      <p:sp>
        <p:nvSpPr>
          <p:cNvPr id="107522" name="Rectangle 3"/>
          <p:cNvSpPr>
            <a:spLocks noGrp="1" noChangeArrowheads="1"/>
          </p:cNvSpPr>
          <p:nvPr>
            <p:ph type="subTitle" idx="1"/>
          </p:nvPr>
        </p:nvSpPr>
        <p:spPr>
          <a:xfrm>
            <a:off x="1209675" y="5148263"/>
            <a:ext cx="6856413" cy="566737"/>
          </a:xfrm>
        </p:spPr>
        <p:txBody>
          <a:bodyPr/>
          <a:lstStyle/>
          <a:p>
            <a:pPr eaLnBrk="1" hangingPunct="1"/>
            <a:r>
              <a:rPr lang="en-US" smtClean="0"/>
              <a:t>For Cancer Protocols</a:t>
            </a:r>
          </a:p>
        </p:txBody>
      </p:sp>
      <p:sp>
        <p:nvSpPr>
          <p:cNvPr id="107523" name="Rectangle 4"/>
          <p:cNvSpPr>
            <a:spLocks noChangeArrowheads="1"/>
          </p:cNvSpPr>
          <p:nvPr/>
        </p:nvSpPr>
        <p:spPr bwMode="auto">
          <a:xfrm>
            <a:off x="1222375" y="5972175"/>
            <a:ext cx="6856413" cy="228600"/>
          </a:xfrm>
          <a:prstGeom prst="rect">
            <a:avLst/>
          </a:prstGeom>
          <a:noFill/>
          <a:ln w="9525">
            <a:noFill/>
            <a:miter lim="800000"/>
            <a:headEnd/>
            <a:tailEnd/>
          </a:ln>
        </p:spPr>
        <p:txBody>
          <a:bodyPr wrap="none"/>
          <a:lstStyle/>
          <a:p>
            <a:pPr eaLnBrk="0" hangingPunct="0">
              <a:lnSpc>
                <a:spcPts val="1500"/>
              </a:lnSpc>
            </a:pPr>
            <a:r>
              <a:rPr lang="en-US" sz="1500">
                <a:solidFill>
                  <a:schemeClr val="bg1"/>
                </a:solidFill>
              </a:rPr>
              <a:t>Presented by: Kristin J. Pattee, CCRP</a:t>
            </a:r>
          </a:p>
        </p:txBody>
      </p:sp>
      <p:sp>
        <p:nvSpPr>
          <p:cNvPr id="107524" name="Rectangle 5"/>
          <p:cNvSpPr>
            <a:spLocks noChangeArrowheads="1"/>
          </p:cNvSpPr>
          <p:nvPr/>
        </p:nvSpPr>
        <p:spPr bwMode="auto">
          <a:xfrm>
            <a:off x="1222375" y="6203950"/>
            <a:ext cx="3425825" cy="228600"/>
          </a:xfrm>
          <a:prstGeom prst="rect">
            <a:avLst/>
          </a:prstGeom>
          <a:noFill/>
          <a:ln w="9525">
            <a:noFill/>
            <a:miter lim="800000"/>
            <a:headEnd/>
            <a:tailEnd/>
          </a:ln>
        </p:spPr>
        <p:txBody>
          <a:bodyPr/>
          <a:lstStyle/>
          <a:p>
            <a:pPr eaLnBrk="0" hangingPunct="0">
              <a:lnSpc>
                <a:spcPts val="1500"/>
              </a:lnSpc>
            </a:pPr>
            <a:r>
              <a:rPr lang="en-US" sz="1500">
                <a:solidFill>
                  <a:schemeClr val="bg1"/>
                </a:solidFill>
              </a:rPr>
              <a:t>Date: </a:t>
            </a:r>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pPr eaLnBrk="1" hangingPunct="1"/>
            <a:r>
              <a:rPr lang="en-US" smtClean="0"/>
              <a:t>	</a:t>
            </a:r>
          </a:p>
        </p:txBody>
      </p:sp>
      <p:sp>
        <p:nvSpPr>
          <p:cNvPr id="108546" name="Content Placeholder 7"/>
          <p:cNvSpPr>
            <a:spLocks noGrp="1"/>
          </p:cNvSpPr>
          <p:nvPr>
            <p:ph idx="1"/>
          </p:nvPr>
        </p:nvSpPr>
        <p:spPr/>
        <p:txBody>
          <a:bodyPr/>
          <a:lstStyle/>
          <a:p>
            <a:pPr algn="ctr" eaLnBrk="1" hangingPunct="1">
              <a:buFontTx/>
              <a:buNone/>
            </a:pPr>
            <a:r>
              <a:rPr lang="en-US" smtClean="0"/>
              <a:t>Quality Assurance Auditing for Cancer Protocols</a:t>
            </a: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eaLnBrk="1" hangingPunct="1"/>
            <a:r>
              <a:rPr lang="en-US" smtClean="0"/>
              <a:t>Who audits?</a:t>
            </a:r>
          </a:p>
        </p:txBody>
      </p:sp>
      <p:sp>
        <p:nvSpPr>
          <p:cNvPr id="109570" name="Content Placeholder 2"/>
          <p:cNvSpPr>
            <a:spLocks noGrp="1"/>
          </p:cNvSpPr>
          <p:nvPr>
            <p:ph idx="1"/>
          </p:nvPr>
        </p:nvSpPr>
        <p:spPr/>
        <p:txBody>
          <a:bodyPr/>
          <a:lstStyle/>
          <a:p>
            <a:pPr eaLnBrk="1" hangingPunct="1"/>
            <a:r>
              <a:rPr lang="en-US" smtClean="0"/>
              <a:t>Cancer studies are audited by the Knight Cancer Institute Data and Safety Monitoring Committee (DSMC)</a:t>
            </a:r>
          </a:p>
          <a:p>
            <a:pPr lvl="1" eaLnBrk="1" hangingPunct="1"/>
            <a:r>
              <a:rPr lang="en-US" smtClean="0"/>
              <a:t>DSMC is made up of: physician members of the Knight Cancer Institute, administrators of CRM, biostatisticians, research nurses, and study coordinators.</a:t>
            </a:r>
          </a:p>
          <a:p>
            <a:pPr lvl="1" eaLnBrk="1" hangingPunct="1"/>
            <a:r>
              <a:rPr lang="en-US" smtClean="0"/>
              <a:t>Audits are usually done by two auditors, one of which has to be a nurse or physician.</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z="3600" smtClean="0"/>
              <a:t>Regulatory Documents and Submissions</a:t>
            </a:r>
          </a:p>
        </p:txBody>
      </p:sp>
      <p:sp>
        <p:nvSpPr>
          <p:cNvPr id="22530" name="Rectangle 3"/>
          <p:cNvSpPr>
            <a:spLocks noGrp="1" noChangeArrowheads="1"/>
          </p:cNvSpPr>
          <p:nvPr>
            <p:ph idx="1"/>
          </p:nvPr>
        </p:nvSpPr>
        <p:spPr/>
        <p:txBody>
          <a:bodyPr/>
          <a:lstStyle/>
          <a:p>
            <a:pPr eaLnBrk="1" hangingPunct="1">
              <a:lnSpc>
                <a:spcPct val="90000"/>
              </a:lnSpc>
            </a:pPr>
            <a:r>
              <a:rPr lang="en-US" sz="2800" smtClean="0"/>
              <a:t>Objective – increase working knowledge of IRB submission and approval process and ancillary oversight committee approvals</a:t>
            </a:r>
          </a:p>
          <a:p>
            <a:pPr eaLnBrk="1" hangingPunct="1">
              <a:lnSpc>
                <a:spcPct val="90000"/>
              </a:lnSpc>
            </a:pPr>
            <a:r>
              <a:rPr lang="en-US" sz="2800" smtClean="0"/>
              <a:t>At the end of the class students should be able to:</a:t>
            </a:r>
          </a:p>
          <a:p>
            <a:pPr lvl="1" eaLnBrk="1" hangingPunct="1">
              <a:lnSpc>
                <a:spcPct val="90000"/>
              </a:lnSpc>
            </a:pPr>
            <a:r>
              <a:rPr lang="en-US" sz="2400" smtClean="0"/>
              <a:t>Complete an Initial IRB application including IRQ, lay summary, DSMP</a:t>
            </a:r>
          </a:p>
          <a:p>
            <a:pPr lvl="1" eaLnBrk="1" hangingPunct="1">
              <a:lnSpc>
                <a:spcPct val="90000"/>
              </a:lnSpc>
            </a:pPr>
            <a:r>
              <a:rPr lang="en-US" sz="2400" smtClean="0"/>
              <a:t>Know when a modification is required</a:t>
            </a:r>
          </a:p>
          <a:p>
            <a:pPr lvl="1" eaLnBrk="1" hangingPunct="1">
              <a:lnSpc>
                <a:spcPct val="90000"/>
              </a:lnSpc>
            </a:pPr>
            <a:r>
              <a:rPr lang="en-US" sz="2400" smtClean="0"/>
              <a:t>Complete a modification and continuing review</a:t>
            </a:r>
          </a:p>
          <a:p>
            <a:pPr lvl="1" eaLnBrk="1" hangingPunct="1">
              <a:lnSpc>
                <a:spcPct val="90000"/>
              </a:lnSpc>
            </a:pPr>
            <a:r>
              <a:rPr lang="en-US" sz="2400" smtClean="0"/>
              <a:t>Complete Regulatory Documents (PPQ, WOA, Billing Schedule, Nursing Summary)</a:t>
            </a:r>
          </a:p>
        </p:txBody>
      </p:sp>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0"/>
          <p:cNvSpPr>
            <a:spLocks noGrp="1" noChangeArrowheads="1"/>
          </p:cNvSpPr>
          <p:nvPr>
            <p:ph type="title"/>
          </p:nvPr>
        </p:nvSpPr>
        <p:spPr/>
        <p:txBody>
          <a:bodyPr/>
          <a:lstStyle/>
          <a:p>
            <a:pPr eaLnBrk="1" hangingPunct="1"/>
            <a:r>
              <a:rPr lang="en-US" smtClean="0"/>
              <a:t>Why audit?</a:t>
            </a:r>
          </a:p>
        </p:txBody>
      </p:sp>
      <p:sp>
        <p:nvSpPr>
          <p:cNvPr id="110594" name="Rectangle 11"/>
          <p:cNvSpPr>
            <a:spLocks noGrp="1" noChangeArrowheads="1"/>
          </p:cNvSpPr>
          <p:nvPr>
            <p:ph type="body" idx="1"/>
          </p:nvPr>
        </p:nvSpPr>
        <p:spPr/>
        <p:txBody>
          <a:bodyPr/>
          <a:lstStyle/>
          <a:p>
            <a:pPr eaLnBrk="1" hangingPunct="1"/>
            <a:r>
              <a:rPr lang="en-US" smtClean="0"/>
              <a:t>Insure safety of study participants</a:t>
            </a:r>
          </a:p>
          <a:p>
            <a:pPr eaLnBrk="1" hangingPunct="1"/>
            <a:r>
              <a:rPr lang="en-US" smtClean="0"/>
              <a:t>Maintain validity of research data</a:t>
            </a:r>
          </a:p>
          <a:p>
            <a:pPr eaLnBrk="1" hangingPunct="1"/>
            <a:r>
              <a:rPr lang="en-US" smtClean="0"/>
              <a:t>Terminate studies when appropriate</a:t>
            </a:r>
          </a:p>
          <a:p>
            <a:pPr lvl="1" eaLnBrk="1" hangingPunct="1"/>
            <a:r>
              <a:rPr lang="en-US" smtClean="0"/>
              <a:t>if significant risks uncovered</a:t>
            </a:r>
          </a:p>
          <a:p>
            <a:pPr lvl="1" eaLnBrk="1" hangingPunct="1"/>
            <a:r>
              <a:rPr lang="en-US" smtClean="0"/>
              <a:t>appears the trial cannot be concluded successfully</a:t>
            </a:r>
          </a:p>
        </p:txBody>
      </p:sp>
      <p:sp>
        <p:nvSpPr>
          <p:cNvPr id="110595" name="Rectangle 9"/>
          <p:cNvSpPr>
            <a:spLocks noChangeArrowheads="1"/>
          </p:cNvSpPr>
          <p:nvPr/>
        </p:nvSpPr>
        <p:spPr bwMode="auto">
          <a:xfrm>
            <a:off x="431800" y="620713"/>
            <a:ext cx="4445000" cy="534987"/>
          </a:xfrm>
          <a:prstGeom prst="rect">
            <a:avLst/>
          </a:prstGeom>
          <a:noFill/>
          <a:ln w="9525">
            <a:noFill/>
            <a:miter lim="800000"/>
            <a:headEnd/>
            <a:tailEnd/>
          </a:ln>
        </p:spPr>
        <p:txBody>
          <a:bodyPr wrap="none" lIns="0" tIns="0"/>
          <a:lstStyle/>
          <a:p>
            <a:pPr eaLnBrk="0" hangingPunct="0"/>
            <a:endParaRPr lang="en-US" sz="190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pPr eaLnBrk="1" hangingPunct="1"/>
            <a:r>
              <a:rPr lang="en-US" smtClean="0"/>
              <a:t>What gets audited?</a:t>
            </a:r>
          </a:p>
        </p:txBody>
      </p:sp>
      <p:sp>
        <p:nvSpPr>
          <p:cNvPr id="3" name="Content Placeholder 2"/>
          <p:cNvSpPr>
            <a:spLocks noGrp="1"/>
          </p:cNvSpPr>
          <p:nvPr>
            <p:ph idx="1"/>
          </p:nvPr>
        </p:nvSpPr>
        <p:spPr/>
        <p:txBody>
          <a:bodyPr/>
          <a:lstStyle/>
          <a:p>
            <a:pPr eaLnBrk="1" hangingPunct="1">
              <a:buFontTx/>
              <a:buNone/>
              <a:defRPr/>
            </a:pPr>
            <a:endParaRPr lang="en-US" dirty="0" smtClean="0"/>
          </a:p>
          <a:p>
            <a:pPr eaLnBrk="1" hangingPunct="1">
              <a:defRPr/>
            </a:pPr>
            <a:r>
              <a:rPr lang="en-US" dirty="0" smtClean="0"/>
              <a:t>High-risk cancer studies including:</a:t>
            </a:r>
          </a:p>
          <a:p>
            <a:pPr lvl="1" eaLnBrk="1" hangingPunct="1">
              <a:defRPr/>
            </a:pPr>
            <a:r>
              <a:rPr lang="en-US" dirty="0" smtClean="0"/>
              <a:t>Locally initiated studies</a:t>
            </a:r>
          </a:p>
          <a:p>
            <a:pPr lvl="1" eaLnBrk="1" hangingPunct="1">
              <a:defRPr/>
            </a:pPr>
            <a:r>
              <a:rPr lang="en-US" dirty="0" smtClean="0"/>
              <a:t>NIH sponsored studies</a:t>
            </a:r>
          </a:p>
          <a:p>
            <a:pPr lvl="1" eaLnBrk="1" hangingPunct="1">
              <a:defRPr/>
            </a:pPr>
            <a:r>
              <a:rPr lang="en-US" dirty="0" smtClean="0"/>
              <a:t>NCI sponsored studies</a:t>
            </a:r>
          </a:p>
          <a:p>
            <a:pPr marL="342900" lvl="1" indent="-342900" eaLnBrk="1" hangingPunct="1">
              <a:buFontTx/>
              <a:buNone/>
              <a:defRPr/>
            </a:pPr>
            <a:r>
              <a:rPr lang="en-US" dirty="0" smtClean="0"/>
              <a:t>	</a:t>
            </a:r>
          </a:p>
          <a:p>
            <a:pPr lvl="1" eaLnBrk="1" hangingPunct="1">
              <a:buFontTx/>
              <a:buNone/>
              <a:defRPr/>
            </a:pPr>
            <a:endParaRPr lang="en-US" dirty="0" smtClean="0"/>
          </a:p>
          <a:p>
            <a:pPr lvl="1" eaLnBrk="1" hangingPunct="1">
              <a:defRPr/>
            </a:pPr>
            <a:endParaRPr lang="en-US" dirty="0" smtClean="0"/>
          </a:p>
          <a:p>
            <a:pPr lvl="1" eaLnBrk="1" hangingPunct="1">
              <a:buFontTx/>
              <a:buNone/>
              <a:defRPr/>
            </a:pPr>
            <a:endParaRPr lang="en-US" dirty="0" smtClean="0"/>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pPr eaLnBrk="1" hangingPunct="1"/>
            <a:r>
              <a:rPr lang="en-US" smtClean="0"/>
              <a:t>How often are studies audited?</a:t>
            </a:r>
          </a:p>
        </p:txBody>
      </p:sp>
      <p:sp>
        <p:nvSpPr>
          <p:cNvPr id="114690" name="Content Placeholder 2"/>
          <p:cNvSpPr>
            <a:spLocks noGrp="1"/>
          </p:cNvSpPr>
          <p:nvPr>
            <p:ph idx="1"/>
          </p:nvPr>
        </p:nvSpPr>
        <p:spPr/>
        <p:txBody>
          <a:bodyPr/>
          <a:lstStyle/>
          <a:p>
            <a:pPr eaLnBrk="1" hangingPunct="1"/>
            <a:r>
              <a:rPr lang="en-US" smtClean="0"/>
              <a:t>Ideally, studies are audited annually, but no less than every 3 years.</a:t>
            </a:r>
          </a:p>
          <a:p>
            <a:pPr eaLnBrk="1" hangingPunct="1"/>
            <a:r>
              <a:rPr lang="en-US" smtClean="0"/>
              <a:t>Can be audited at any time randomly or for just cause</a:t>
            </a:r>
          </a:p>
          <a:p>
            <a:pPr eaLnBrk="1" hangingPunct="1">
              <a:buFontTx/>
              <a:buNone/>
            </a:pPr>
            <a:endParaRPr lang="en-US" smtClean="0"/>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pPr eaLnBrk="1" hangingPunct="1"/>
            <a:r>
              <a:rPr lang="en-US" smtClean="0"/>
              <a:t>What is the auditing process?</a:t>
            </a:r>
          </a:p>
        </p:txBody>
      </p:sp>
      <p:sp>
        <p:nvSpPr>
          <p:cNvPr id="115714" name="Content Placeholder 2"/>
          <p:cNvSpPr>
            <a:spLocks noGrp="1"/>
          </p:cNvSpPr>
          <p:nvPr>
            <p:ph idx="1"/>
          </p:nvPr>
        </p:nvSpPr>
        <p:spPr/>
        <p:txBody>
          <a:bodyPr/>
          <a:lstStyle/>
          <a:p>
            <a:pPr eaLnBrk="1" hangingPunct="1"/>
            <a:r>
              <a:rPr lang="en-US" smtClean="0"/>
              <a:t>The DSMC Quality Assurance Coordinator will arrange an audit date with the PI and study coordinator</a:t>
            </a:r>
          </a:p>
          <a:p>
            <a:pPr eaLnBrk="1" hangingPunct="1"/>
            <a:r>
              <a:rPr lang="en-US" smtClean="0"/>
              <a:t>Audit notice given in the form of a letter 30 days prior to audit</a:t>
            </a:r>
          </a:p>
          <a:p>
            <a:pPr eaLnBrk="1" hangingPunct="1"/>
            <a:r>
              <a:rPr lang="en-US" smtClean="0"/>
              <a:t>Subject study records &amp; regulatory documents audited by auditing team</a:t>
            </a:r>
          </a:p>
          <a:p>
            <a:pPr lvl="1" eaLnBrk="1" hangingPunct="1"/>
            <a:endParaRPr lang="en-US" smtClean="0"/>
          </a:p>
          <a:p>
            <a:pPr lvl="1" eaLnBrk="1" hangingPunct="1">
              <a:buFontTx/>
              <a:buNone/>
            </a:pPr>
            <a:endParaRPr lang="en-US" smtClean="0"/>
          </a:p>
          <a:p>
            <a:pPr lvl="1" eaLnBrk="1" hangingPunct="1">
              <a:buFontTx/>
              <a:buNone/>
            </a:pPr>
            <a:endParaRPr lang="en-US" smtClean="0"/>
          </a:p>
          <a:p>
            <a:pPr lvl="1" eaLnBrk="1" hangingPunct="1">
              <a:buFontTx/>
              <a:buNone/>
            </a:pPr>
            <a:endParaRPr lang="en-US" smtClean="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pPr eaLnBrk="1" hangingPunct="1"/>
            <a:r>
              <a:rPr lang="en-US" smtClean="0"/>
              <a:t>Preparation for the audit</a:t>
            </a:r>
          </a:p>
        </p:txBody>
      </p:sp>
      <p:sp>
        <p:nvSpPr>
          <p:cNvPr id="117762" name="Content Placeholder 2"/>
          <p:cNvSpPr>
            <a:spLocks noGrp="1"/>
          </p:cNvSpPr>
          <p:nvPr>
            <p:ph idx="1"/>
          </p:nvPr>
        </p:nvSpPr>
        <p:spPr>
          <a:xfrm>
            <a:off x="428625" y="1600200"/>
            <a:ext cx="8229600" cy="4525963"/>
          </a:xfrm>
        </p:spPr>
        <p:txBody>
          <a:bodyPr/>
          <a:lstStyle/>
          <a:p>
            <a:pPr eaLnBrk="1" hangingPunct="1"/>
            <a:r>
              <a:rPr lang="en-US" smtClean="0"/>
              <a:t>Relevant materials include:</a:t>
            </a:r>
          </a:p>
          <a:p>
            <a:pPr lvl="1" eaLnBrk="1" hangingPunct="1"/>
            <a:r>
              <a:rPr lang="en-US" smtClean="0"/>
              <a:t>original or copies of the patient source documents</a:t>
            </a:r>
          </a:p>
          <a:p>
            <a:pPr lvl="1" eaLnBrk="1" hangingPunct="1"/>
            <a:r>
              <a:rPr lang="en-US" smtClean="0"/>
              <a:t>signed consent forms</a:t>
            </a:r>
          </a:p>
          <a:p>
            <a:pPr lvl="1" eaLnBrk="1" hangingPunct="1"/>
            <a:r>
              <a:rPr lang="en-US" smtClean="0"/>
              <a:t>research notes</a:t>
            </a:r>
          </a:p>
          <a:p>
            <a:pPr lvl="1" eaLnBrk="1" hangingPunct="1"/>
            <a:r>
              <a:rPr lang="en-US" smtClean="0"/>
              <a:t>IRB documents</a:t>
            </a:r>
          </a:p>
          <a:p>
            <a:pPr lvl="1" eaLnBrk="1" hangingPunct="1"/>
            <a:r>
              <a:rPr lang="en-US" smtClean="0"/>
              <a:t>drug accountability forms</a:t>
            </a:r>
          </a:p>
          <a:p>
            <a:pPr lvl="1" eaLnBrk="1" hangingPunct="1"/>
            <a:r>
              <a:rPr lang="en-US" smtClean="0"/>
              <a:t>case report forms</a:t>
            </a:r>
          </a:p>
          <a:p>
            <a:pPr lvl="1" eaLnBrk="1" hangingPunct="1"/>
            <a:r>
              <a:rPr lang="en-US" smtClean="0"/>
              <a:t>any other protocol specific documents</a:t>
            </a: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pPr eaLnBrk="1" hangingPunct="1"/>
            <a:r>
              <a:rPr lang="en-US" smtClean="0"/>
              <a:t>Conducting the audit</a:t>
            </a:r>
          </a:p>
        </p:txBody>
      </p:sp>
      <p:sp>
        <p:nvSpPr>
          <p:cNvPr id="119810" name="Content Placeholder 2"/>
          <p:cNvSpPr>
            <a:spLocks noGrp="1"/>
          </p:cNvSpPr>
          <p:nvPr>
            <p:ph idx="1"/>
          </p:nvPr>
        </p:nvSpPr>
        <p:spPr/>
        <p:txBody>
          <a:bodyPr/>
          <a:lstStyle/>
          <a:p>
            <a:pPr eaLnBrk="1" hangingPunct="1"/>
            <a:r>
              <a:rPr lang="en-US" smtClean="0"/>
              <a:t>Subject data reviewed by auditors includes:</a:t>
            </a:r>
          </a:p>
          <a:p>
            <a:pPr lvl="1" eaLnBrk="1" hangingPunct="1"/>
            <a:r>
              <a:rPr lang="en-US" smtClean="0"/>
              <a:t>consent form</a:t>
            </a:r>
          </a:p>
          <a:p>
            <a:pPr lvl="1" eaLnBrk="1" hangingPunct="1"/>
            <a:r>
              <a:rPr lang="en-US" smtClean="0"/>
              <a:t>inclusion/exclusion criteria</a:t>
            </a:r>
          </a:p>
          <a:p>
            <a:pPr lvl="1" eaLnBrk="1" hangingPunct="1"/>
            <a:r>
              <a:rPr lang="en-US" smtClean="0"/>
              <a:t>treatment regimen </a:t>
            </a:r>
          </a:p>
          <a:p>
            <a:pPr lvl="1" eaLnBrk="1" hangingPunct="1"/>
            <a:r>
              <a:rPr lang="en-US" smtClean="0"/>
              <a:t>documentation of disease outcome/response</a:t>
            </a:r>
          </a:p>
          <a:p>
            <a:pPr lvl="1" eaLnBrk="1" hangingPunct="1"/>
            <a:r>
              <a:rPr lang="en-US" smtClean="0"/>
              <a:t>toxicities addressed according to protocol</a:t>
            </a:r>
          </a:p>
          <a:p>
            <a:pPr lvl="1" eaLnBrk="1" hangingPunct="1"/>
            <a:r>
              <a:rPr lang="en-US" smtClean="0"/>
              <a:t>general data quality</a:t>
            </a:r>
          </a:p>
          <a:p>
            <a:pPr lvl="1" eaLnBrk="1" hangingPunct="1"/>
            <a:endParaRPr lang="en-US" smtClean="0"/>
          </a:p>
          <a:p>
            <a:pPr lvl="1" eaLnBrk="1" hangingPunct="1"/>
            <a:endParaRPr lang="en-US" smtClean="0"/>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pPr eaLnBrk="1" hangingPunct="1"/>
            <a:r>
              <a:rPr lang="en-US" smtClean="0"/>
              <a:t>Conducting the audit (cont.)</a:t>
            </a:r>
          </a:p>
        </p:txBody>
      </p:sp>
      <p:sp>
        <p:nvSpPr>
          <p:cNvPr id="121858" name="Content Placeholder 2"/>
          <p:cNvSpPr>
            <a:spLocks noGrp="1"/>
          </p:cNvSpPr>
          <p:nvPr>
            <p:ph idx="1"/>
          </p:nvPr>
        </p:nvSpPr>
        <p:spPr/>
        <p:txBody>
          <a:bodyPr/>
          <a:lstStyle/>
          <a:p>
            <a:pPr eaLnBrk="1" hangingPunct="1"/>
            <a:r>
              <a:rPr lang="en-US" smtClean="0"/>
              <a:t>Regulatory items reviewed by auditors include:</a:t>
            </a:r>
          </a:p>
          <a:p>
            <a:pPr lvl="1" eaLnBrk="1" hangingPunct="1"/>
            <a:r>
              <a:rPr lang="en-US" smtClean="0"/>
              <a:t>IRB approvals for protocol, amendments, &amp; consent forms</a:t>
            </a:r>
          </a:p>
          <a:p>
            <a:pPr lvl="1" eaLnBrk="1" hangingPunct="1"/>
            <a:r>
              <a:rPr lang="en-US" smtClean="0"/>
              <a:t>Possible lapse in IRB approval</a:t>
            </a:r>
          </a:p>
          <a:p>
            <a:pPr lvl="1" eaLnBrk="1" hangingPunct="1"/>
            <a:r>
              <a:rPr lang="en-US" smtClean="0"/>
              <a:t>Current enrollment log</a:t>
            </a:r>
          </a:p>
          <a:p>
            <a:pPr lvl="1" eaLnBrk="1" hangingPunct="1"/>
            <a:r>
              <a:rPr lang="en-US" smtClean="0"/>
              <a:t>Reportable adverse events/Unanticipated Problems and protocol deviations not reported to IRB/appropriate entity</a:t>
            </a:r>
          </a:p>
          <a:p>
            <a:pPr lvl="1" eaLnBrk="1" hangingPunct="1"/>
            <a:endParaRPr lang="en-US" smtClean="0"/>
          </a:p>
          <a:p>
            <a:pPr lvl="1" eaLnBrk="1" hangingPunct="1"/>
            <a:endParaRPr lang="en-US" smtClean="0"/>
          </a:p>
          <a:p>
            <a:pPr lvl="1" eaLnBrk="1" hangingPunct="1">
              <a:buFontTx/>
              <a:buNone/>
            </a:pPr>
            <a:endParaRPr lang="en-US" smtClean="0"/>
          </a:p>
          <a:p>
            <a:pPr lvl="1" eaLnBrk="1" hangingPunct="1"/>
            <a:endParaRPr lang="en-US" smtClean="0"/>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pPr eaLnBrk="1" hangingPunct="1"/>
            <a:r>
              <a:rPr lang="en-US" smtClean="0"/>
              <a:t>Conducting the audit (cont.)</a:t>
            </a:r>
          </a:p>
        </p:txBody>
      </p:sp>
      <p:sp>
        <p:nvSpPr>
          <p:cNvPr id="123906" name="Content Placeholder 2"/>
          <p:cNvSpPr>
            <a:spLocks noGrp="1"/>
          </p:cNvSpPr>
          <p:nvPr>
            <p:ph idx="1"/>
          </p:nvPr>
        </p:nvSpPr>
        <p:spPr>
          <a:xfrm>
            <a:off x="428625" y="1600200"/>
            <a:ext cx="8229600" cy="4525963"/>
          </a:xfrm>
        </p:spPr>
        <p:txBody>
          <a:bodyPr/>
          <a:lstStyle/>
          <a:p>
            <a:pPr lvl="1" eaLnBrk="1" hangingPunct="1"/>
            <a:r>
              <a:rPr lang="en-US" smtClean="0"/>
              <a:t>Enrollment information in the Surveyor database</a:t>
            </a:r>
          </a:p>
          <a:p>
            <a:pPr lvl="1" eaLnBrk="1" hangingPunct="1"/>
            <a:r>
              <a:rPr lang="en-US" smtClean="0"/>
              <a:t>Drug accountability records kept</a:t>
            </a:r>
          </a:p>
          <a:p>
            <a:pPr eaLnBrk="1" hangingPunct="1"/>
            <a:r>
              <a:rPr lang="en-US" smtClean="0"/>
              <a:t>For Coordinating Center:</a:t>
            </a:r>
          </a:p>
          <a:p>
            <a:pPr lvl="1" eaLnBrk="1" hangingPunct="1"/>
            <a:r>
              <a:rPr lang="en-US" smtClean="0"/>
              <a:t>Enrollment information in the Surveyor database</a:t>
            </a:r>
          </a:p>
          <a:p>
            <a:pPr lvl="1" eaLnBrk="1" hangingPunct="1"/>
            <a:r>
              <a:rPr lang="en-US" smtClean="0"/>
              <a:t>Central reporting of UPs</a:t>
            </a:r>
          </a:p>
          <a:p>
            <a:pPr lvl="1" eaLnBrk="1" hangingPunct="1"/>
            <a:r>
              <a:rPr lang="en-US" smtClean="0"/>
              <a:t>DSMP provided for all other sites</a:t>
            </a:r>
          </a:p>
          <a:p>
            <a:pPr lvl="1" eaLnBrk="1" hangingPunct="1"/>
            <a:r>
              <a:rPr lang="en-US" smtClean="0"/>
              <a:t>Audit result letters &amp; Quarterly Summary Reports filed for other sites</a:t>
            </a:r>
          </a:p>
          <a:p>
            <a:pPr lvl="1" eaLnBrk="1" hangingPunct="1"/>
            <a:endParaRPr lang="en-US" smtClean="0"/>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pPr eaLnBrk="1" hangingPunct="1"/>
            <a:r>
              <a:rPr lang="en-US" smtClean="0"/>
              <a:t>Conducting the audit (cont.)</a:t>
            </a:r>
          </a:p>
        </p:txBody>
      </p:sp>
      <p:sp>
        <p:nvSpPr>
          <p:cNvPr id="124930" name="Content Placeholder 2"/>
          <p:cNvSpPr>
            <a:spLocks noGrp="1"/>
          </p:cNvSpPr>
          <p:nvPr>
            <p:ph idx="1"/>
          </p:nvPr>
        </p:nvSpPr>
        <p:spPr/>
        <p:txBody>
          <a:bodyPr/>
          <a:lstStyle/>
          <a:p>
            <a:pPr eaLnBrk="1" hangingPunct="1"/>
            <a:r>
              <a:rPr lang="en-US" smtClean="0"/>
              <a:t>For IND/IDE Holders:</a:t>
            </a:r>
          </a:p>
          <a:p>
            <a:pPr lvl="1" eaLnBrk="1" hangingPunct="1"/>
            <a:r>
              <a:rPr lang="en-US" smtClean="0"/>
              <a:t>IND Safety reports submitted to the FDA</a:t>
            </a:r>
          </a:p>
          <a:p>
            <a:pPr lvl="1" eaLnBrk="1" hangingPunct="1"/>
            <a:r>
              <a:rPr lang="en-US" smtClean="0"/>
              <a:t>Protocol amendments submitted to the FDA</a:t>
            </a:r>
          </a:p>
          <a:p>
            <a:pPr lvl="1" eaLnBrk="1" hangingPunct="1"/>
            <a:r>
              <a:rPr lang="en-US" smtClean="0"/>
              <a:t>Information amendments submitted to the FDA</a:t>
            </a:r>
          </a:p>
          <a:p>
            <a:pPr lvl="1" eaLnBrk="1" hangingPunct="1"/>
            <a:r>
              <a:rPr lang="en-US" smtClean="0"/>
              <a:t>Annual reports submitted to the FDA</a:t>
            </a: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pPr eaLnBrk="1" hangingPunct="1"/>
            <a:r>
              <a:rPr lang="en-US" smtClean="0"/>
              <a:t>Audit Findings	</a:t>
            </a:r>
          </a:p>
        </p:txBody>
      </p:sp>
      <p:sp>
        <p:nvSpPr>
          <p:cNvPr id="126978" name="Content Placeholder 2"/>
          <p:cNvSpPr>
            <a:spLocks noGrp="1"/>
          </p:cNvSpPr>
          <p:nvPr>
            <p:ph idx="1"/>
          </p:nvPr>
        </p:nvSpPr>
        <p:spPr/>
        <p:txBody>
          <a:bodyPr/>
          <a:lstStyle/>
          <a:p>
            <a:pPr eaLnBrk="1" hangingPunct="1"/>
            <a:r>
              <a:rPr lang="en-US" smtClean="0"/>
              <a:t>Exit interview</a:t>
            </a:r>
          </a:p>
          <a:p>
            <a:pPr eaLnBrk="1" hangingPunct="1"/>
            <a:r>
              <a:rPr lang="en-US" smtClean="0"/>
              <a:t>Follow-up letter sent within two weeks of audit.  Audit rated:</a:t>
            </a:r>
          </a:p>
          <a:p>
            <a:pPr lvl="1" eaLnBrk="1" hangingPunct="1"/>
            <a:r>
              <a:rPr lang="en-US" smtClean="0"/>
              <a:t>Acceptable</a:t>
            </a:r>
          </a:p>
          <a:p>
            <a:pPr lvl="1" eaLnBrk="1" hangingPunct="1"/>
            <a:r>
              <a:rPr lang="en-US" smtClean="0"/>
              <a:t>Acceptable, needs follow-up</a:t>
            </a:r>
          </a:p>
          <a:p>
            <a:pPr lvl="1" eaLnBrk="1" hangingPunct="1"/>
            <a:r>
              <a:rPr lang="en-US" smtClean="0"/>
              <a:t>Unacceptable </a:t>
            </a:r>
          </a:p>
          <a:p>
            <a:pPr eaLnBrk="1" hangingPunct="1"/>
            <a:endParaRPr lang="en-US" smtClean="0"/>
          </a:p>
          <a:p>
            <a:pPr lvl="1" eaLnBrk="1" hangingPunct="1"/>
            <a:endParaRPr lang="en-US" smtClean="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3600" smtClean="0"/>
              <a:t>Regulatory Binder and Source Documents</a:t>
            </a:r>
          </a:p>
        </p:txBody>
      </p:sp>
      <p:sp>
        <p:nvSpPr>
          <p:cNvPr id="23554" name="Rectangle 3"/>
          <p:cNvSpPr>
            <a:spLocks noGrp="1" noChangeArrowheads="1"/>
          </p:cNvSpPr>
          <p:nvPr>
            <p:ph idx="1"/>
          </p:nvPr>
        </p:nvSpPr>
        <p:spPr/>
        <p:txBody>
          <a:bodyPr/>
          <a:lstStyle/>
          <a:p>
            <a:pPr eaLnBrk="1" hangingPunct="1"/>
            <a:r>
              <a:rPr lang="en-US" sz="2800" smtClean="0"/>
              <a:t>Objective – Increase working knowledge of essential regulatory and source documentation for conducting a clinical research study</a:t>
            </a:r>
          </a:p>
          <a:p>
            <a:pPr eaLnBrk="1" hangingPunct="1"/>
            <a:r>
              <a:rPr lang="en-US" sz="2800" smtClean="0"/>
              <a:t>At the end of the class students should be able to:</a:t>
            </a:r>
          </a:p>
          <a:p>
            <a:pPr lvl="1" eaLnBrk="1" hangingPunct="1"/>
            <a:r>
              <a:rPr lang="en-US" sz="2400" smtClean="0"/>
              <a:t>How to document study data/ complete “adequate case histories” </a:t>
            </a:r>
          </a:p>
          <a:p>
            <a:pPr lvl="1" eaLnBrk="1" hangingPunct="1"/>
            <a:r>
              <a:rPr lang="en-US" sz="2400" smtClean="0"/>
              <a:t>Make corrections to study records and document corrective actions</a:t>
            </a:r>
          </a:p>
          <a:p>
            <a:pPr lvl="1" eaLnBrk="1" hangingPunct="1"/>
            <a:r>
              <a:rPr lang="en-US" sz="2400" smtClean="0"/>
              <a:t>Know the essential regulatory documents</a:t>
            </a:r>
          </a:p>
          <a:p>
            <a:pPr lvl="1" eaLnBrk="1" hangingPunct="1"/>
            <a:r>
              <a:rPr lang="en-US" sz="2400" smtClean="0"/>
              <a:t>Retention requirements</a:t>
            </a:r>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pPr eaLnBrk="1" hangingPunct="1"/>
            <a:r>
              <a:rPr lang="en-US" smtClean="0"/>
              <a:t>Audit Findings (cont.)</a:t>
            </a:r>
          </a:p>
        </p:txBody>
      </p:sp>
      <p:sp>
        <p:nvSpPr>
          <p:cNvPr id="129026" name="Content Placeholder 2"/>
          <p:cNvSpPr>
            <a:spLocks noGrp="1"/>
          </p:cNvSpPr>
          <p:nvPr>
            <p:ph idx="1"/>
          </p:nvPr>
        </p:nvSpPr>
        <p:spPr/>
        <p:txBody>
          <a:bodyPr/>
          <a:lstStyle/>
          <a:p>
            <a:pPr eaLnBrk="1" hangingPunct="1"/>
            <a:r>
              <a:rPr lang="en-US" smtClean="0"/>
              <a:t>If audit rated Acceptable, needs Follow-up or Unacceptable, the PI must submit a written response and/or corrective plan to the DSMC within 30 days of receiving the audit report.</a:t>
            </a:r>
          </a:p>
          <a:p>
            <a:pPr eaLnBrk="1" hangingPunct="1"/>
            <a:r>
              <a:rPr lang="en-US" smtClean="0"/>
              <a:t>If PI response is sufficient, the DSMC will send final letter to the PI.</a:t>
            </a:r>
          </a:p>
          <a:p>
            <a:pPr eaLnBrk="1" hangingPunct="1"/>
            <a:r>
              <a:rPr lang="en-US" smtClean="0"/>
              <a:t>Audit is complete after final letter is sent.</a:t>
            </a: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smtClean="0"/>
              <a:t>Audit Follow-up Measures</a:t>
            </a:r>
          </a:p>
        </p:txBody>
      </p:sp>
      <p:sp>
        <p:nvSpPr>
          <p:cNvPr id="131074" name="Content Placeholder 2"/>
          <p:cNvSpPr>
            <a:spLocks noGrp="1"/>
          </p:cNvSpPr>
          <p:nvPr>
            <p:ph idx="1"/>
          </p:nvPr>
        </p:nvSpPr>
        <p:spPr/>
        <p:txBody>
          <a:bodyPr/>
          <a:lstStyle/>
          <a:p>
            <a:pPr eaLnBrk="1" hangingPunct="1"/>
            <a:r>
              <a:rPr lang="en-US" smtClean="0"/>
              <a:t>Letter of warning</a:t>
            </a:r>
          </a:p>
          <a:p>
            <a:pPr eaLnBrk="1" hangingPunct="1"/>
            <a:r>
              <a:rPr lang="en-US" smtClean="0"/>
              <a:t>Probationary status</a:t>
            </a:r>
          </a:p>
          <a:p>
            <a:pPr eaLnBrk="1" hangingPunct="1"/>
            <a:r>
              <a:rPr lang="en-US" smtClean="0"/>
              <a:t>Enrollment put on hold</a:t>
            </a:r>
          </a:p>
          <a:p>
            <a:pPr eaLnBrk="1" hangingPunct="1"/>
            <a:r>
              <a:rPr lang="en-US" smtClean="0"/>
              <a:t>Immediate repeat audit</a:t>
            </a:r>
          </a:p>
          <a:p>
            <a:pPr eaLnBrk="1" hangingPunct="1"/>
            <a:r>
              <a:rPr lang="en-US" smtClean="0"/>
              <a:t>Removal of access to investigational drugs</a:t>
            </a:r>
          </a:p>
          <a:p>
            <a:pPr eaLnBrk="1" hangingPunct="1"/>
            <a:r>
              <a:rPr lang="en-US" smtClean="0"/>
              <a:t>Notification of the FDA if investigational drugs are involved</a:t>
            </a:r>
          </a:p>
          <a:p>
            <a:pPr eaLnBrk="1" hangingPunct="1"/>
            <a:endParaRPr lang="en-US" sz="2800" smtClean="0"/>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smtClean="0"/>
              <a:t>Audit Follow-up Measures (cont.)</a:t>
            </a:r>
          </a:p>
        </p:txBody>
      </p:sp>
      <p:sp>
        <p:nvSpPr>
          <p:cNvPr id="133122" name="Content Placeholder 2"/>
          <p:cNvSpPr>
            <a:spLocks noGrp="1"/>
          </p:cNvSpPr>
          <p:nvPr>
            <p:ph idx="1"/>
          </p:nvPr>
        </p:nvSpPr>
        <p:spPr/>
        <p:txBody>
          <a:bodyPr/>
          <a:lstStyle/>
          <a:p>
            <a:pPr eaLnBrk="1" hangingPunct="1"/>
            <a:r>
              <a:rPr lang="en-US" smtClean="0"/>
              <a:t>Notification of OHSU Scientific Integrity Committee if scientific misconduct is suspected</a:t>
            </a:r>
          </a:p>
          <a:p>
            <a:pPr eaLnBrk="1" hangingPunct="1"/>
            <a:r>
              <a:rPr lang="en-US" smtClean="0"/>
              <a:t>Notification of the IRB if issues of patient rights, informed consent, protocol violations or IRB review are involved</a:t>
            </a: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pPr eaLnBrk="1" hangingPunct="1"/>
            <a:r>
              <a:rPr lang="en-US" smtClean="0"/>
              <a:t>Audit Follow-up Measures (cont.)</a:t>
            </a:r>
          </a:p>
        </p:txBody>
      </p:sp>
      <p:sp>
        <p:nvSpPr>
          <p:cNvPr id="134146" name="Content Placeholder 2"/>
          <p:cNvSpPr>
            <a:spLocks noGrp="1"/>
          </p:cNvSpPr>
          <p:nvPr>
            <p:ph idx="1"/>
          </p:nvPr>
        </p:nvSpPr>
        <p:spPr/>
        <p:txBody>
          <a:bodyPr/>
          <a:lstStyle/>
          <a:p>
            <a:pPr eaLnBrk="1" hangingPunct="1"/>
            <a:r>
              <a:rPr lang="en-US" smtClean="0"/>
              <a:t>Replacement of PI</a:t>
            </a:r>
          </a:p>
          <a:p>
            <a:pPr eaLnBrk="1" hangingPunct="1"/>
            <a:r>
              <a:rPr lang="en-US" smtClean="0"/>
              <a:t>Termination of study</a:t>
            </a:r>
          </a:p>
          <a:p>
            <a:pPr eaLnBrk="1" hangingPunct="1"/>
            <a:r>
              <a:rPr lang="en-US" smtClean="0"/>
              <a:t>Reanalysis or retraction of published results</a:t>
            </a:r>
          </a:p>
          <a:p>
            <a:pPr eaLnBrk="1" hangingPunct="1"/>
            <a:r>
              <a:rPr lang="en-US" smtClean="0"/>
              <a:t>Debarment of investigator from future participation in the Knight Cancer Institute research</a:t>
            </a:r>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r>
              <a:rPr lang="en-US" smtClean="0"/>
              <a:t>Evaluation Form</a:t>
            </a:r>
          </a:p>
        </p:txBody>
      </p:sp>
      <p:sp>
        <p:nvSpPr>
          <p:cNvPr id="136194" name="Rectangle 3"/>
          <p:cNvSpPr>
            <a:spLocks noGrp="1" noChangeArrowheads="1"/>
          </p:cNvSpPr>
          <p:nvPr>
            <p:ph idx="1"/>
          </p:nvPr>
        </p:nvSpPr>
        <p:spPr/>
        <p:txBody>
          <a:bodyPr/>
          <a:lstStyle/>
          <a:p>
            <a:pPr eaLnBrk="1" hangingPunct="1"/>
            <a:r>
              <a:rPr lang="en-US" sz="2800" smtClean="0"/>
              <a:t>If you want to receive continuing education credits for the class today, you need to complete the evaluation form</a:t>
            </a:r>
          </a:p>
          <a:p>
            <a:pPr eaLnBrk="1" hangingPunct="1">
              <a:buFont typeface="Wingdings" pitchFamily="2" charset="2"/>
              <a:buNone/>
            </a:pPr>
            <a:endParaRPr lang="en-US" sz="2800" smtClean="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4"/>
          <p:cNvSpPr>
            <a:spLocks noGrp="1" noChangeArrowheads="1"/>
          </p:cNvSpPr>
          <p:nvPr>
            <p:ph type="ctrTitle"/>
          </p:nvPr>
        </p:nvSpPr>
        <p:spPr>
          <a:xfrm>
            <a:off x="304800" y="4495800"/>
            <a:ext cx="8718550" cy="784225"/>
          </a:xfrm>
        </p:spPr>
        <p:txBody>
          <a:bodyPr/>
          <a:lstStyle/>
          <a:p>
            <a:pPr eaLnBrk="1" hangingPunct="1"/>
            <a:r>
              <a:rPr lang="en-US" sz="3200" smtClean="0"/>
              <a:t>Essential Regulatory and Source Documents</a:t>
            </a:r>
          </a:p>
        </p:txBody>
      </p:sp>
      <p:sp>
        <p:nvSpPr>
          <p:cNvPr id="24578" name="Rectangle 5"/>
          <p:cNvSpPr>
            <a:spLocks noGrp="1" noChangeArrowheads="1"/>
          </p:cNvSpPr>
          <p:nvPr>
            <p:ph type="subTitle" idx="1"/>
          </p:nvPr>
        </p:nvSpPr>
        <p:spPr>
          <a:xfrm>
            <a:off x="0" y="5334000"/>
            <a:ext cx="8382000" cy="1524000"/>
          </a:xfrm>
        </p:spPr>
        <p:txBody>
          <a:bodyPr/>
          <a:lstStyle/>
          <a:p>
            <a:pPr eaLnBrk="1" hangingPunct="1">
              <a:lnSpc>
                <a:spcPct val="90000"/>
              </a:lnSpc>
            </a:pPr>
            <a:r>
              <a:rPr lang="en-US" sz="2400" smtClean="0"/>
              <a:t>Phyllis Carello, BS, CCRC, CTRC Research Study Coordinator Manager</a:t>
            </a:r>
          </a:p>
          <a:p>
            <a:pPr eaLnBrk="1" hangingPunct="1">
              <a:lnSpc>
                <a:spcPct val="90000"/>
              </a:lnSpc>
            </a:pPr>
            <a:r>
              <a:rPr lang="en-US" sz="2400" smtClean="0"/>
              <a:t>Bridget Adams, MSHS, CCRA, Manager Clinical Trials Office  </a:t>
            </a:r>
          </a:p>
          <a:p>
            <a:pPr eaLnBrk="1" hangingPunct="1">
              <a:lnSpc>
                <a:spcPct val="90000"/>
              </a:lnSpc>
            </a:pPr>
            <a:r>
              <a:rPr lang="en-US" sz="2400" smtClean="0"/>
              <a:t>&amp; Investigator Support and Integration Services</a:t>
            </a:r>
          </a:p>
          <a:p>
            <a:pPr eaLnBrk="1" hangingPunct="1">
              <a:lnSpc>
                <a:spcPct val="90000"/>
              </a:lnSpc>
            </a:pPr>
            <a:r>
              <a:rPr lang="en-US" sz="2400" smtClean="0"/>
              <a:t>Kristin Pattee, CCRP, Senior Research Assistant</a:t>
            </a:r>
          </a:p>
          <a:p>
            <a:pPr eaLnBrk="1" hangingPunct="1">
              <a:lnSpc>
                <a:spcPct val="90000"/>
              </a:lnSpc>
            </a:pPr>
            <a:endParaRPr lang="en-US" smtClean="0"/>
          </a:p>
        </p:txBody>
      </p:sp>
      <p:pic>
        <p:nvPicPr>
          <p:cNvPr id="24579" name="Picture 8" descr="octri logo.gif"/>
          <p:cNvPicPr>
            <a:picLocks noChangeAspect="1"/>
          </p:cNvPicPr>
          <p:nvPr/>
        </p:nvPicPr>
        <p:blipFill>
          <a:blip r:embed="rId3"/>
          <a:srcRect/>
          <a:stretch>
            <a:fillRect/>
          </a:stretch>
        </p:blipFill>
        <p:spPr bwMode="auto">
          <a:xfrm>
            <a:off x="6342063" y="838200"/>
            <a:ext cx="2579687" cy="685800"/>
          </a:xfrm>
          <a:prstGeom prst="rect">
            <a:avLst/>
          </a:prstGeom>
          <a:noFill/>
          <a:ln w="9525">
            <a:noFill/>
            <a:miter lim="800000"/>
            <a:headEnd/>
            <a:tailEnd/>
          </a:ln>
        </p:spPr>
      </p:pic>
      <p:pic>
        <p:nvPicPr>
          <p:cNvPr id="24580" name="Picture 1" descr="Knight Logo 4C POS.jpg"/>
          <p:cNvPicPr>
            <a:picLocks noChangeAspect="1" noChangeArrowheads="1"/>
          </p:cNvPicPr>
          <p:nvPr/>
        </p:nvPicPr>
        <p:blipFill>
          <a:blip r:embed="rId4"/>
          <a:srcRect/>
          <a:stretch>
            <a:fillRect/>
          </a:stretch>
        </p:blipFill>
        <p:spPr bwMode="auto">
          <a:xfrm>
            <a:off x="6400800" y="228600"/>
            <a:ext cx="2562225" cy="630238"/>
          </a:xfrm>
          <a:prstGeom prst="rect">
            <a:avLst/>
          </a:prstGeom>
          <a:noFill/>
          <a:ln w="9525">
            <a:noFill/>
            <a:miter lim="800000"/>
            <a:headEnd/>
            <a:tailEnd/>
          </a:ln>
        </p:spPr>
      </p:pic>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lIns="92075" tIns="46038" rIns="92075" bIns="46038" anchor="ctr"/>
          <a:lstStyle/>
          <a:p>
            <a:pPr eaLnBrk="1" hangingPunct="1"/>
            <a:r>
              <a:rPr lang="en-US" smtClean="0"/>
              <a:t>Topics To Be Covered</a:t>
            </a:r>
          </a:p>
        </p:txBody>
      </p:sp>
      <p:sp>
        <p:nvSpPr>
          <p:cNvPr id="26626" name="Rectangle 3"/>
          <p:cNvSpPr>
            <a:spLocks noGrp="1" noChangeArrowheads="1"/>
          </p:cNvSpPr>
          <p:nvPr>
            <p:ph idx="1"/>
          </p:nvPr>
        </p:nvSpPr>
        <p:spPr/>
        <p:txBody>
          <a:bodyPr lIns="182562" tIns="46038" rIns="182562" bIns="46038"/>
          <a:lstStyle/>
          <a:p>
            <a:pPr eaLnBrk="1" hangingPunct="1"/>
            <a:r>
              <a:rPr lang="en-US" smtClean="0"/>
              <a:t>Subject Research Records</a:t>
            </a:r>
          </a:p>
          <a:p>
            <a:pPr lvl="1" eaLnBrk="1" hangingPunct="1"/>
            <a:r>
              <a:rPr lang="en-US" smtClean="0"/>
              <a:t>Source Documents</a:t>
            </a:r>
          </a:p>
          <a:p>
            <a:pPr lvl="1" eaLnBrk="1" hangingPunct="1"/>
            <a:r>
              <a:rPr lang="en-US" smtClean="0"/>
              <a:t>Case Report Forms</a:t>
            </a:r>
          </a:p>
          <a:p>
            <a:pPr eaLnBrk="1" hangingPunct="1"/>
            <a:r>
              <a:rPr lang="en-US" smtClean="0"/>
              <a:t>Regulatory Files</a:t>
            </a:r>
          </a:p>
          <a:p>
            <a:pPr lvl="1" eaLnBrk="1" hangingPunct="1"/>
            <a:r>
              <a:rPr lang="en-US" smtClean="0"/>
              <a:t>Essential Documents</a:t>
            </a:r>
          </a:p>
          <a:p>
            <a:pPr eaLnBrk="1" hangingPunct="1"/>
            <a:r>
              <a:rPr lang="en-US" smtClean="0"/>
              <a:t>Financial Files</a:t>
            </a:r>
          </a:p>
          <a:p>
            <a:pPr eaLnBrk="1" hangingPunct="1"/>
            <a:r>
              <a:rPr lang="en-US" smtClean="0"/>
              <a:t>Knight Institute Audits</a:t>
            </a:r>
          </a:p>
          <a:p>
            <a:pPr eaLnBrk="1" hangingPunct="1">
              <a:buFont typeface="Wingdings" pitchFamily="2" charset="2"/>
              <a:buNone/>
            </a:pPr>
            <a:endParaRPr lang="en-US" smtClean="0"/>
          </a:p>
          <a:p>
            <a:pPr lvl="1" eaLnBrk="1" hangingPunct="1"/>
            <a:endParaRPr lang="en-US" smtClean="0"/>
          </a:p>
          <a:p>
            <a:pPr eaLnBrk="1" hangingPunct="1"/>
            <a:endParaRPr lang="en-US" smtClean="0"/>
          </a:p>
          <a:p>
            <a:pPr eaLnBrk="1" hangingPunct="1">
              <a:buFont typeface="Wingdings" pitchFamily="2" charset="2"/>
              <a:buNone/>
            </a:pPr>
            <a:endParaRPr lang="en-US" smtClean="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Presentation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resentation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ICF_OCTRI</Template>
  <TotalTime>10698</TotalTime>
  <Words>5248</Words>
  <Application>Microsoft PowerPoint 7.0</Application>
  <PresentationFormat>On-screen Show (4:3)</PresentationFormat>
  <Paragraphs>744</Paragraphs>
  <Slides>74</Slides>
  <Notes>45</Notes>
  <HiddenSlides>0</HiddenSlides>
  <MMClips>0</MMClips>
  <ScaleCrop>false</ScaleCrop>
  <HeadingPairs>
    <vt:vector size="6" baseType="variant">
      <vt:variant>
        <vt:lpstr>Fonts Used</vt:lpstr>
      </vt:variant>
      <vt:variant>
        <vt:i4>6</vt:i4>
      </vt:variant>
      <vt:variant>
        <vt:lpstr>Design Template</vt:lpstr>
      </vt:variant>
      <vt:variant>
        <vt:i4>2</vt:i4>
      </vt:variant>
      <vt:variant>
        <vt:lpstr>Slide Titles</vt:lpstr>
      </vt:variant>
      <vt:variant>
        <vt:i4>74</vt:i4>
      </vt:variant>
    </vt:vector>
  </HeadingPairs>
  <TitlesOfParts>
    <vt:vector size="82" baseType="lpstr">
      <vt:lpstr>Tahoma</vt:lpstr>
      <vt:lpstr>Arial</vt:lpstr>
      <vt:lpstr>Times New Roman</vt:lpstr>
      <vt:lpstr>Arial Narrow</vt:lpstr>
      <vt:lpstr>Wingdings</vt:lpstr>
      <vt:lpstr>Calibri</vt:lpstr>
      <vt:lpstr>Theme1</vt:lpstr>
      <vt:lpstr>Theme1</vt:lpstr>
      <vt:lpstr>Study Coordinator Education Series</vt:lpstr>
      <vt:lpstr>Study Coordinator Class Objectives</vt:lpstr>
      <vt:lpstr>Contacts: </vt:lpstr>
      <vt:lpstr>Analyzing and Implementing a Research Protocol</vt:lpstr>
      <vt:lpstr>Writing and Obtaining Informed Consent</vt:lpstr>
      <vt:lpstr>Regulatory Documents and Submissions</vt:lpstr>
      <vt:lpstr>Regulatory Binder and Source Documents</vt:lpstr>
      <vt:lpstr>Essential Regulatory and Source Documents</vt:lpstr>
      <vt:lpstr>Topics To Be Covered</vt:lpstr>
      <vt:lpstr>Subject Research Records</vt:lpstr>
      <vt:lpstr>STAN WOOLLEN, FORMER DEPUTY DIRECTOR FDA </vt:lpstr>
      <vt:lpstr>Why do we need Source Documents?</vt:lpstr>
      <vt:lpstr>Source Documents</vt:lpstr>
      <vt:lpstr>Source Documents</vt:lpstr>
      <vt:lpstr>Source Documents</vt:lpstr>
      <vt:lpstr>Source Documentation</vt:lpstr>
      <vt:lpstr>Example: Which is the Source?</vt:lpstr>
      <vt:lpstr>Source Documentation Cont’d</vt:lpstr>
      <vt:lpstr>Source Documents</vt:lpstr>
      <vt:lpstr>Source Documents</vt:lpstr>
      <vt:lpstr>Writing Progress Notes</vt:lpstr>
      <vt:lpstr>Writing progress notes </vt:lpstr>
      <vt:lpstr>Writing progress notes</vt:lpstr>
      <vt:lpstr>Writing Progress Notes</vt:lpstr>
      <vt:lpstr>Creating your own Data Collection Forms</vt:lpstr>
      <vt:lpstr>If you have to create your own Data Collection Forms</vt:lpstr>
      <vt:lpstr>Data Collection Forms</vt:lpstr>
      <vt:lpstr>Research Procedures in Medical Records</vt:lpstr>
      <vt:lpstr>Research Procedures in Medical Records</vt:lpstr>
      <vt:lpstr>Case Report Form Completion</vt:lpstr>
      <vt:lpstr>Completing Paper Case Report Forms</vt:lpstr>
      <vt:lpstr>Completing Paper Case Report Forms Cont.</vt:lpstr>
      <vt:lpstr>Completing Paper Case Report Forms Cont.</vt:lpstr>
      <vt:lpstr>Completing Electronic Case Report Forms</vt:lpstr>
      <vt:lpstr>Examples of CRFs Questions</vt:lpstr>
      <vt:lpstr>Correcting Source Docs and CRFs</vt:lpstr>
      <vt:lpstr>Corrections to Source Documents and CRFs</vt:lpstr>
      <vt:lpstr>BACK in 10 minutes</vt:lpstr>
      <vt:lpstr>Practicum</vt:lpstr>
      <vt:lpstr>Regulatory Files</vt:lpstr>
      <vt:lpstr>Regulatory Files</vt:lpstr>
      <vt:lpstr>Investigator Regulatory Files</vt:lpstr>
      <vt:lpstr>Investigator Regulatory Files </vt:lpstr>
      <vt:lpstr>Investigator Regulatory Files Protocol Personnel</vt:lpstr>
      <vt:lpstr>Investigator Regulatory Files IRB Documents</vt:lpstr>
      <vt:lpstr>Investigator Regulatory Files Correspondence/Communications</vt:lpstr>
      <vt:lpstr>Investigator Regulatory Files Monitoring</vt:lpstr>
      <vt:lpstr>Regulatory Files</vt:lpstr>
      <vt:lpstr>Financial Documents</vt:lpstr>
      <vt:lpstr>Financial Documents</vt:lpstr>
      <vt:lpstr>Notes to File</vt:lpstr>
      <vt:lpstr>Notes to File</vt:lpstr>
      <vt:lpstr>What is wrong with this NTF?</vt:lpstr>
      <vt:lpstr>Study Document Retention</vt:lpstr>
      <vt:lpstr>Quality Assurance</vt:lpstr>
      <vt:lpstr>Quality Assurance </vt:lpstr>
      <vt:lpstr>Quality Assurance Auditing</vt:lpstr>
      <vt:lpstr> </vt:lpstr>
      <vt:lpstr>Who audits?</vt:lpstr>
      <vt:lpstr>Why audit?</vt:lpstr>
      <vt:lpstr>What gets audited?</vt:lpstr>
      <vt:lpstr>How often are studies audited?</vt:lpstr>
      <vt:lpstr>What is the auditing process?</vt:lpstr>
      <vt:lpstr>Preparation for the audit</vt:lpstr>
      <vt:lpstr>Conducting the audit</vt:lpstr>
      <vt:lpstr>Conducting the audit (cont.)</vt:lpstr>
      <vt:lpstr>Conducting the audit (cont.)</vt:lpstr>
      <vt:lpstr>Conducting the audit (cont.)</vt:lpstr>
      <vt:lpstr>Audit Findings </vt:lpstr>
      <vt:lpstr>Audit Findings (cont.)</vt:lpstr>
      <vt:lpstr>Audit Follow-up Measures</vt:lpstr>
      <vt:lpstr>Audit Follow-up Measures (cont.)</vt:lpstr>
      <vt:lpstr>Audit Follow-up Measures (cont.)</vt:lpstr>
      <vt:lpstr>Evaluation Form</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Training</dc:title>
  <dc:creator>carellop</dc:creator>
  <cp:lastModifiedBy>dschilling</cp:lastModifiedBy>
  <cp:revision>330</cp:revision>
  <dcterms:created xsi:type="dcterms:W3CDTF">2007-05-17T17:00:33Z</dcterms:created>
  <dcterms:modified xsi:type="dcterms:W3CDTF">2009-03-26T19:30:17Z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TC010130221033</vt:lpwstr>
  </property>
</Properties>
</file>