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91" r:id="rId3"/>
    <p:sldId id="258" r:id="rId4"/>
    <p:sldId id="259" r:id="rId5"/>
    <p:sldId id="260" r:id="rId6"/>
    <p:sldId id="274" r:id="rId7"/>
    <p:sldId id="261" r:id="rId8"/>
    <p:sldId id="290" r:id="rId9"/>
  </p:sldIdLst>
  <p:sldSz cx="10287000" cy="6858000" type="35mm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338CD"/>
    <a:srgbClr val="0545FB"/>
    <a:srgbClr val="FAFD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74" autoAdjust="0"/>
    <p:restoredTop sz="94672" autoAdjust="0"/>
  </p:normalViewPr>
  <p:slideViewPr>
    <p:cSldViewPr>
      <p:cViewPr varScale="1">
        <p:scale>
          <a:sx n="125" d="100"/>
          <a:sy n="125" d="100"/>
        </p:scale>
        <p:origin x="-684" y="-96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3624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28600" y="228600"/>
            <a:ext cx="15176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>
              <a:defRPr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© </a:t>
            </a:r>
            <a:r>
              <a:rPr lang="en-US" sz="18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Ross, 2013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91275" y="8750300"/>
            <a:ext cx="396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r">
              <a:defRPr/>
            </a:pPr>
            <a:fld id="{77F8BD5F-719B-423E-9E7A-21360695EB92}" type="slidenum"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>
                <a:defRPr/>
              </a:pPr>
              <a:t>‹#›</a:t>
            </a:fld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3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55663" y="684213"/>
            <a:ext cx="5146675" cy="3432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Mann and reyes, hastings center report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8050" y="228600"/>
            <a:ext cx="22288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28600"/>
            <a:ext cx="65341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6988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388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228600"/>
            <a:ext cx="89154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6988" y="1828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647700" y="61722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© </a:t>
            </a:r>
            <a:r>
              <a:rPr lang="en-US" sz="1800" i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Ross,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800" i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2013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SzPct val="100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SzPct val="10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SzPct val="100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SzPct val="10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SzPct val="10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SzPct val="10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SzPct val="10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SzPct val="10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SzPct val="10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rc.ac.uk/Utilities/Documentrecord/index.htm?d=MRC002406" TargetMode="External"/><Relationship Id="rId2" Type="http://schemas.openxmlformats.org/officeDocument/2006/relationships/hyperlink" Target="http://ctj.sagepub.com/content/2/2/91.lo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rialsjournal.com/content/12/1/100" TargetMode="External"/><Relationship Id="rId4" Type="http://schemas.openxmlformats.org/officeDocument/2006/relationships/hyperlink" Target="http://www.plosmedicine.org/article/info%253Adoi%252F10.1371%252Fjournal.pmed.100134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9100" y="685800"/>
            <a:ext cx="9525000" cy="2514600"/>
          </a:xfrm>
        </p:spPr>
        <p:txBody>
          <a:bodyPr/>
          <a:lstStyle/>
          <a:p>
            <a:pPr>
              <a:defRPr/>
            </a:pPr>
            <a:r>
              <a:rPr lang="en-US" sz="5400" dirty="0" smtClean="0"/>
              <a:t>Cluster Randomized Trials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038600"/>
            <a:ext cx="8839200" cy="2133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Lainie Friedman Ross, MD, PhD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Carolyn &amp; Matthew Bucksbaum Professor of Clinical Ethics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University of Chicago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4800"/>
            <a:ext cx="8915400" cy="1219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What is a cluster randomized trial (CRT)?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24000"/>
            <a:ext cx="9067800" cy="48768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 smtClean="0">
                <a:effectLst/>
              </a:rPr>
              <a:t>A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randomized controlled trial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type of trial in which groups </a:t>
            </a:r>
            <a:r>
              <a:rPr lang="en-US" dirty="0" smtClean="0">
                <a:effectLst/>
              </a:rPr>
              <a:t>of subjects (as opposed to individual subjects) are randomized.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>
                <a:effectLst/>
              </a:rPr>
              <a:t>So, we randomize different communities, clinics, or cities to either get or not get a particular intervention (or for one cluster to get treatment A and one to get treatment B.</a:t>
            </a:r>
          </a:p>
          <a:p>
            <a:pPr>
              <a:spcBef>
                <a:spcPts val="0"/>
              </a:spcBef>
              <a:defRPr/>
            </a:pPr>
            <a:r>
              <a:rPr lang="en-US" dirty="0" smtClean="0">
                <a:effectLst/>
              </a:rPr>
              <a:t>In contrast with a traditional clinical trial in which we randomize individuals.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28600"/>
            <a:ext cx="89154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Who is the research subject?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990600"/>
            <a:ext cx="8991600" cy="54864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Cluster randomized trial to improve adherence to guidelines for hypertension drug prescribing</a:t>
            </a:r>
          </a:p>
          <a:p>
            <a:pPr lvl="1">
              <a:defRPr/>
            </a:pPr>
            <a:r>
              <a:rPr lang="en-US" sz="2400" dirty="0" smtClean="0"/>
              <a:t>Providers were randomized to receive</a:t>
            </a:r>
          </a:p>
          <a:p>
            <a:pPr lvl="2">
              <a:defRPr/>
            </a:pPr>
            <a:r>
              <a:rPr lang="en-US" sz="2000" dirty="0" smtClean="0"/>
              <a:t>general guideline education</a:t>
            </a:r>
          </a:p>
          <a:p>
            <a:pPr lvl="2">
              <a:defRPr/>
            </a:pPr>
            <a:r>
              <a:rPr lang="en-US" sz="2000" dirty="0" smtClean="0"/>
              <a:t>General guideline education plus patient-specific reminders </a:t>
            </a:r>
          </a:p>
          <a:p>
            <a:pPr lvl="1">
              <a:defRPr/>
            </a:pPr>
            <a:r>
              <a:rPr lang="en-US" sz="2400" dirty="0" smtClean="0"/>
              <a:t>Outcomes</a:t>
            </a:r>
          </a:p>
          <a:p>
            <a:pPr lvl="2">
              <a:defRPr/>
            </a:pPr>
            <a:r>
              <a:rPr lang="en-US" sz="2000" dirty="0" smtClean="0"/>
              <a:t>Overall compliance with guidelines</a:t>
            </a:r>
          </a:p>
          <a:p>
            <a:pPr lvl="2">
              <a:defRPr/>
            </a:pPr>
            <a:r>
              <a:rPr lang="en-US" sz="2000" dirty="0" smtClean="0"/>
              <a:t>Adequacy of patient’s BP as ascertained by review of patients’ charts</a:t>
            </a:r>
          </a:p>
          <a:p>
            <a:pPr>
              <a:defRPr/>
            </a:pPr>
            <a:r>
              <a:rPr lang="en-US" sz="2800" dirty="0" smtClean="0"/>
              <a:t>Questions:</a:t>
            </a:r>
          </a:p>
          <a:p>
            <a:pPr lvl="1">
              <a:defRPr/>
            </a:pPr>
            <a:r>
              <a:rPr lang="en-US" sz="2400" dirty="0" smtClean="0"/>
              <a:t>Who are the subjects?</a:t>
            </a:r>
          </a:p>
          <a:p>
            <a:pPr lvl="1">
              <a:defRPr/>
            </a:pPr>
            <a:r>
              <a:rPr lang="en-US" sz="2400" dirty="0" smtClean="0"/>
              <a:t>Whose consent is needed?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28600"/>
            <a:ext cx="89154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Who is the research subject?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143000"/>
            <a:ext cx="9067800" cy="5410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COMMIT:  Community Intervention Trial for Smoking Cessation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22 cities in US and Canada randomized to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/>
              <a:t>E</a:t>
            </a:r>
            <a:r>
              <a:rPr lang="en-US" sz="1800" dirty="0" smtClean="0"/>
              <a:t>ither a community-level antismoking intervention delivered through mass media, health care professionals and worksites or 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 smtClean="0"/>
              <a:t>No intervention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Investigators interacted with the community by forming a board of community representatives.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Individual respondents not aware they were involved in a trial, although they provided verbal consent to complete a telephone survey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Questions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Who are the subjects?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Whose consent is needed?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What role can/should community board play?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 smtClean="0"/>
              <a:t>Are Community Reps morally necessary?  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 smtClean="0"/>
              <a:t>Are they morally sufficient?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28600"/>
            <a:ext cx="8915400" cy="990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600" dirty="0" smtClean="0"/>
              <a:t>Randomized Control Trial (RCT) vs. Cluster Randomized Trial (CRT)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143000"/>
            <a:ext cx="9296400" cy="54102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000" dirty="0" smtClean="0"/>
              <a:t>What question does the trial seek to answer?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dirty="0" smtClean="0"/>
              <a:t>RCT:  is drug A superior to drug B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dirty="0" smtClean="0"/>
              <a:t>CRT:  Questions are typically more complex and inherently pragmatic than those in conventional RCTs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600" dirty="0" smtClean="0"/>
              <a:t>the effectiveness of multicomponent strategies intended to promote health or to prevent disease,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600" dirty="0" smtClean="0"/>
              <a:t>to encourage the adoption of uncontentious processes of care; and 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600" dirty="0" smtClean="0"/>
              <a:t>to evaluate the efficacy of certain explicit algorithms designed to influence the delivery of care.</a:t>
            </a:r>
          </a:p>
          <a:p>
            <a:pPr>
              <a:lnSpc>
                <a:spcPct val="80000"/>
              </a:lnSpc>
              <a:defRPr/>
            </a:pPr>
            <a:r>
              <a:rPr lang="en-US" sz="2000" dirty="0" smtClean="0"/>
              <a:t>When do you want to use CRT for pragmatic and logistical reasons?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dirty="0" smtClean="0"/>
              <a:t>Intervention at community level (*fluoride in the water)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dirty="0" smtClean="0"/>
              <a:t>Specialized resources (specially programmed devices such as computer based clinical decision support tools)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dirty="0" smtClean="0"/>
              <a:t>To minimize contamination bias which occurs… 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600" dirty="0" smtClean="0"/>
              <a:t>When providers assigned to deliver the innovative intervention also treat individuals randomized to the control group; or 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600" dirty="0" smtClean="0"/>
              <a:t>When providers consciously or unconsciously adopt aspects of the comparator intervention because of proximity to, or informal interaction with, others delivering the intervention; or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600" dirty="0" smtClean="0"/>
              <a:t>When patients modify their behavior after interacting with patients receiving the innovative interventions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28600"/>
            <a:ext cx="89154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Problems with CRT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990600"/>
            <a:ext cx="9067800" cy="5334000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en-US" sz="2400" dirty="0" smtClean="0"/>
              <a:t>Interventions intended to influence at one level whereas outcomes measured at another level</a:t>
            </a:r>
          </a:p>
          <a:p>
            <a:pPr lvl="1">
              <a:lnSpc>
                <a:spcPct val="85000"/>
              </a:lnSpc>
              <a:defRPr/>
            </a:pPr>
            <a:r>
              <a:rPr lang="en-US" sz="2000" dirty="0" smtClean="0"/>
              <a:t>Attempt to change doctors behaviors; determine if successful by measuring patient outcomes.</a:t>
            </a:r>
          </a:p>
          <a:p>
            <a:pPr>
              <a:lnSpc>
                <a:spcPct val="85000"/>
              </a:lnSpc>
              <a:defRPr/>
            </a:pPr>
            <a:r>
              <a:rPr lang="en-US" sz="2400" dirty="0" smtClean="0"/>
              <a:t>The level of outcome data analysis—best termed the level of inference-determines what data must be obtained, about whom, and the statistical analyses employed (and whose consent is necessary).</a:t>
            </a:r>
          </a:p>
          <a:p>
            <a:pPr>
              <a:lnSpc>
                <a:spcPct val="85000"/>
              </a:lnSpc>
              <a:defRPr/>
            </a:pPr>
            <a:r>
              <a:rPr lang="en-US" sz="2400" dirty="0" smtClean="0"/>
              <a:t>CRTs reduce the statistical efficiency relative to RCTs that randomize the same number of individuals</a:t>
            </a:r>
          </a:p>
          <a:p>
            <a:pPr>
              <a:lnSpc>
                <a:spcPct val="85000"/>
              </a:lnSpc>
              <a:defRPr/>
            </a:pPr>
            <a:r>
              <a:rPr lang="en-US" sz="2400" dirty="0" smtClean="0"/>
              <a:t>The threshold for determining the magnitude of an effect necessary to have public heath significance may be quite different than the threshold for “clinical significance”, a consequence of the prevention paradox:  </a:t>
            </a:r>
          </a:p>
          <a:p>
            <a:pPr lvl="1">
              <a:lnSpc>
                <a:spcPct val="85000"/>
              </a:lnSpc>
              <a:defRPr/>
            </a:pPr>
            <a:r>
              <a:rPr lang="en-US" sz="2000" dirty="0" smtClean="0"/>
              <a:t>Low intensity interventions that are less efficacious but can be delivered to a large number of people may have a more pervasive impact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28600"/>
            <a:ext cx="9220200" cy="17526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Weijer et al. Ethical issues posed by cluster randomized trials (CRTs) in health research. </a:t>
            </a:r>
            <a:r>
              <a:rPr lang="en-US" sz="3600" i="1" dirty="0" smtClean="0"/>
              <a:t>Trials </a:t>
            </a:r>
            <a:r>
              <a:rPr lang="en-US" sz="3600" dirty="0" smtClean="0"/>
              <a:t>2011; 12: 100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828800"/>
            <a:ext cx="9296400" cy="4648200"/>
          </a:xfrm>
        </p:spPr>
        <p:txBody>
          <a:bodyPr/>
          <a:lstStyle/>
          <a:p>
            <a:pPr marL="533400" indent="-533400">
              <a:buFont typeface="Wingdings" pitchFamily="2" charset="2"/>
              <a:buAutoNum type="arabicParenR"/>
              <a:defRPr/>
            </a:pPr>
            <a:r>
              <a:rPr lang="en-US" sz="2800" dirty="0" smtClean="0"/>
              <a:t>Who is a research subject?</a:t>
            </a:r>
          </a:p>
          <a:p>
            <a:pPr marL="533400" indent="-533400">
              <a:buFont typeface="Wingdings" pitchFamily="2" charset="2"/>
              <a:buAutoNum type="arabicParenR"/>
              <a:defRPr/>
            </a:pPr>
            <a:r>
              <a:rPr lang="en-US" sz="2800" dirty="0" smtClean="0"/>
              <a:t>From whom, how and when must informed consent be obtained?</a:t>
            </a:r>
          </a:p>
          <a:p>
            <a:pPr marL="533400" indent="-533400">
              <a:buFont typeface="Wingdings" pitchFamily="2" charset="2"/>
              <a:buAutoNum type="arabicParenR"/>
              <a:defRPr/>
            </a:pPr>
            <a:r>
              <a:rPr lang="en-US" sz="2800" dirty="0" smtClean="0"/>
              <a:t>Does clinical equipoise apply to CRTs?</a:t>
            </a:r>
          </a:p>
          <a:p>
            <a:pPr marL="533400" indent="-533400">
              <a:buFont typeface="Wingdings" pitchFamily="2" charset="2"/>
              <a:buAutoNum type="arabicParenR"/>
              <a:defRPr/>
            </a:pPr>
            <a:r>
              <a:rPr lang="en-US" sz="2800" dirty="0" smtClean="0"/>
              <a:t>How do we determine if the benefits outweigh the risks of CRTs?</a:t>
            </a:r>
          </a:p>
          <a:p>
            <a:pPr marL="533400" indent="-533400">
              <a:buFont typeface="Wingdings" pitchFamily="2" charset="2"/>
              <a:buAutoNum type="arabicParenR"/>
              <a:defRPr/>
            </a:pPr>
            <a:r>
              <a:rPr lang="en-US" sz="2800" dirty="0" smtClean="0"/>
              <a:t>How ought vulnerable groups be protected in CRTs?</a:t>
            </a:r>
          </a:p>
          <a:p>
            <a:pPr marL="533400" indent="-533400">
              <a:buFont typeface="Wingdings" pitchFamily="2" charset="2"/>
              <a:buAutoNum type="arabicParenR"/>
              <a:defRPr/>
            </a:pPr>
            <a:r>
              <a:rPr lang="en-US" sz="2800" dirty="0" smtClean="0"/>
              <a:t>Who are gatekeepers, and what are their responsibilities?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28600"/>
            <a:ext cx="8915400" cy="76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14400"/>
            <a:ext cx="9448800" cy="54102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Eldridge SM, Ashby D, Feder GS.  Informed patient consent to participation in cluster randomized trials:  an empirical exploration in primary care.  </a:t>
            </a:r>
            <a:r>
              <a:rPr lang="en-US" sz="1800" i="1" dirty="0" smtClean="0"/>
              <a:t>Clinical Trials </a:t>
            </a:r>
            <a:r>
              <a:rPr lang="en-US" sz="1800" dirty="0" smtClean="0"/>
              <a:t> 2005; 2:  91.  On the web at: </a:t>
            </a:r>
            <a:r>
              <a:rPr lang="en-US" sz="1800" dirty="0" smtClean="0">
                <a:hlinkClick r:id="rId2"/>
              </a:rPr>
              <a:t>http://ctj.sagepub.com/content/2/2/91.long</a:t>
            </a:r>
            <a:endParaRPr lang="en-US" sz="1800" dirty="0" smtClean="0"/>
          </a:p>
          <a:p>
            <a:pPr>
              <a:defRPr/>
            </a:pPr>
            <a:r>
              <a:rPr lang="en-US" sz="1800" dirty="0" smtClean="0"/>
              <a:t>Mann H, Reyes M. Identifying the Human Research subject in cluster randomized Controlled Trials.  </a:t>
            </a:r>
            <a:r>
              <a:rPr lang="en-US" sz="1800" i="1" dirty="0" smtClean="0"/>
              <a:t>IRB:  Ethics and Human Research </a:t>
            </a:r>
            <a:r>
              <a:rPr lang="en-US" sz="1800" dirty="0" smtClean="0"/>
              <a:t> 2008; 30 (5):  14-18</a:t>
            </a:r>
          </a:p>
          <a:p>
            <a:pPr>
              <a:defRPr/>
            </a:pPr>
            <a:r>
              <a:rPr lang="en-US" sz="1800" dirty="0" smtClean="0"/>
              <a:t>Medical Research Council (UK). </a:t>
            </a:r>
            <a:r>
              <a:rPr lang="en-US" sz="1800" i="1" dirty="0" smtClean="0"/>
              <a:t>Cluster randomised trials:  Methodological and ethical considerations</a:t>
            </a:r>
            <a:r>
              <a:rPr lang="en-US" sz="1800" dirty="0"/>
              <a:t>.</a:t>
            </a:r>
            <a:r>
              <a:rPr lang="en-US" sz="1800" dirty="0" smtClean="0"/>
              <a:t> 2002.  On the web at: </a:t>
            </a:r>
            <a:r>
              <a:rPr lang="en-US" sz="1800" dirty="0" smtClean="0">
                <a:hlinkClick r:id="rId3"/>
              </a:rPr>
              <a:t>http://www.mrc.ac.uk/Utilities/Documentrecord/index.htm?d=MRC002406</a:t>
            </a:r>
            <a:endParaRPr lang="en-US" sz="1800" dirty="0"/>
          </a:p>
          <a:p>
            <a:pPr>
              <a:defRPr/>
            </a:pPr>
            <a:r>
              <a:rPr lang="en-US" sz="1800" dirty="0" smtClean="0"/>
              <a:t>Weijer C, Grimshaw JM, Eccles MP, et al. (2012) The Ottawa Statement on the Ethical Design and Conduct of Cluster Randomized Trials. </a:t>
            </a:r>
            <a:r>
              <a:rPr lang="en-US" sz="1800" i="1" dirty="0" smtClean="0"/>
              <a:t>PLoS Medicine. </a:t>
            </a:r>
            <a:r>
              <a:rPr lang="en-US" sz="1800" dirty="0" smtClean="0"/>
              <a:t>9(11): e1001346. On the web at:  </a:t>
            </a:r>
            <a:r>
              <a:rPr lang="en-US" sz="1800" dirty="0" smtClean="0">
                <a:hlinkClick r:id="rId4"/>
              </a:rPr>
              <a:t>http://www.plosmedicine.org/article/info%253Adoi%252F10.1371%252Fjournal.pmed.1001346</a:t>
            </a:r>
            <a:endParaRPr lang="en-US" sz="1800" dirty="0" smtClean="0"/>
          </a:p>
          <a:p>
            <a:pPr>
              <a:defRPr/>
            </a:pPr>
            <a:r>
              <a:rPr lang="en-US" sz="1800" dirty="0" smtClean="0"/>
              <a:t>Weijer C, Grimshaw JM, Taljaard M, et al. Ethical issues posed by cluster randomized trials in health research.  </a:t>
            </a:r>
            <a:r>
              <a:rPr lang="en-US" sz="1800" i="1" dirty="0" smtClean="0"/>
              <a:t>Trials.</a:t>
            </a:r>
            <a:r>
              <a:rPr lang="en-US" sz="1800" dirty="0" smtClean="0"/>
              <a:t> 2011; 12: 100. </a:t>
            </a:r>
            <a:r>
              <a:rPr lang="en-US" sz="1800" i="1" dirty="0" smtClean="0"/>
              <a:t> </a:t>
            </a:r>
            <a:r>
              <a:rPr lang="en-US" sz="1800" dirty="0" smtClean="0"/>
              <a:t>On the web at: </a:t>
            </a:r>
            <a:r>
              <a:rPr lang="en-US" sz="1800" dirty="0" smtClean="0">
                <a:hlinkClick r:id="rId5"/>
              </a:rPr>
              <a:t>http://www.trialsjournal.com/content/12/1/100</a:t>
            </a:r>
            <a:r>
              <a:rPr lang="en-US" sz="1800" dirty="0" smtClean="0"/>
              <a:t>. This is the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in a series of articles in </a:t>
            </a:r>
            <a:r>
              <a:rPr lang="en-US" sz="1800" i="1" dirty="0" smtClean="0"/>
              <a:t>Trials </a:t>
            </a:r>
            <a:r>
              <a:rPr lang="en-US" sz="1800" dirty="0" smtClean="0"/>
              <a:t>by a group of Canadians who had a grant to study the issues.</a:t>
            </a:r>
          </a:p>
          <a:p>
            <a:pPr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ltbars">
  <a:themeElements>
    <a:clrScheme name="">
      <a:dk1>
        <a:srgbClr val="000000"/>
      </a:dk1>
      <a:lt1>
        <a:srgbClr val="FFFFFF"/>
      </a:lt1>
      <a:dk2>
        <a:srgbClr val="618FFD"/>
      </a:dk2>
      <a:lt2>
        <a:srgbClr val="FAFD00"/>
      </a:lt2>
      <a:accent1>
        <a:srgbClr val="FC0128"/>
      </a:accent1>
      <a:accent2>
        <a:srgbClr val="114FFB"/>
      </a:accent2>
      <a:accent3>
        <a:srgbClr val="B7C6FE"/>
      </a:accent3>
      <a:accent4>
        <a:srgbClr val="DADADA"/>
      </a:accent4>
      <a:accent5>
        <a:srgbClr val="FDAAAC"/>
      </a:accent5>
      <a:accent6>
        <a:srgbClr val="0E47E3"/>
      </a:accent6>
      <a:hlink>
        <a:srgbClr val="CECECE"/>
      </a:hlink>
      <a:folHlink>
        <a:srgbClr val="8CF4EA"/>
      </a:folHlink>
    </a:clrScheme>
    <a:fontScheme name="multbars.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multbars.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tbars.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ultbars.pp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tbars.pp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tbars.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tbars.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tbars.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e:\msoffice\powerpnt\template\sldshow\multbars.ppt</Template>
  <TotalTime>1949</TotalTime>
  <Pages>0</Pages>
  <Words>888</Words>
  <Application>Microsoft Office PowerPoint</Application>
  <PresentationFormat>35mm Slides</PresentationFormat>
  <Paragraphs>67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Wingdings</vt:lpstr>
      <vt:lpstr>Times New Roman</vt:lpstr>
      <vt:lpstr>multbars</vt:lpstr>
      <vt:lpstr>Cluster Randomized Trials</vt:lpstr>
      <vt:lpstr>What is a cluster randomized trial (CRT)?</vt:lpstr>
      <vt:lpstr>Who is the research subject?</vt:lpstr>
      <vt:lpstr>Who is the research subject?</vt:lpstr>
      <vt:lpstr>Randomized Control Trial (RCT) vs. Cluster Randomized Trial (CRT)</vt:lpstr>
      <vt:lpstr>Problems with CRT</vt:lpstr>
      <vt:lpstr>Weijer et al. Ethical issues posed by cluster randomized trials (CRTs) in health research. Trials 2011; 12: 100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slide</dc:title>
  <dc:subject>slide powerpoint</dc:subject>
  <dc:creator>Lainie S. Ross</dc:creator>
  <cp:lastModifiedBy>Shelley Hurwitz</cp:lastModifiedBy>
  <cp:revision>49</cp:revision>
  <cp:lastPrinted>1601-01-01T00:00:00Z</cp:lastPrinted>
  <dcterms:created xsi:type="dcterms:W3CDTF">1995-07-06T21:43:36Z</dcterms:created>
  <dcterms:modified xsi:type="dcterms:W3CDTF">2013-12-12T23:41:18Z</dcterms:modified>
</cp:coreProperties>
</file>