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64" r:id="rId2"/>
    <p:sldId id="265" r:id="rId3"/>
    <p:sldId id="387" r:id="rId4"/>
    <p:sldId id="272" r:id="rId5"/>
    <p:sldId id="396" r:id="rId6"/>
    <p:sldId id="388" r:id="rId7"/>
    <p:sldId id="389" r:id="rId8"/>
    <p:sldId id="392" r:id="rId9"/>
    <p:sldId id="411" r:id="rId10"/>
    <p:sldId id="397" r:id="rId11"/>
    <p:sldId id="398" r:id="rId12"/>
    <p:sldId id="399" r:id="rId13"/>
    <p:sldId id="400" r:id="rId14"/>
    <p:sldId id="401" r:id="rId15"/>
    <p:sldId id="403" r:id="rId16"/>
    <p:sldId id="405" r:id="rId17"/>
    <p:sldId id="406" r:id="rId18"/>
    <p:sldId id="407" r:id="rId19"/>
    <p:sldId id="408" r:id="rId20"/>
    <p:sldId id="409" r:id="rId21"/>
    <p:sldId id="427" r:id="rId22"/>
    <p:sldId id="412" r:id="rId23"/>
    <p:sldId id="414" r:id="rId24"/>
    <p:sldId id="419" r:id="rId25"/>
    <p:sldId id="418" r:id="rId26"/>
    <p:sldId id="417" r:id="rId27"/>
    <p:sldId id="430" r:id="rId28"/>
    <p:sldId id="420" r:id="rId29"/>
    <p:sldId id="432" r:id="rId30"/>
    <p:sldId id="421" r:id="rId31"/>
    <p:sldId id="424" r:id="rId32"/>
    <p:sldId id="423" r:id="rId33"/>
    <p:sldId id="428" r:id="rId34"/>
    <p:sldId id="425" r:id="rId35"/>
    <p:sldId id="426" r:id="rId36"/>
    <p:sldId id="431" r:id="rId37"/>
    <p:sldId id="416" r:id="rId38"/>
    <p:sldId id="415" r:id="rId39"/>
  </p:sldIdLst>
  <p:sldSz cx="9144000" cy="6858000" type="screen4x3"/>
  <p:notesSz cx="7315200" cy="9601200"/>
  <p:defaultTextStyle>
    <a:defPPr>
      <a:defRPr lang="en-US"/>
    </a:defPPr>
    <a:lvl1pPr algn="l" rtl="0" fontAlgn="base">
      <a:spcBef>
        <a:spcPct val="0"/>
      </a:spcBef>
      <a:spcAft>
        <a:spcPct val="0"/>
      </a:spcAft>
      <a:defRPr sz="3600" kern="1200">
        <a:solidFill>
          <a:schemeClr val="bg1"/>
        </a:solidFill>
        <a:latin typeface="Arial" charset="0"/>
        <a:ea typeface="+mn-ea"/>
        <a:cs typeface="+mn-cs"/>
      </a:defRPr>
    </a:lvl1pPr>
    <a:lvl2pPr marL="457200" algn="l" rtl="0" fontAlgn="base">
      <a:spcBef>
        <a:spcPct val="0"/>
      </a:spcBef>
      <a:spcAft>
        <a:spcPct val="0"/>
      </a:spcAft>
      <a:defRPr sz="3600" kern="1200">
        <a:solidFill>
          <a:schemeClr val="bg1"/>
        </a:solidFill>
        <a:latin typeface="Arial" charset="0"/>
        <a:ea typeface="+mn-ea"/>
        <a:cs typeface="+mn-cs"/>
      </a:defRPr>
    </a:lvl2pPr>
    <a:lvl3pPr marL="914400" algn="l" rtl="0" fontAlgn="base">
      <a:spcBef>
        <a:spcPct val="0"/>
      </a:spcBef>
      <a:spcAft>
        <a:spcPct val="0"/>
      </a:spcAft>
      <a:defRPr sz="3600" kern="1200">
        <a:solidFill>
          <a:schemeClr val="bg1"/>
        </a:solidFill>
        <a:latin typeface="Arial" charset="0"/>
        <a:ea typeface="+mn-ea"/>
        <a:cs typeface="+mn-cs"/>
      </a:defRPr>
    </a:lvl3pPr>
    <a:lvl4pPr marL="1371600" algn="l" rtl="0" fontAlgn="base">
      <a:spcBef>
        <a:spcPct val="0"/>
      </a:spcBef>
      <a:spcAft>
        <a:spcPct val="0"/>
      </a:spcAft>
      <a:defRPr sz="3600" kern="1200">
        <a:solidFill>
          <a:schemeClr val="bg1"/>
        </a:solidFill>
        <a:latin typeface="Arial" charset="0"/>
        <a:ea typeface="+mn-ea"/>
        <a:cs typeface="+mn-cs"/>
      </a:defRPr>
    </a:lvl4pPr>
    <a:lvl5pPr marL="1828800" algn="l" rtl="0" fontAlgn="base">
      <a:spcBef>
        <a:spcPct val="0"/>
      </a:spcBef>
      <a:spcAft>
        <a:spcPct val="0"/>
      </a:spcAft>
      <a:defRPr sz="3600" kern="1200">
        <a:solidFill>
          <a:schemeClr val="bg1"/>
        </a:solidFill>
        <a:latin typeface="Arial" charset="0"/>
        <a:ea typeface="+mn-ea"/>
        <a:cs typeface="+mn-cs"/>
      </a:defRPr>
    </a:lvl5pPr>
    <a:lvl6pPr marL="2286000" algn="l" defTabSz="914400" rtl="0" eaLnBrk="1" latinLnBrk="0" hangingPunct="1">
      <a:defRPr sz="3600" kern="1200">
        <a:solidFill>
          <a:schemeClr val="bg1"/>
        </a:solidFill>
        <a:latin typeface="Arial" charset="0"/>
        <a:ea typeface="+mn-ea"/>
        <a:cs typeface="+mn-cs"/>
      </a:defRPr>
    </a:lvl6pPr>
    <a:lvl7pPr marL="2743200" algn="l" defTabSz="914400" rtl="0" eaLnBrk="1" latinLnBrk="0" hangingPunct="1">
      <a:defRPr sz="3600" kern="1200">
        <a:solidFill>
          <a:schemeClr val="bg1"/>
        </a:solidFill>
        <a:latin typeface="Arial" charset="0"/>
        <a:ea typeface="+mn-ea"/>
        <a:cs typeface="+mn-cs"/>
      </a:defRPr>
    </a:lvl7pPr>
    <a:lvl8pPr marL="3200400" algn="l" defTabSz="914400" rtl="0" eaLnBrk="1" latinLnBrk="0" hangingPunct="1">
      <a:defRPr sz="3600" kern="1200">
        <a:solidFill>
          <a:schemeClr val="bg1"/>
        </a:solidFill>
        <a:latin typeface="Arial" charset="0"/>
        <a:ea typeface="+mn-ea"/>
        <a:cs typeface="+mn-cs"/>
      </a:defRPr>
    </a:lvl8pPr>
    <a:lvl9pPr marL="3657600" algn="l" defTabSz="914400" rtl="0" eaLnBrk="1" latinLnBrk="0" hangingPunct="1">
      <a:defRPr sz="3600" kern="1200">
        <a:solidFill>
          <a:schemeClr val="bg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enda Crowe" initials="" lastIdx="7" clrIdx="0"/>
  <p:cmAuthor id="1" name="Wei Wang" initials="" lastIdx="8"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CCECFF"/>
    <a:srgbClr val="003591"/>
    <a:srgbClr val="CCFF66"/>
    <a:srgbClr val="990000"/>
    <a:srgbClr val="4D4D4D"/>
    <a:srgbClr val="333333"/>
    <a:srgbClr val="0033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4" autoAdjust="0"/>
    <p:restoredTop sz="88305" autoAdjust="0"/>
  </p:normalViewPr>
  <p:slideViewPr>
    <p:cSldViewPr snapToGrid="0">
      <p:cViewPr>
        <p:scale>
          <a:sx n="75" d="100"/>
          <a:sy n="75" d="100"/>
        </p:scale>
        <p:origin x="-954" y="-846"/>
      </p:cViewPr>
      <p:guideLst>
        <p:guide orient="horz" pos="1008"/>
        <p:guide pos="292"/>
      </p:guideLst>
    </p:cSldViewPr>
  </p:slideViewPr>
  <p:outlineViewPr>
    <p:cViewPr>
      <p:scale>
        <a:sx n="33" d="100"/>
        <a:sy n="33" d="100"/>
      </p:scale>
      <p:origin x="90" y="0"/>
    </p:cViewPr>
  </p:outlin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51" d="100"/>
          <a:sy n="51" d="100"/>
        </p:scale>
        <p:origin x="-1378" y="-101"/>
      </p:cViewPr>
      <p:guideLst>
        <p:guide orient="horz" pos="3024"/>
        <p:guide pos="2304"/>
      </p:guideLst>
    </p:cSldViewPr>
  </p:notesViewPr>
  <p:gridSpacing cx="368685763" cy="3686857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CA"/>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3393186A-9E69-445F-AAD4-B86C282FBE98}" type="datetimeFigureOut">
              <a:rPr lang="en-CA"/>
              <a:pPr>
                <a:defRPr/>
              </a:pPr>
              <a:t>26/08/2011</a:t>
            </a:fld>
            <a:endParaRPr lang="en-CA"/>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CA"/>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1F2081AB-DDCB-4AD8-86D0-D7898910A246}" type="slidenum">
              <a:rPr lang="en-CA"/>
              <a:pPr>
                <a:defRPr/>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1331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1331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93618EE6-CBCB-4BC6-AB34-46336A70F1C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xfrm>
            <a:off x="1257300" y="719138"/>
            <a:ext cx="4802188" cy="3602037"/>
          </a:xfrm>
          <a:ln/>
        </p:spPr>
      </p:sp>
      <p:sp>
        <p:nvSpPr>
          <p:cNvPr id="18434"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1257300" y="719138"/>
            <a:ext cx="4802188" cy="3602037"/>
          </a:xfrm>
          <a:ln/>
        </p:spPr>
      </p:sp>
      <p:sp>
        <p:nvSpPr>
          <p:cNvPr id="38914"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1257300" y="719138"/>
            <a:ext cx="4802188" cy="3602037"/>
          </a:xfrm>
          <a:ln/>
        </p:spPr>
      </p:sp>
      <p:sp>
        <p:nvSpPr>
          <p:cNvPr id="40962"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1257300" y="719138"/>
            <a:ext cx="4802188" cy="3602037"/>
          </a:xfrm>
          <a:ln/>
        </p:spPr>
      </p:sp>
      <p:sp>
        <p:nvSpPr>
          <p:cNvPr id="43010"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p:spPr>
        <p:txBody>
          <a:bodyPr/>
          <a:lstStyle/>
          <a:p>
            <a:pPr>
              <a:spcBef>
                <a:spcPct val="0"/>
              </a:spcBef>
            </a:pPr>
            <a:endParaRPr lang="de-DE" smtClean="0"/>
          </a:p>
        </p:txBody>
      </p:sp>
      <p:sp>
        <p:nvSpPr>
          <p:cNvPr id="49155"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anchor="b"/>
          <a:lstStyle/>
          <a:p>
            <a:pPr algn="r"/>
            <a:fld id="{C576F016-7D5A-4E09-8328-E96D55BB825E}" type="slidenum">
              <a:rPr lang="en-US" sz="1200">
                <a:solidFill>
                  <a:schemeClr val="tx1"/>
                </a:solidFill>
              </a:rPr>
              <a:pPr algn="r"/>
              <a:t>21</a:t>
            </a:fld>
            <a:endParaRPr 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1257300" y="719138"/>
            <a:ext cx="4802188" cy="3602037"/>
          </a:xfrm>
          <a:ln/>
        </p:spPr>
      </p:sp>
      <p:sp>
        <p:nvSpPr>
          <p:cNvPr id="51202" name="Rectangle 3"/>
          <p:cNvSpPr>
            <a:spLocks noGrp="1" noChangeArrowheads="1"/>
          </p:cNvSpPr>
          <p:nvPr>
            <p:ph type="body" idx="1"/>
          </p:nvPr>
        </p:nvSpPr>
        <p:spPr>
          <a:xfrm>
            <a:off x="731838" y="4559300"/>
            <a:ext cx="5851525" cy="4322763"/>
          </a:xfrm>
          <a:noFill/>
          <a:ln/>
        </p:spPr>
        <p:txBody>
          <a:bodyPr/>
          <a:lstStyle/>
          <a:p>
            <a:r>
              <a:rPr lang="en-US" smtClean="0"/>
              <a:t>Objectives : Foster the use of graphics by providing examples of graphs for a set of clinical questions as well as general principles for graphing</a:t>
            </a:r>
          </a:p>
          <a:p>
            <a:r>
              <a:rPr lang="en-US" smtClean="0"/>
              <a:t>This is mainly safety-oriented at this point (see the subteam names), but the majority of graphs could also be used for efficacy purposes)</a:t>
            </a:r>
          </a:p>
          <a:p>
            <a:r>
              <a:rPr lang="en-US" smtClean="0"/>
              <a:t>4 teamsScope: Static graphs for reporting</a:t>
            </a:r>
          </a:p>
          <a:p>
            <a:r>
              <a:rPr lang="en-US" smtClean="0"/>
              <a:t>Destination : ctspedia CTS “Clinical and Translational Sciences” with contributions from Frank Harrell from Vanderbilt and maintained by members of the CTSA </a:t>
            </a:r>
          </a:p>
          <a:p>
            <a:r>
              <a:rPr lang="en-US" smtClean="0"/>
              <a:t>BERD consortium led by Mary Banch at UC Davis.</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p:spPr>
        <p:txBody>
          <a:bodyPr/>
          <a:lstStyle/>
          <a:p>
            <a:pPr>
              <a:spcBef>
                <a:spcPct val="0"/>
              </a:spcBef>
            </a:pPr>
            <a:endParaRPr lang="de-DE" smtClean="0"/>
          </a:p>
        </p:txBody>
      </p:sp>
      <p:sp>
        <p:nvSpPr>
          <p:cNvPr id="63491"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anchor="b"/>
          <a:lstStyle/>
          <a:p>
            <a:pPr algn="r"/>
            <a:fld id="{E4F2A30D-58C7-4A81-90BF-4404DDB7B210}" type="slidenum">
              <a:rPr lang="en-US" sz="1200">
                <a:solidFill>
                  <a:schemeClr val="tx1"/>
                </a:solidFill>
              </a:rPr>
              <a:pPr algn="r"/>
              <a:t>33</a:t>
            </a:fld>
            <a:endParaRPr 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p:spPr>
        <p:txBody>
          <a:bodyPr/>
          <a:lstStyle/>
          <a:p>
            <a:r>
              <a:rPr lang="en-US" smtClean="0"/>
              <a:t>Note:  names will be updated before presentation.</a:t>
            </a:r>
          </a:p>
        </p:txBody>
      </p:sp>
      <p:sp>
        <p:nvSpPr>
          <p:cNvPr id="67587"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anchor="b"/>
          <a:lstStyle/>
          <a:p>
            <a:pPr algn="r"/>
            <a:fld id="{FB391490-A5EA-4629-8E11-988F06E38D9E}" type="slidenum">
              <a:rPr lang="en-US" sz="1200">
                <a:solidFill>
                  <a:schemeClr val="tx1"/>
                </a:solidFill>
              </a:rPr>
              <a:pPr algn="r"/>
              <a:t>36</a:t>
            </a:fld>
            <a:endParaRPr 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p:spPr>
        <p:txBody>
          <a:bodyPr/>
          <a:lstStyle/>
          <a:p>
            <a:pPr>
              <a:spcBef>
                <a:spcPct val="0"/>
              </a:spcBef>
            </a:pPr>
            <a:endParaRPr lang="de-DE" smtClean="0"/>
          </a:p>
        </p:txBody>
      </p:sp>
      <p:sp>
        <p:nvSpPr>
          <p:cNvPr id="20483" name="Slide Number Placeholder 3"/>
          <p:cNvSpPr>
            <a:spLocks noGrp="1"/>
          </p:cNvSpPr>
          <p:nvPr>
            <p:ph type="sldNum" sz="quarter" idx="5"/>
          </p:nvPr>
        </p:nvSpPr>
        <p:spPr>
          <a:noFill/>
        </p:spPr>
        <p:txBody>
          <a:bodyPr/>
          <a:lstStyle/>
          <a:p>
            <a:fld id="{C4CEC16F-2D84-4237-9517-2D3FFBCD6D6F}"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xfrm>
            <a:off x="1257300" y="719138"/>
            <a:ext cx="4802188" cy="3602037"/>
          </a:xfrm>
          <a:ln/>
        </p:spPr>
      </p:sp>
      <p:sp>
        <p:nvSpPr>
          <p:cNvPr id="22530"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xfrm>
            <a:off x="1257300" y="719138"/>
            <a:ext cx="4802188" cy="3602037"/>
          </a:xfrm>
          <a:ln/>
        </p:spPr>
      </p:sp>
      <p:sp>
        <p:nvSpPr>
          <p:cNvPr id="24578"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xfrm>
            <a:off x="1257300" y="719138"/>
            <a:ext cx="4802188" cy="3602037"/>
          </a:xfrm>
          <a:ln/>
        </p:spPr>
      </p:sp>
      <p:sp>
        <p:nvSpPr>
          <p:cNvPr id="26626"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1257300" y="719138"/>
            <a:ext cx="4802188" cy="3602037"/>
          </a:xfrm>
          <a:ln/>
        </p:spPr>
      </p:sp>
      <p:sp>
        <p:nvSpPr>
          <p:cNvPr id="30722"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1257300" y="719138"/>
            <a:ext cx="4802188" cy="3602037"/>
          </a:xfrm>
          <a:ln/>
        </p:spPr>
      </p:sp>
      <p:sp>
        <p:nvSpPr>
          <p:cNvPr id="32770"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1257300" y="719138"/>
            <a:ext cx="4802188" cy="3602037"/>
          </a:xfrm>
          <a:ln/>
        </p:spPr>
      </p:sp>
      <p:sp>
        <p:nvSpPr>
          <p:cNvPr id="34818"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1257300" y="719138"/>
            <a:ext cx="4802188" cy="3602037"/>
          </a:xfrm>
          <a:ln/>
        </p:spPr>
      </p:sp>
      <p:sp>
        <p:nvSpPr>
          <p:cNvPr id="36866" name="Rectangle 3"/>
          <p:cNvSpPr>
            <a:spLocks noGrp="1" noChangeArrowheads="1"/>
          </p:cNvSpPr>
          <p:nvPr>
            <p:ph type="body" idx="1"/>
          </p:nvPr>
        </p:nvSpPr>
        <p:spPr>
          <a:xfrm>
            <a:off x="731838" y="4559300"/>
            <a:ext cx="5851525" cy="4322763"/>
          </a:xfrm>
          <a:noFill/>
          <a:ln/>
        </p:spPr>
        <p:txBody>
          <a:bodyP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65113" y="374650"/>
            <a:ext cx="6501447" cy="2856230"/>
          </a:xfrm>
        </p:spPr>
        <p:txBody>
          <a:bodyPr anchor="t">
            <a:normAutofit/>
          </a:bodyPr>
          <a:lstStyle>
            <a:lvl1pPr algn="l">
              <a:defRPr sz="3600">
                <a:solidFill>
                  <a:schemeClr val="bg1"/>
                </a:solidFill>
              </a:defRPr>
            </a:lvl1pPr>
          </a:lstStyle>
          <a:p>
            <a:r>
              <a:rPr lang="en-US" dirty="0"/>
              <a:t>Click to edit Master title style</a:t>
            </a:r>
            <a:br>
              <a:rPr lang="en-US" dirty="0"/>
            </a:br>
            <a:r>
              <a:rPr lang="en-US" dirty="0"/>
              <a:t>2</a:t>
            </a:r>
            <a:br>
              <a:rPr lang="en-US" dirty="0"/>
            </a:br>
            <a:r>
              <a:rPr lang="en-US" dirty="0"/>
              <a:t>3</a:t>
            </a:r>
            <a:br>
              <a:rPr lang="en-US" dirty="0"/>
            </a:br>
            <a:r>
              <a:rPr lang="en-US" dirty="0"/>
              <a:t>4</a:t>
            </a:r>
            <a:br>
              <a:rPr lang="en-US" dirty="0"/>
            </a:br>
            <a:r>
              <a:rPr lang="en-US" dirty="0"/>
              <a:t>5</a:t>
            </a:r>
          </a:p>
        </p:txBody>
      </p:sp>
      <p:sp>
        <p:nvSpPr>
          <p:cNvPr id="17411" name="Rectangle 3"/>
          <p:cNvSpPr>
            <a:spLocks noGrp="1" noChangeArrowheads="1"/>
          </p:cNvSpPr>
          <p:nvPr>
            <p:ph type="subTitle" idx="1"/>
          </p:nvPr>
        </p:nvSpPr>
        <p:spPr>
          <a:xfrm>
            <a:off x="269875" y="3398520"/>
            <a:ext cx="5826125" cy="1752600"/>
          </a:xfrm>
        </p:spPr>
        <p:txBody>
          <a:bodyPr>
            <a:normAutofit/>
          </a:bodyPr>
          <a:lstStyle>
            <a:lvl1pPr marL="0" indent="0">
              <a:buFontTx/>
              <a:buNone/>
              <a:defRPr>
                <a:solidFill>
                  <a:schemeClr val="accent2"/>
                </a:solidFill>
              </a:defRPr>
            </a:lvl1pPr>
          </a:lstStyle>
          <a:p>
            <a:r>
              <a:rPr lang="en-US" dirty="0"/>
              <a:t>Click to edit Master subtitle style</a:t>
            </a:r>
          </a:p>
          <a:p>
            <a:r>
              <a:rPr lang="en-US" dirty="0"/>
              <a:t>2</a:t>
            </a:r>
          </a:p>
          <a:p>
            <a:r>
              <a:rPr lang="en-US" dirty="0"/>
              <a:t>2</a:t>
            </a:r>
          </a:p>
        </p:txBody>
      </p:sp>
    </p:spTree>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55A8B015-0D77-420D-88AA-95B21F57C4A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786563" y="6357938"/>
            <a:ext cx="1943100" cy="3429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87388" y="6402388"/>
            <a:ext cx="6477000" cy="250825"/>
          </a:xfrm>
          <a:prstGeom prst="rect">
            <a:avLst/>
          </a:prstGeom>
        </p:spPr>
        <p:txBody>
          <a:bodyPr/>
          <a:lstStyle>
            <a:lvl1pPr>
              <a:defRPr sz="900">
                <a:solidFill>
                  <a:srgbClr val="7F7F7F"/>
                </a:solidFill>
              </a:defRPr>
            </a:lvl1pPr>
          </a:lstStyle>
          <a:p>
            <a:pPr>
              <a:defRPr/>
            </a:pPr>
            <a:endParaRPr lang="en-US"/>
          </a:p>
        </p:txBody>
      </p:sp>
      <p:sp>
        <p:nvSpPr>
          <p:cNvPr id="6" name="Slide Number Placeholder 5"/>
          <p:cNvSpPr>
            <a:spLocks noGrp="1"/>
          </p:cNvSpPr>
          <p:nvPr>
            <p:ph type="sldNum" sz="quarter" idx="11"/>
          </p:nvPr>
        </p:nvSpPr>
        <p:spPr/>
        <p:txBody>
          <a:bodyPr/>
          <a:lstStyle>
            <a:lvl1pPr>
              <a:defRPr sz="900">
                <a:solidFill>
                  <a:srgbClr val="7F7F7F"/>
                </a:solidFill>
              </a:defRPr>
            </a:lvl1pPr>
          </a:lstStyle>
          <a:p>
            <a:pPr>
              <a:defRPr/>
            </a:pPr>
            <a:fld id="{26FB7FE8-9E71-45F1-AD1A-40E2FDBE4A9E}"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60" y="132080"/>
            <a:ext cx="8615680" cy="1148080"/>
          </a:xfrm>
        </p:spPr>
        <p:txBody>
          <a:bodyPr>
            <a:normAutofit/>
          </a:bodyPr>
          <a:lstStyle>
            <a:lvl1pPr>
              <a:defRPr sz="3600" b="1">
                <a:solidFill>
                  <a:schemeClr val="bg2"/>
                </a:solidFill>
              </a:defRPr>
            </a:lvl1pPr>
          </a:lstStyle>
          <a:p>
            <a:r>
              <a:rPr lang="en-US" dirty="0" smtClean="0"/>
              <a:t>Click to edit Master title style</a:t>
            </a:r>
            <a:endParaRPr lang="en-CA" dirty="0"/>
          </a:p>
        </p:txBody>
      </p:sp>
      <p:sp>
        <p:nvSpPr>
          <p:cNvPr id="3" name="Content Placeholder 2"/>
          <p:cNvSpPr>
            <a:spLocks noGrp="1"/>
          </p:cNvSpPr>
          <p:nvPr>
            <p:ph idx="1"/>
          </p:nvPr>
        </p:nvSpPr>
        <p:spPr>
          <a:xfrm>
            <a:off x="264160" y="1478280"/>
            <a:ext cx="862584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Slide Number Placeholder 3"/>
          <p:cNvSpPr>
            <a:spLocks noGrp="1"/>
          </p:cNvSpPr>
          <p:nvPr>
            <p:ph type="sldNum" sz="quarter" idx="10"/>
          </p:nvPr>
        </p:nvSpPr>
        <p:spPr>
          <a:xfrm>
            <a:off x="3895725" y="6367463"/>
            <a:ext cx="1154113" cy="368300"/>
          </a:xfrm>
        </p:spPr>
        <p:txBody>
          <a:bodyPr/>
          <a:lstStyle>
            <a:lvl1pPr>
              <a:defRPr sz="1000"/>
            </a:lvl1pPr>
          </a:lstStyle>
          <a:p>
            <a:pPr>
              <a:defRPr/>
            </a:pPr>
            <a:fld id="{E5B2A22E-33B6-4C74-90F3-2650A49673E3}" type="slidenum">
              <a:rPr lang="en-US"/>
              <a:pPr>
                <a:defRPr/>
              </a:pPr>
              <a:t>‹#›</a:t>
            </a:fld>
            <a:endParaRPr lang="en-US" dirty="0"/>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dirty="0" smtClean="0"/>
              <a:t>Click to edit Master title style</a:t>
            </a:r>
            <a:endParaRPr lang="en-CA"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6"/>
          <p:cNvSpPr>
            <a:spLocks noGrp="1" noChangeArrowheads="1"/>
          </p:cNvSpPr>
          <p:nvPr>
            <p:ph type="sldNum" sz="quarter" idx="10"/>
          </p:nvPr>
        </p:nvSpPr>
        <p:spPr>
          <a:ln/>
        </p:spPr>
        <p:txBody>
          <a:bodyPr/>
          <a:lstStyle>
            <a:lvl1pPr>
              <a:defRPr/>
            </a:lvl1pPr>
          </a:lstStyle>
          <a:p>
            <a:pPr>
              <a:defRPr/>
            </a:pPr>
            <a:fld id="{920984ED-9FD5-4F61-9B87-01B24013D74B}" type="slidenum">
              <a:rPr lang="en-US"/>
              <a:pPr>
                <a:defRPr/>
              </a:pPr>
              <a:t>‹#›</a:t>
            </a:fld>
            <a:endParaRPr lang="en-US" dirty="0"/>
          </a:p>
        </p:txBody>
      </p:sp>
    </p:spTree>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dirty="0" smtClean="0"/>
              <a:t>Click to edit Master title style</a:t>
            </a:r>
            <a:endParaRPr lang="en-CA"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Rectangle 6"/>
          <p:cNvSpPr>
            <a:spLocks noGrp="1" noChangeArrowheads="1"/>
          </p:cNvSpPr>
          <p:nvPr>
            <p:ph type="sldNum" sz="quarter" idx="10"/>
          </p:nvPr>
        </p:nvSpPr>
        <p:spPr>
          <a:ln/>
        </p:spPr>
        <p:txBody>
          <a:bodyPr/>
          <a:lstStyle>
            <a:lvl1pPr>
              <a:defRPr/>
            </a:lvl1pPr>
          </a:lstStyle>
          <a:p>
            <a:pPr>
              <a:defRPr/>
            </a:pPr>
            <a:fld id="{0943AECF-9BC4-4BF5-92BA-29F3E6C54868}" type="slidenum">
              <a:rPr lang="en-US"/>
              <a:pPr>
                <a:defRPr/>
              </a:pPr>
              <a:t>‹#›</a:t>
            </a:fld>
            <a:endParaRPr lang="en-US" dirty="0"/>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dirty="0" smtClean="0"/>
              <a:t>Click to edit Master title style</a:t>
            </a:r>
            <a:endParaRPr lang="en-CA" dirty="0"/>
          </a:p>
        </p:txBody>
      </p:sp>
      <p:sp>
        <p:nvSpPr>
          <p:cNvPr id="3" name="Rectangle 6"/>
          <p:cNvSpPr>
            <a:spLocks noGrp="1" noChangeArrowheads="1"/>
          </p:cNvSpPr>
          <p:nvPr>
            <p:ph type="sldNum" sz="quarter" idx="10"/>
          </p:nvPr>
        </p:nvSpPr>
        <p:spPr>
          <a:ln/>
        </p:spPr>
        <p:txBody>
          <a:bodyPr/>
          <a:lstStyle>
            <a:lvl1pPr>
              <a:defRPr/>
            </a:lvl1pPr>
          </a:lstStyle>
          <a:p>
            <a:pPr>
              <a:defRPr/>
            </a:pPr>
            <a:fld id="{776764D9-1294-46FB-91AB-D5C730C0F273}" type="slidenum">
              <a:rPr lang="en-US"/>
              <a:pPr>
                <a:defRPr/>
              </a:pPr>
              <a:t>‹#›</a:t>
            </a:fld>
            <a:endParaRPr lang="en-US" dirty="0"/>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0B9B8735-CFD5-48FE-A80F-9859604C84A7}" type="slidenum">
              <a:rPr lang="en-US"/>
              <a:pPr>
                <a:defRPr/>
              </a:pPr>
              <a:t>‹#›</a:t>
            </a:fld>
            <a:endParaRPr lang="en-US" dirty="0"/>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bg2"/>
                </a:solidFill>
              </a:defRPr>
            </a:lvl1pPr>
          </a:lstStyle>
          <a:p>
            <a:r>
              <a:rPr lang="en-US" dirty="0" smtClean="0"/>
              <a:t>Click to edit Master title style</a:t>
            </a:r>
            <a:endParaRPr lang="en-CA"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A0F1D7F-EE90-4D53-9175-FFAF17460926}" type="slidenum">
              <a:rPr lang="en-US"/>
              <a:pPr>
                <a:defRPr/>
              </a:pPr>
              <a:t>‹#›</a:t>
            </a:fld>
            <a:endParaRPr lang="en-US" dirty="0"/>
          </a:p>
        </p:txBody>
      </p:sp>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bg2"/>
                </a:solidFill>
              </a:defRPr>
            </a:lvl1pPr>
          </a:lstStyle>
          <a:p>
            <a:r>
              <a:rPr lang="en-US" dirty="0" smtClean="0"/>
              <a:t>Click to edit Master title style</a:t>
            </a:r>
            <a:endParaRPr lang="en-CA"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3C3BE98-20DE-419D-B96C-C2B20A520F38}" type="slidenum">
              <a:rPr lang="en-US"/>
              <a:pPr>
                <a:defRPr/>
              </a:pPr>
              <a:t>‹#›</a:t>
            </a:fld>
            <a:endParaRPr lang="en-US" dirty="0"/>
          </a:p>
        </p:txBody>
      </p:sp>
    </p:spTree>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68288"/>
            <a:ext cx="8229600" cy="11033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524000"/>
            <a:ext cx="8229600" cy="4648200"/>
          </a:xfrm>
        </p:spPr>
        <p:txBody>
          <a:bodyPr/>
          <a:lstStyle/>
          <a:p>
            <a:pPr lvl="0"/>
            <a:endParaRPr lang="en-US" noProof="0"/>
          </a:p>
        </p:txBody>
      </p:sp>
      <p:sp>
        <p:nvSpPr>
          <p:cNvPr id="4" name="Date Placeholder 3"/>
          <p:cNvSpPr>
            <a:spLocks noGrp="1"/>
          </p:cNvSpPr>
          <p:nvPr>
            <p:ph type="dt" sz="half" idx="10"/>
          </p:nvPr>
        </p:nvSpPr>
        <p:spPr>
          <a:xfrm>
            <a:off x="4791075" y="6365875"/>
            <a:ext cx="2133600" cy="3016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457200" y="6367463"/>
            <a:ext cx="4259263" cy="300037"/>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589838" y="6365875"/>
            <a:ext cx="503237" cy="301625"/>
          </a:xfrm>
        </p:spPr>
        <p:txBody>
          <a:bodyPr/>
          <a:lstStyle>
            <a:lvl1pPr>
              <a:defRPr/>
            </a:lvl1pPr>
          </a:lstStyle>
          <a:p>
            <a:pPr>
              <a:defRPr/>
            </a:pPr>
            <a:fld id="{484363FA-4589-4260-BBD6-1BFF9F904B8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sldNum" sz="quarter" idx="4"/>
          </p:nvPr>
        </p:nvSpPr>
        <p:spPr bwMode="auto">
          <a:xfrm>
            <a:off x="3905250" y="6372225"/>
            <a:ext cx="13335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fld id="{661AB464-B4F2-4B46-83C0-F757C7EF0F3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2" r:id="rId3"/>
    <p:sldLayoutId id="2147483661" r:id="rId4"/>
    <p:sldLayoutId id="2147483660" r:id="rId5"/>
    <p:sldLayoutId id="2147483659" r:id="rId6"/>
    <p:sldLayoutId id="2147483658" r:id="rId7"/>
    <p:sldLayoutId id="2147483657" r:id="rId8"/>
    <p:sldLayoutId id="2147483665" r:id="rId9"/>
    <p:sldLayoutId id="2147483666" r:id="rId10"/>
    <p:sldLayoutId id="2147483667" r:id="rId11"/>
  </p:sldLayoutIdLst>
  <p:transition>
    <p:cut/>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Arial" charset="0"/>
        </a:defRPr>
      </a:lvl2pPr>
      <a:lvl3pPr algn="ctr" rtl="0" eaLnBrk="0" fontAlgn="base" hangingPunct="0">
        <a:spcBef>
          <a:spcPct val="0"/>
        </a:spcBef>
        <a:spcAft>
          <a:spcPct val="0"/>
        </a:spcAft>
        <a:defRPr sz="4400">
          <a:solidFill>
            <a:schemeClr val="bg2"/>
          </a:solidFill>
          <a:latin typeface="Arial" charset="0"/>
        </a:defRPr>
      </a:lvl3pPr>
      <a:lvl4pPr algn="ctr" rtl="0" eaLnBrk="0" fontAlgn="base" hangingPunct="0">
        <a:spcBef>
          <a:spcPct val="0"/>
        </a:spcBef>
        <a:spcAft>
          <a:spcPct val="0"/>
        </a:spcAft>
        <a:defRPr sz="4400">
          <a:solidFill>
            <a:schemeClr val="bg2"/>
          </a:solidFill>
          <a:latin typeface="Arial" charset="0"/>
        </a:defRPr>
      </a:lvl4pPr>
      <a:lvl5pPr algn="ctr" rtl="0" eaLnBrk="0" fontAlgn="base" hangingPunct="0">
        <a:spcBef>
          <a:spcPct val="0"/>
        </a:spcBef>
        <a:spcAft>
          <a:spcPct val="0"/>
        </a:spcAft>
        <a:defRPr sz="4400">
          <a:solidFill>
            <a:schemeClr val="bg2"/>
          </a:solidFill>
          <a:latin typeface="Arial" charset="0"/>
        </a:defRPr>
      </a:lvl5pPr>
      <a:lvl6pPr marL="457200" algn="ctr" rtl="0" fontAlgn="base">
        <a:spcBef>
          <a:spcPct val="0"/>
        </a:spcBef>
        <a:spcAft>
          <a:spcPct val="0"/>
        </a:spcAft>
        <a:defRPr sz="4400">
          <a:solidFill>
            <a:srgbClr val="336699"/>
          </a:solidFill>
          <a:latin typeface="Arial" charset="0"/>
        </a:defRPr>
      </a:lvl6pPr>
      <a:lvl7pPr marL="914400" algn="ctr" rtl="0" fontAlgn="base">
        <a:spcBef>
          <a:spcPct val="0"/>
        </a:spcBef>
        <a:spcAft>
          <a:spcPct val="0"/>
        </a:spcAft>
        <a:defRPr sz="4400">
          <a:solidFill>
            <a:srgbClr val="336699"/>
          </a:solidFill>
          <a:latin typeface="Arial" charset="0"/>
        </a:defRPr>
      </a:lvl7pPr>
      <a:lvl8pPr marL="1371600" algn="ctr" rtl="0" fontAlgn="base">
        <a:spcBef>
          <a:spcPct val="0"/>
        </a:spcBef>
        <a:spcAft>
          <a:spcPct val="0"/>
        </a:spcAft>
        <a:defRPr sz="4400">
          <a:solidFill>
            <a:srgbClr val="336699"/>
          </a:solidFill>
          <a:latin typeface="Arial" charset="0"/>
        </a:defRPr>
      </a:lvl8pPr>
      <a:lvl9pPr marL="1828800" algn="ctr" rtl="0" fontAlgn="base">
        <a:spcBef>
          <a:spcPct val="0"/>
        </a:spcBef>
        <a:spcAft>
          <a:spcPct val="0"/>
        </a:spcAft>
        <a:defRPr sz="4400">
          <a:solidFill>
            <a:srgbClr val="336699"/>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rgbClr val="003366"/>
          </a:solidFill>
          <a:latin typeface="+mn-lt"/>
        </a:defRPr>
      </a:lvl6pPr>
      <a:lvl7pPr marL="2971800" indent="-228600" algn="l" rtl="0" fontAlgn="base">
        <a:spcBef>
          <a:spcPct val="20000"/>
        </a:spcBef>
        <a:spcAft>
          <a:spcPct val="0"/>
        </a:spcAft>
        <a:buChar char="»"/>
        <a:defRPr sz="2000">
          <a:solidFill>
            <a:srgbClr val="003366"/>
          </a:solidFill>
          <a:latin typeface="+mn-lt"/>
        </a:defRPr>
      </a:lvl7pPr>
      <a:lvl8pPr marL="3429000" indent="-228600" algn="l" rtl="0" fontAlgn="base">
        <a:spcBef>
          <a:spcPct val="20000"/>
        </a:spcBef>
        <a:spcAft>
          <a:spcPct val="0"/>
        </a:spcAft>
        <a:buChar char="»"/>
        <a:defRPr sz="2000">
          <a:solidFill>
            <a:srgbClr val="003366"/>
          </a:solidFill>
          <a:latin typeface="+mn-lt"/>
        </a:defRPr>
      </a:lvl8pPr>
      <a:lvl9pPr marL="3886200" indent="-228600" algn="l" rtl="0" fontAlgn="base">
        <a:spcBef>
          <a:spcPct val="20000"/>
        </a:spcBef>
        <a:spcAft>
          <a:spcPct val="0"/>
        </a:spcAft>
        <a:buChar char="»"/>
        <a:defRPr sz="2000">
          <a:solidFill>
            <a:srgbClr val="0033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thisisindexed.com/wp-content/uploads/2010/05/card2582.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robslink.com/SAS/Home.htm" TargetMode="External"/><Relationship Id="rId2" Type="http://schemas.openxmlformats.org/officeDocument/2006/relationships/hyperlink" Target="http://www.math.yorku.ca/SCS/Gallery/" TargetMode="External"/><Relationship Id="rId1" Type="http://schemas.openxmlformats.org/officeDocument/2006/relationships/slideLayout" Target="../slideLayouts/slideLayout2.xml"/><Relationship Id="rId5" Type="http://schemas.openxmlformats.org/officeDocument/2006/relationships/hyperlink" Target="http://stat-computing.org/events/2010-jsm/" TargetMode="External"/><Relationship Id="rId4" Type="http://schemas.openxmlformats.org/officeDocument/2006/relationships/hyperlink" Target="http://biostat.mc.vanderbilt.edu/twiki/pub/Main/StatGraphCourse/graphscourse.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265113" y="374650"/>
            <a:ext cx="6500812" cy="2855913"/>
          </a:xfrm>
        </p:spPr>
        <p:txBody>
          <a:bodyPr/>
          <a:lstStyle/>
          <a:p>
            <a:pPr eaLnBrk="1" hangingPunct="1"/>
            <a:r>
              <a:rPr lang="en-US" smtClean="0"/>
              <a:t>The Forest for the Trees</a:t>
            </a:r>
            <a:br>
              <a:rPr lang="en-US" smtClean="0"/>
            </a:br>
            <a:r>
              <a:rPr lang="en-US" smtClean="0"/>
              <a:t>Visualizing Adverse Events</a:t>
            </a:r>
            <a:r>
              <a:rPr lang="en-US" sz="4800" smtClean="0">
                <a:solidFill>
                  <a:schemeClr val="bg2"/>
                </a:solidFill>
              </a:rPr>
              <a:t> </a:t>
            </a:r>
            <a:endParaRPr lang="en-CA" sz="4800" smtClean="0">
              <a:solidFill>
                <a:schemeClr val="bg2"/>
              </a:solidFill>
            </a:endParaRPr>
          </a:p>
        </p:txBody>
      </p:sp>
      <p:sp>
        <p:nvSpPr>
          <p:cNvPr id="15362" name="Subtitle 2"/>
          <p:cNvSpPr>
            <a:spLocks noGrp="1"/>
          </p:cNvSpPr>
          <p:nvPr>
            <p:ph type="subTitle" idx="1"/>
          </p:nvPr>
        </p:nvSpPr>
        <p:spPr>
          <a:xfrm>
            <a:off x="269875" y="3398838"/>
            <a:ext cx="5826125" cy="1752600"/>
          </a:xfrm>
        </p:spPr>
        <p:txBody>
          <a:bodyPr/>
          <a:lstStyle/>
          <a:p>
            <a:pPr eaLnBrk="1" hangingPunct="1">
              <a:lnSpc>
                <a:spcPct val="95000"/>
              </a:lnSpc>
            </a:pPr>
            <a:r>
              <a:rPr lang="en-US" b="1" smtClean="0"/>
              <a:t>Andreas Brueckner</a:t>
            </a:r>
          </a:p>
          <a:p>
            <a:pPr eaLnBrk="1" hangingPunct="1">
              <a:lnSpc>
                <a:spcPct val="95000"/>
              </a:lnSpc>
            </a:pPr>
            <a:r>
              <a:rPr lang="de-DE" b="1" smtClean="0"/>
              <a:t>Bayer Healthcare</a:t>
            </a:r>
            <a:endParaRPr lang="en-US" b="1" smtClean="0"/>
          </a:p>
          <a:p>
            <a:pPr eaLnBrk="1" hangingPunct="1">
              <a:lnSpc>
                <a:spcPct val="95000"/>
              </a:lnSpc>
            </a:pPr>
            <a:r>
              <a:rPr lang="en-US" smtClean="0"/>
              <a:t> </a:t>
            </a:r>
          </a:p>
        </p:txBody>
      </p:sp>
      <p:pic>
        <p:nvPicPr>
          <p:cNvPr id="15363" name="Picture 6"/>
          <p:cNvPicPr>
            <a:picLocks noChangeAspect="1" noChangeArrowheads="1"/>
          </p:cNvPicPr>
          <p:nvPr/>
        </p:nvPicPr>
        <p:blipFill>
          <a:blip r:embed="rId2" cstate="print"/>
          <a:srcRect/>
          <a:stretch>
            <a:fillRect/>
          </a:stretch>
        </p:blipFill>
        <p:spPr bwMode="auto">
          <a:xfrm>
            <a:off x="407988" y="5173663"/>
            <a:ext cx="1355725" cy="1355725"/>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p:cNvPicPr>
            <a:picLocks noGrp="1" noChangeAspect="1" noChangeArrowheads="1"/>
          </p:cNvPicPr>
          <p:nvPr>
            <p:ph type="body" idx="4294967295"/>
          </p:nvPr>
        </p:nvPicPr>
        <p:blipFill>
          <a:blip r:embed="rId3" cstate="print"/>
          <a:srcRect/>
          <a:stretch>
            <a:fillRect/>
          </a:stretch>
        </p:blipFill>
        <p:spPr>
          <a:xfrm>
            <a:off x="1547813" y="1457325"/>
            <a:ext cx="5867400" cy="4668838"/>
          </a:xfrm>
        </p:spPr>
      </p:pic>
      <p:sp>
        <p:nvSpPr>
          <p:cNvPr id="29698"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Guidance from Above</a:t>
            </a:r>
            <a:r>
              <a:rPr lang="en-US" sz="2800">
                <a:solidFill>
                  <a:schemeClr val="bg2"/>
                </a:solidFill>
              </a:rPr>
              <a:t> </a:t>
            </a:r>
          </a:p>
        </p:txBody>
      </p:sp>
      <p:sp>
        <p:nvSpPr>
          <p:cNvPr id="29699"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3DA80C78-357C-49BC-ABCC-AC700B0F0BAA}" type="slidenum">
              <a:rPr lang="en-US" sz="1000"/>
              <a:pPr algn="ctr"/>
              <a:t>10</a:t>
            </a:fld>
            <a:endParaRPr lang="en-US" sz="1000"/>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3"/>
          <p:cNvPicPr>
            <a:picLocks noChangeAspect="1" noChangeArrowheads="1"/>
          </p:cNvPicPr>
          <p:nvPr/>
        </p:nvPicPr>
        <p:blipFill>
          <a:blip r:embed="rId3" cstate="print"/>
          <a:srcRect/>
          <a:stretch>
            <a:fillRect/>
          </a:stretch>
        </p:blipFill>
        <p:spPr bwMode="auto">
          <a:xfrm>
            <a:off x="990600" y="1066800"/>
            <a:ext cx="6872288" cy="5021263"/>
          </a:xfrm>
          <a:prstGeom prst="rect">
            <a:avLst/>
          </a:prstGeom>
          <a:noFill/>
          <a:ln w="9525">
            <a:noFill/>
            <a:miter lim="800000"/>
            <a:headEnd/>
            <a:tailEnd/>
          </a:ln>
        </p:spPr>
      </p:pic>
      <p:sp>
        <p:nvSpPr>
          <p:cNvPr id="31746"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ICH E9</a:t>
            </a:r>
          </a:p>
        </p:txBody>
      </p:sp>
      <p:sp>
        <p:nvSpPr>
          <p:cNvPr id="31747"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2CAE8681-6F4A-44F7-B968-57AA34881355}" type="slidenum">
              <a:rPr lang="en-US" sz="1000"/>
              <a:pPr algn="ctr"/>
              <a:t>11</a:t>
            </a:fld>
            <a:endParaRPr lang="en-US" sz="1000"/>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body" idx="4294967295"/>
          </p:nvPr>
        </p:nvSpPr>
        <p:spPr>
          <a:xfrm>
            <a:off x="250825" y="1198563"/>
            <a:ext cx="8785225" cy="4525962"/>
          </a:xfrm>
        </p:spPr>
        <p:txBody>
          <a:bodyPr/>
          <a:lstStyle/>
          <a:p>
            <a:pPr marL="0" indent="0">
              <a:lnSpc>
                <a:spcPct val="90000"/>
              </a:lnSpc>
              <a:buFontTx/>
              <a:buNone/>
            </a:pPr>
            <a:r>
              <a:rPr lang="en-US" sz="2400" b="1" i="1" smtClean="0"/>
              <a:t>3.3.3 Trials to Show Dose-response Relationship</a:t>
            </a:r>
          </a:p>
          <a:p>
            <a:pPr marL="0" indent="0">
              <a:lnSpc>
                <a:spcPct val="90000"/>
              </a:lnSpc>
              <a:buFontTx/>
              <a:buNone/>
            </a:pPr>
            <a:r>
              <a:rPr lang="en-US" sz="2400" smtClean="0"/>
              <a:t>For this purpose the application of procedures to estimate the relationship between dose and response, including the construction of confidence intervals and the </a:t>
            </a:r>
            <a:r>
              <a:rPr lang="en-US" sz="2400" b="1" u="sng" smtClean="0"/>
              <a:t>use of graphical methods,</a:t>
            </a:r>
            <a:r>
              <a:rPr lang="en-US" sz="2400" smtClean="0"/>
              <a:t> is as important as the use of statistical tests.</a:t>
            </a:r>
          </a:p>
          <a:p>
            <a:pPr marL="0" indent="0">
              <a:lnSpc>
                <a:spcPct val="90000"/>
              </a:lnSpc>
              <a:buFontTx/>
              <a:buNone/>
            </a:pPr>
            <a:endParaRPr lang="en-US" sz="2400" smtClean="0"/>
          </a:p>
          <a:p>
            <a:pPr marL="0" indent="0">
              <a:lnSpc>
                <a:spcPct val="90000"/>
              </a:lnSpc>
              <a:buFontTx/>
              <a:buNone/>
            </a:pPr>
            <a:r>
              <a:rPr lang="en-US" sz="2400" b="1" i="1" smtClean="0"/>
              <a:t>6.4 Statistical Evaluation</a:t>
            </a:r>
          </a:p>
          <a:p>
            <a:pPr marL="0" indent="0">
              <a:lnSpc>
                <a:spcPct val="90000"/>
              </a:lnSpc>
              <a:buFontTx/>
              <a:buNone/>
            </a:pPr>
            <a:r>
              <a:rPr lang="en-US" sz="2400" smtClean="0"/>
              <a:t>In most trials the safety and tolerability implications are best addressed by applying descriptive statistical methods to the data, supplemented by calculation of confidence intervals wherever this aids interpretation. </a:t>
            </a:r>
            <a:r>
              <a:rPr lang="en-US" sz="2400" b="1" u="sng" smtClean="0"/>
              <a:t>It is also valuable to make use of graphical presentations in which patterns of adverse events are displayed</a:t>
            </a:r>
            <a:r>
              <a:rPr lang="en-US" sz="2400" smtClean="0"/>
              <a:t> both within treatment groups and within subjects.</a:t>
            </a:r>
          </a:p>
        </p:txBody>
      </p:sp>
      <p:sp>
        <p:nvSpPr>
          <p:cNvPr id="33794"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ICH E9 – Statistical Principles</a:t>
            </a:r>
          </a:p>
        </p:txBody>
      </p:sp>
      <p:sp>
        <p:nvSpPr>
          <p:cNvPr id="33795"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0D53FD5A-D16D-402A-9E29-83113DBBEF41}" type="slidenum">
              <a:rPr lang="en-US" sz="1000"/>
              <a:pPr algn="ctr"/>
              <a:t>12</a:t>
            </a:fld>
            <a:endParaRPr lang="en-US" sz="1000"/>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descr="18400027"/>
          <p:cNvPicPr>
            <a:picLocks noChangeAspect="1" noChangeArrowheads="1"/>
          </p:cNvPicPr>
          <p:nvPr/>
        </p:nvPicPr>
        <p:blipFill>
          <a:blip r:embed="rId3" cstate="print"/>
          <a:srcRect/>
          <a:stretch>
            <a:fillRect/>
          </a:stretch>
        </p:blipFill>
        <p:spPr bwMode="auto">
          <a:xfrm>
            <a:off x="3225800" y="1143000"/>
            <a:ext cx="2981325" cy="4554538"/>
          </a:xfrm>
          <a:prstGeom prst="rect">
            <a:avLst/>
          </a:prstGeom>
          <a:noFill/>
          <a:ln w="9525">
            <a:noFill/>
            <a:miter lim="800000"/>
            <a:headEnd/>
            <a:tailEnd/>
          </a:ln>
        </p:spPr>
      </p:pic>
      <p:sp>
        <p:nvSpPr>
          <p:cNvPr id="35842"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CIOMS VI</a:t>
            </a:r>
          </a:p>
        </p:txBody>
      </p:sp>
      <p:sp>
        <p:nvSpPr>
          <p:cNvPr id="35843"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A729D73C-B814-4BA2-BE20-81FEDE3D728B}" type="slidenum">
              <a:rPr lang="en-US" sz="1000"/>
              <a:pPr algn="ctr"/>
              <a:t>13</a:t>
            </a:fld>
            <a:endParaRPr lang="en-US" sz="1000"/>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2"/>
          <p:cNvSpPr txBox="1">
            <a:spLocks noChangeArrowheads="1"/>
          </p:cNvSpPr>
          <p:nvPr/>
        </p:nvSpPr>
        <p:spPr bwMode="auto">
          <a:xfrm>
            <a:off x="250825" y="1431925"/>
            <a:ext cx="4930775" cy="1552575"/>
          </a:xfrm>
          <a:prstGeom prst="rect">
            <a:avLst/>
          </a:prstGeom>
          <a:noFill/>
          <a:ln w="9525">
            <a:noFill/>
            <a:miter lim="800000"/>
            <a:headEnd/>
            <a:tailEnd/>
          </a:ln>
        </p:spPr>
        <p:txBody>
          <a:bodyPr>
            <a:spAutoFit/>
          </a:bodyPr>
          <a:lstStyle/>
          <a:p>
            <a:pPr>
              <a:spcBef>
                <a:spcPct val="50000"/>
              </a:spcBef>
            </a:pPr>
            <a:r>
              <a:rPr lang="en-US" sz="2400">
                <a:solidFill>
                  <a:schemeClr val="tx1"/>
                </a:solidFill>
                <a:cs typeface="Arial" charset="0"/>
              </a:rPr>
              <a:t>From the perspective of illustrating the course of an adverse event, it is very much preferred to present the cumulative hazard.</a:t>
            </a:r>
          </a:p>
        </p:txBody>
      </p:sp>
      <p:pic>
        <p:nvPicPr>
          <p:cNvPr id="37890" name="Picture 3"/>
          <p:cNvPicPr>
            <a:picLocks noChangeAspect="1" noChangeArrowheads="1"/>
          </p:cNvPicPr>
          <p:nvPr/>
        </p:nvPicPr>
        <p:blipFill>
          <a:blip r:embed="rId3" cstate="print"/>
          <a:srcRect/>
          <a:stretch>
            <a:fillRect/>
          </a:stretch>
        </p:blipFill>
        <p:spPr bwMode="auto">
          <a:xfrm>
            <a:off x="3771900" y="5257800"/>
            <a:ext cx="5143500" cy="771525"/>
          </a:xfrm>
          <a:prstGeom prst="rect">
            <a:avLst/>
          </a:prstGeom>
          <a:noFill/>
          <a:ln w="9525">
            <a:noFill/>
            <a:miter lim="800000"/>
            <a:headEnd/>
            <a:tailEnd/>
          </a:ln>
        </p:spPr>
      </p:pic>
      <p:pic>
        <p:nvPicPr>
          <p:cNvPr id="37891" name="Picture 4"/>
          <p:cNvPicPr>
            <a:picLocks noChangeAspect="1" noChangeArrowheads="1"/>
          </p:cNvPicPr>
          <p:nvPr/>
        </p:nvPicPr>
        <p:blipFill>
          <a:blip r:embed="rId4" cstate="print"/>
          <a:srcRect/>
          <a:stretch>
            <a:fillRect/>
          </a:stretch>
        </p:blipFill>
        <p:spPr bwMode="auto">
          <a:xfrm>
            <a:off x="5272088" y="1295400"/>
            <a:ext cx="3552825" cy="3881438"/>
          </a:xfrm>
          <a:prstGeom prst="rect">
            <a:avLst/>
          </a:prstGeom>
          <a:noFill/>
          <a:ln w="9525">
            <a:noFill/>
            <a:miter lim="800000"/>
            <a:headEnd/>
            <a:tailEnd/>
          </a:ln>
        </p:spPr>
      </p:pic>
      <p:sp>
        <p:nvSpPr>
          <p:cNvPr id="37892"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CIOMS VI – Management of Safety Information from Clinical Trials</a:t>
            </a:r>
          </a:p>
        </p:txBody>
      </p:sp>
      <p:sp>
        <p:nvSpPr>
          <p:cNvPr id="37893"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16FF216F-6E56-47C0-975F-3BB3A2BF641C}" type="slidenum">
              <a:rPr lang="en-US" sz="1000"/>
              <a:pPr algn="ctr"/>
              <a:t>14</a:t>
            </a:fld>
            <a:endParaRPr lang="en-US" sz="1000"/>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FDA Reviewer Guidance</a:t>
            </a:r>
          </a:p>
        </p:txBody>
      </p:sp>
      <p:pic>
        <p:nvPicPr>
          <p:cNvPr id="39938" name="Picture 8"/>
          <p:cNvPicPr>
            <a:picLocks noChangeAspect="1" noChangeArrowheads="1"/>
          </p:cNvPicPr>
          <p:nvPr/>
        </p:nvPicPr>
        <p:blipFill>
          <a:blip r:embed="rId3" cstate="print"/>
          <a:srcRect/>
          <a:stretch>
            <a:fillRect/>
          </a:stretch>
        </p:blipFill>
        <p:spPr bwMode="auto">
          <a:xfrm>
            <a:off x="2640013" y="1160463"/>
            <a:ext cx="3798887" cy="4784725"/>
          </a:xfrm>
          <a:prstGeom prst="rect">
            <a:avLst/>
          </a:prstGeom>
          <a:noFill/>
          <a:ln w="19050">
            <a:solidFill>
              <a:schemeClr val="tx1"/>
            </a:solidFill>
            <a:miter lim="800000"/>
            <a:headEnd/>
            <a:tailEnd/>
          </a:ln>
        </p:spPr>
      </p:pic>
      <p:sp>
        <p:nvSpPr>
          <p:cNvPr id="39939"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2F0734D8-66D2-45B6-8C36-D0752E429B94}" type="slidenum">
              <a:rPr lang="en-US" sz="1000"/>
              <a:pPr algn="ctr"/>
              <a:t>15</a:t>
            </a:fld>
            <a:endParaRPr lang="en-US" sz="1000"/>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2"/>
          <p:cNvSpPr txBox="1">
            <a:spLocks noChangeArrowheads="1"/>
          </p:cNvSpPr>
          <p:nvPr/>
        </p:nvSpPr>
        <p:spPr bwMode="auto">
          <a:xfrm>
            <a:off x="323850" y="1196975"/>
            <a:ext cx="8569325" cy="4356100"/>
          </a:xfrm>
          <a:prstGeom prst="rect">
            <a:avLst/>
          </a:prstGeom>
          <a:noFill/>
          <a:ln w="9525">
            <a:noFill/>
            <a:miter lim="800000"/>
            <a:headEnd/>
            <a:tailEnd/>
          </a:ln>
        </p:spPr>
        <p:txBody>
          <a:bodyPr>
            <a:spAutoFit/>
          </a:bodyPr>
          <a:lstStyle/>
          <a:p>
            <a:pPr>
              <a:tabLst>
                <a:tab pos="274638" algn="l"/>
              </a:tabLst>
            </a:pPr>
            <a:r>
              <a:rPr lang="en-US" sz="2200" b="1">
                <a:solidFill>
                  <a:schemeClr val="tx1"/>
                </a:solidFill>
                <a:cs typeface="Arial" charset="0"/>
              </a:rPr>
              <a:t>7.4.2.2 Explorations of Time-Dependency for Adverse Findings </a:t>
            </a:r>
            <a:endParaRPr lang="en-US" sz="2200">
              <a:solidFill>
                <a:schemeClr val="tx1"/>
              </a:solidFill>
              <a:cs typeface="Arial" charset="0"/>
            </a:endParaRPr>
          </a:p>
          <a:p>
            <a:pPr>
              <a:tabLst>
                <a:tab pos="274638" algn="l"/>
              </a:tabLst>
            </a:pPr>
            <a:r>
              <a:rPr lang="en-US" sz="2200">
                <a:solidFill>
                  <a:schemeClr val="tx1"/>
                </a:solidFill>
                <a:cs typeface="Arial" charset="0"/>
              </a:rPr>
              <a:t>The reviewer should explore time dependency of adverse reactions: </a:t>
            </a:r>
          </a:p>
          <a:p>
            <a:pPr>
              <a:tabLst>
                <a:tab pos="274638" algn="l"/>
              </a:tabLst>
            </a:pPr>
            <a:endParaRPr lang="en-US" sz="800">
              <a:solidFill>
                <a:schemeClr val="tx1"/>
              </a:solidFill>
              <a:cs typeface="Arial" charset="0"/>
            </a:endParaRPr>
          </a:p>
          <a:p>
            <a:pPr>
              <a:tabLst>
                <a:tab pos="274638" algn="l"/>
              </a:tabLst>
            </a:pPr>
            <a:r>
              <a:rPr lang="en-US" sz="2200">
                <a:solidFill>
                  <a:schemeClr val="tx1"/>
                </a:solidFill>
                <a:cs typeface="Arial" charset="0"/>
              </a:rPr>
              <a:t>For important adverse reactions that occur later in treatment, there should be explorations of the time dependency of the reaction. Possible methods include: </a:t>
            </a:r>
          </a:p>
          <a:p>
            <a:pPr>
              <a:tabLst>
                <a:tab pos="274638" algn="l"/>
              </a:tabLst>
            </a:pPr>
            <a:endParaRPr lang="en-US" sz="800">
              <a:solidFill>
                <a:schemeClr val="tx1"/>
              </a:solidFill>
              <a:cs typeface="Arial" charset="0"/>
            </a:endParaRPr>
          </a:p>
          <a:p>
            <a:pPr marL="715963" lvl="1" indent="-166688">
              <a:buFontTx/>
              <a:buChar char="•"/>
              <a:tabLst>
                <a:tab pos="274638" algn="l"/>
              </a:tabLst>
            </a:pPr>
            <a:r>
              <a:rPr lang="en-US" sz="2200">
                <a:solidFill>
                  <a:schemeClr val="tx1"/>
                </a:solidFill>
                <a:cs typeface="Arial" charset="0"/>
              </a:rPr>
              <a:t>A life table (Kaplan-Meier graph) describing risk as a function of duration of exposure (i.e., cumulative incidence)</a:t>
            </a:r>
          </a:p>
          <a:p>
            <a:pPr marL="715963" lvl="1" indent="-166688">
              <a:buFontTx/>
              <a:buChar char="•"/>
              <a:tabLst>
                <a:tab pos="274638" algn="l"/>
              </a:tabLst>
            </a:pPr>
            <a:r>
              <a:rPr lang="en-US" sz="2200">
                <a:solidFill>
                  <a:schemeClr val="tx1"/>
                </a:solidFill>
                <a:cs typeface="Arial" charset="0"/>
              </a:rPr>
              <a:t>Plotting risk for discrete time intervals over the observation</a:t>
            </a:r>
          </a:p>
          <a:p>
            <a:pPr marL="715963" lvl="1" indent="-166688">
              <a:tabLst>
                <a:tab pos="274638" algn="l"/>
              </a:tabLst>
            </a:pPr>
            <a:r>
              <a:rPr lang="en-US" sz="2200">
                <a:solidFill>
                  <a:schemeClr val="tx1"/>
                </a:solidFill>
                <a:cs typeface="Arial" charset="0"/>
              </a:rPr>
              <a:t>	period (i.e., a hazard rate curve) reveals how risk changes over time. </a:t>
            </a:r>
          </a:p>
          <a:p>
            <a:pPr marL="715963" lvl="1" indent="-166688">
              <a:tabLst>
                <a:tab pos="274638" algn="l"/>
              </a:tabLst>
            </a:pPr>
            <a:endParaRPr lang="en-US" sz="2200">
              <a:solidFill>
                <a:schemeClr val="tx1"/>
              </a:solidFill>
              <a:cs typeface="Arial" charset="0"/>
            </a:endParaRPr>
          </a:p>
        </p:txBody>
      </p:sp>
      <p:sp>
        <p:nvSpPr>
          <p:cNvPr id="41986"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sz="3000" b="1">
                <a:solidFill>
                  <a:schemeClr val="bg2"/>
                </a:solidFill>
              </a:rPr>
              <a:t>FDA Reviewer Guidance – Adverse Findings</a:t>
            </a:r>
          </a:p>
        </p:txBody>
      </p:sp>
      <p:sp>
        <p:nvSpPr>
          <p:cNvPr id="41987"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1CF67BD6-64AB-4AA8-A880-D5BFC9C2685D}" type="slidenum">
              <a:rPr lang="en-US" sz="1000"/>
              <a:pPr algn="ctr"/>
              <a:t>16</a:t>
            </a:fld>
            <a:endParaRPr lang="en-US" sz="1000"/>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2"/>
          <p:cNvPicPr>
            <a:picLocks noChangeAspect="1" noChangeArrowheads="1"/>
          </p:cNvPicPr>
          <p:nvPr/>
        </p:nvPicPr>
        <p:blipFill>
          <a:blip r:embed="rId2" cstate="print"/>
          <a:srcRect/>
          <a:stretch>
            <a:fillRect/>
          </a:stretch>
        </p:blipFill>
        <p:spPr bwMode="auto">
          <a:xfrm>
            <a:off x="2843213" y="1144588"/>
            <a:ext cx="3554412" cy="4716462"/>
          </a:xfrm>
          <a:prstGeom prst="rect">
            <a:avLst/>
          </a:prstGeom>
          <a:noFill/>
          <a:ln w="19050">
            <a:solidFill>
              <a:schemeClr val="tx1"/>
            </a:solidFill>
            <a:miter lim="800000"/>
            <a:headEnd/>
            <a:tailEnd/>
          </a:ln>
        </p:spPr>
      </p:pic>
      <p:sp>
        <p:nvSpPr>
          <p:cNvPr id="44034"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FDA Labeling Guidance</a:t>
            </a:r>
          </a:p>
        </p:txBody>
      </p:sp>
      <p:sp>
        <p:nvSpPr>
          <p:cNvPr id="44035"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BDD6B86C-21CE-4215-9E54-3DE965A217B9}" type="slidenum">
              <a:rPr lang="en-US" sz="1000"/>
              <a:pPr algn="ctr"/>
              <a:t>17</a:t>
            </a:fld>
            <a:endParaRPr lang="en-US" sz="1000"/>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3"/>
          <p:cNvPicPr>
            <a:picLocks noChangeAspect="1" noChangeArrowheads="1"/>
          </p:cNvPicPr>
          <p:nvPr/>
        </p:nvPicPr>
        <p:blipFill>
          <a:blip r:embed="rId2" cstate="print"/>
          <a:srcRect/>
          <a:stretch>
            <a:fillRect/>
          </a:stretch>
        </p:blipFill>
        <p:spPr bwMode="auto">
          <a:xfrm>
            <a:off x="957263" y="1495425"/>
            <a:ext cx="7551737" cy="4364038"/>
          </a:xfrm>
          <a:prstGeom prst="rect">
            <a:avLst/>
          </a:prstGeom>
          <a:noFill/>
          <a:ln w="19050">
            <a:solidFill>
              <a:schemeClr val="tx1"/>
            </a:solidFill>
            <a:miter lim="800000"/>
            <a:headEnd/>
            <a:tailEnd/>
          </a:ln>
        </p:spPr>
      </p:pic>
      <p:sp>
        <p:nvSpPr>
          <p:cNvPr id="45058"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FDA Labeling Guidance</a:t>
            </a:r>
          </a:p>
        </p:txBody>
      </p:sp>
      <p:sp>
        <p:nvSpPr>
          <p:cNvPr id="45059"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C176736E-DFBC-4618-9861-4970A7591AAB}" type="slidenum">
              <a:rPr lang="en-US" sz="1000"/>
              <a:pPr algn="ctr"/>
              <a:t>18</a:t>
            </a:fld>
            <a:endParaRPr lang="en-US" sz="1000"/>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3"/>
          <p:cNvPicPr>
            <a:picLocks noChangeAspect="1" noChangeArrowheads="1"/>
          </p:cNvPicPr>
          <p:nvPr/>
        </p:nvPicPr>
        <p:blipFill>
          <a:blip r:embed="rId2" cstate="print"/>
          <a:srcRect/>
          <a:stretch>
            <a:fillRect/>
          </a:stretch>
        </p:blipFill>
        <p:spPr bwMode="auto">
          <a:xfrm>
            <a:off x="3044825" y="1325563"/>
            <a:ext cx="2962275" cy="2230437"/>
          </a:xfrm>
          <a:prstGeom prst="rect">
            <a:avLst/>
          </a:prstGeom>
          <a:noFill/>
          <a:ln w="12700">
            <a:solidFill>
              <a:schemeClr val="tx1"/>
            </a:solidFill>
            <a:miter lim="800000"/>
            <a:headEnd/>
            <a:tailEnd/>
          </a:ln>
        </p:spPr>
      </p:pic>
      <p:pic>
        <p:nvPicPr>
          <p:cNvPr id="46082" name="Picture 4"/>
          <p:cNvPicPr>
            <a:picLocks noChangeAspect="1" noChangeArrowheads="1"/>
          </p:cNvPicPr>
          <p:nvPr/>
        </p:nvPicPr>
        <p:blipFill>
          <a:blip r:embed="rId3" cstate="print"/>
          <a:srcRect/>
          <a:stretch>
            <a:fillRect/>
          </a:stretch>
        </p:blipFill>
        <p:spPr bwMode="auto">
          <a:xfrm>
            <a:off x="3298825" y="3667125"/>
            <a:ext cx="2814638" cy="2232025"/>
          </a:xfrm>
          <a:prstGeom prst="rect">
            <a:avLst/>
          </a:prstGeom>
          <a:noFill/>
          <a:ln w="12700">
            <a:solidFill>
              <a:schemeClr val="tx1"/>
            </a:solidFill>
            <a:miter lim="800000"/>
            <a:headEnd/>
            <a:tailEnd/>
          </a:ln>
        </p:spPr>
      </p:pic>
      <p:pic>
        <p:nvPicPr>
          <p:cNvPr id="46083" name="Picture 6"/>
          <p:cNvPicPr>
            <a:picLocks noChangeAspect="1" noChangeArrowheads="1"/>
          </p:cNvPicPr>
          <p:nvPr/>
        </p:nvPicPr>
        <p:blipFill>
          <a:blip r:embed="rId4" cstate="print"/>
          <a:srcRect/>
          <a:stretch>
            <a:fillRect/>
          </a:stretch>
        </p:blipFill>
        <p:spPr bwMode="auto">
          <a:xfrm>
            <a:off x="134938" y="1328738"/>
            <a:ext cx="2778125" cy="2232025"/>
          </a:xfrm>
          <a:prstGeom prst="rect">
            <a:avLst/>
          </a:prstGeom>
          <a:noFill/>
          <a:ln w="12700">
            <a:solidFill>
              <a:schemeClr val="tx1"/>
            </a:solidFill>
            <a:miter lim="800000"/>
            <a:headEnd/>
            <a:tailEnd/>
          </a:ln>
        </p:spPr>
      </p:pic>
      <p:pic>
        <p:nvPicPr>
          <p:cNvPr id="46084" name="Picture 7"/>
          <p:cNvPicPr>
            <a:picLocks noChangeAspect="1" noChangeArrowheads="1"/>
          </p:cNvPicPr>
          <p:nvPr/>
        </p:nvPicPr>
        <p:blipFill>
          <a:blip r:embed="rId5" cstate="print"/>
          <a:srcRect/>
          <a:stretch>
            <a:fillRect/>
          </a:stretch>
        </p:blipFill>
        <p:spPr bwMode="auto">
          <a:xfrm>
            <a:off x="6083300" y="1320800"/>
            <a:ext cx="2976563" cy="2230438"/>
          </a:xfrm>
          <a:prstGeom prst="rect">
            <a:avLst/>
          </a:prstGeom>
          <a:noFill/>
          <a:ln w="12700">
            <a:solidFill>
              <a:schemeClr val="tx1"/>
            </a:solidFill>
            <a:miter lim="800000"/>
            <a:headEnd/>
            <a:tailEnd/>
          </a:ln>
        </p:spPr>
      </p:pic>
      <p:pic>
        <p:nvPicPr>
          <p:cNvPr id="46085" name="Picture 9"/>
          <p:cNvPicPr>
            <a:picLocks noChangeAspect="1" noChangeArrowheads="1"/>
          </p:cNvPicPr>
          <p:nvPr/>
        </p:nvPicPr>
        <p:blipFill>
          <a:blip r:embed="rId6" cstate="print"/>
          <a:srcRect/>
          <a:stretch>
            <a:fillRect/>
          </a:stretch>
        </p:blipFill>
        <p:spPr bwMode="auto">
          <a:xfrm>
            <a:off x="6218238" y="3678238"/>
            <a:ext cx="2868612" cy="2230437"/>
          </a:xfrm>
          <a:prstGeom prst="rect">
            <a:avLst/>
          </a:prstGeom>
          <a:noFill/>
          <a:ln w="12700">
            <a:solidFill>
              <a:schemeClr val="tx1"/>
            </a:solidFill>
            <a:miter lim="800000"/>
            <a:headEnd/>
            <a:tailEnd/>
          </a:ln>
        </p:spPr>
      </p:pic>
      <p:pic>
        <p:nvPicPr>
          <p:cNvPr id="46086" name="Picture 10"/>
          <p:cNvPicPr>
            <a:picLocks noChangeAspect="1" noChangeArrowheads="1"/>
          </p:cNvPicPr>
          <p:nvPr/>
        </p:nvPicPr>
        <p:blipFill>
          <a:blip r:embed="rId7" cstate="print"/>
          <a:srcRect/>
          <a:stretch>
            <a:fillRect/>
          </a:stretch>
        </p:blipFill>
        <p:spPr bwMode="auto">
          <a:xfrm>
            <a:off x="85725" y="3665538"/>
            <a:ext cx="3163888" cy="2232025"/>
          </a:xfrm>
          <a:prstGeom prst="rect">
            <a:avLst/>
          </a:prstGeom>
          <a:noFill/>
          <a:ln w="12700">
            <a:solidFill>
              <a:schemeClr val="tx1"/>
            </a:solidFill>
            <a:miter lim="800000"/>
            <a:headEnd/>
            <a:tailEnd/>
          </a:ln>
        </p:spPr>
      </p:pic>
      <p:sp>
        <p:nvSpPr>
          <p:cNvPr id="46087" name="Rectangle 2"/>
          <p:cNvSpPr>
            <a:spLocks/>
          </p:cNvSpPr>
          <p:nvPr/>
        </p:nvSpPr>
        <p:spPr bwMode="auto">
          <a:xfrm>
            <a:off x="0" y="131763"/>
            <a:ext cx="9144000" cy="1147762"/>
          </a:xfrm>
          <a:prstGeom prst="rect">
            <a:avLst/>
          </a:prstGeom>
          <a:noFill/>
          <a:ln w="9525">
            <a:noFill/>
            <a:miter lim="800000"/>
            <a:headEnd/>
            <a:tailEnd/>
          </a:ln>
        </p:spPr>
        <p:txBody>
          <a:bodyPr anchor="ctr"/>
          <a:lstStyle/>
          <a:p>
            <a:pPr algn="ctr" eaLnBrk="0" hangingPunct="0"/>
            <a:r>
              <a:rPr lang="en-US" sz="3000" b="1">
                <a:solidFill>
                  <a:schemeClr val="bg2"/>
                </a:solidFill>
              </a:rPr>
              <a:t>FDA Labeling Guidance - Effectiveness Graphs</a:t>
            </a:r>
            <a:r>
              <a:rPr lang="en-US" sz="2800" b="1">
                <a:solidFill>
                  <a:schemeClr val="bg2"/>
                </a:solidFill>
              </a:rPr>
              <a:t> </a:t>
            </a:r>
          </a:p>
        </p:txBody>
      </p:sp>
      <p:sp>
        <p:nvSpPr>
          <p:cNvPr id="46088"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9318B05C-58C1-4CE0-82A6-89C87438A531}" type="slidenum">
              <a:rPr lang="en-US" sz="1000"/>
              <a:pPr algn="ctr"/>
              <a:t>19</a:t>
            </a:fld>
            <a:endParaRPr lang="en-US" sz="100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263525" y="131763"/>
            <a:ext cx="8616950" cy="1147762"/>
          </a:xfrm>
        </p:spPr>
        <p:txBody>
          <a:bodyPr/>
          <a:lstStyle/>
          <a:p>
            <a:pPr eaLnBrk="1" hangingPunct="1"/>
            <a:r>
              <a:rPr lang="en-US" smtClean="0"/>
              <a:t>Disclaimer</a:t>
            </a:r>
            <a:endParaRPr lang="en-CA" smtClean="0"/>
          </a:p>
        </p:txBody>
      </p:sp>
      <p:sp>
        <p:nvSpPr>
          <p:cNvPr id="16386" name="Content Placeholder 2"/>
          <p:cNvSpPr>
            <a:spLocks noGrp="1"/>
          </p:cNvSpPr>
          <p:nvPr>
            <p:ph idx="1"/>
          </p:nvPr>
        </p:nvSpPr>
        <p:spPr>
          <a:xfrm>
            <a:off x="263525" y="1477963"/>
            <a:ext cx="8626475" cy="4525962"/>
          </a:xfrm>
        </p:spPr>
        <p:txBody>
          <a:bodyPr/>
          <a:lstStyle/>
          <a:p>
            <a:pPr eaLnBrk="1" hangingPunct="1">
              <a:lnSpc>
                <a:spcPts val="2500"/>
              </a:lnSpc>
            </a:pPr>
            <a:r>
              <a:rPr lang="en-CA" sz="2200" smtClean="0"/>
              <a:t>The views and opinions expressed in the following PowerPoint slides are those of the individual presenter and should not be attributed to Drug Information Association, Inc. (“DIA”), its directors, officers, employees, volunteers, members, chapters, councils, Special Interest Area Communities or affiliates, or any organization with which the presenter is employed or affiliated. </a:t>
            </a:r>
          </a:p>
          <a:p>
            <a:pPr eaLnBrk="1" hangingPunct="1">
              <a:lnSpc>
                <a:spcPts val="2500"/>
              </a:lnSpc>
              <a:spcBef>
                <a:spcPts val="1800"/>
              </a:spcBef>
            </a:pPr>
            <a:r>
              <a:rPr lang="en-CA" sz="2200" smtClean="0"/>
              <a:t>These PowerPoint slides are the intellectual property of the individual presenter and are protected under the copyright laws of the United States of America and other countries.  Used by permission.  All rights reserved. Drug Information Association, Drug Information Association Inc., DIA and DIA logo are registered trademarks.  All other trademarks are the property of their respective owners.</a:t>
            </a:r>
          </a:p>
        </p:txBody>
      </p:sp>
      <p:sp>
        <p:nvSpPr>
          <p:cNvPr id="16387" name="Slide Number Placeholder 3"/>
          <p:cNvSpPr>
            <a:spLocks noGrp="1"/>
          </p:cNvSpPr>
          <p:nvPr>
            <p:ph type="sldNum" sz="quarter" idx="10"/>
          </p:nvPr>
        </p:nvSpPr>
        <p:spPr>
          <a:noFill/>
        </p:spPr>
        <p:txBody>
          <a:bodyPr/>
          <a:lstStyle/>
          <a:p>
            <a:fld id="{ED6536F1-1FCB-4991-BC6E-D591E01013EE}" type="slidenum">
              <a:rPr lang="en-US" smtClean="0"/>
              <a:pPr/>
              <a:t>2</a:t>
            </a:fld>
            <a:endParaRPr lang="en-US" smtClean="0"/>
          </a:p>
        </p:txBody>
      </p:sp>
      <p:cxnSp>
        <p:nvCxnSpPr>
          <p:cNvPr id="5125" name="Straight Connector 5"/>
          <p:cNvCxnSpPr>
            <a:cxnSpLocks noChangeShapeType="1"/>
          </p:cNvCxnSpPr>
          <p:nvPr/>
        </p:nvCxnSpPr>
        <p:spPr bwMode="auto">
          <a:xfrm>
            <a:off x="268288" y="1139825"/>
            <a:ext cx="8639175" cy="0"/>
          </a:xfrm>
          <a:prstGeom prst="line">
            <a:avLst/>
          </a:prstGeom>
          <a:noFill/>
          <a:ln w="12700" algn="ctr">
            <a:solidFill>
              <a:schemeClr val="accent4"/>
            </a:solidFill>
            <a:round/>
            <a:headEnd/>
            <a:tailEnd/>
          </a:ln>
          <a:extLst>
            <a:ext uri="{909E8E84-426E-40DD-AFC4-6F175D3DCCD1}"/>
          </a:extLst>
        </p:spPr>
      </p:cxn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3"/>
          <p:cNvPicPr>
            <a:picLocks noChangeAspect="1" noChangeArrowheads="1"/>
          </p:cNvPicPr>
          <p:nvPr/>
        </p:nvPicPr>
        <p:blipFill>
          <a:blip r:embed="rId2" cstate="print"/>
          <a:srcRect/>
          <a:stretch>
            <a:fillRect/>
          </a:stretch>
        </p:blipFill>
        <p:spPr bwMode="auto">
          <a:xfrm>
            <a:off x="1182688" y="1044575"/>
            <a:ext cx="6742112" cy="4902200"/>
          </a:xfrm>
          <a:prstGeom prst="rect">
            <a:avLst/>
          </a:prstGeom>
          <a:noFill/>
          <a:ln w="12700">
            <a:solidFill>
              <a:schemeClr val="tx1"/>
            </a:solidFill>
            <a:miter lim="800000"/>
            <a:headEnd/>
            <a:tailEnd/>
          </a:ln>
        </p:spPr>
      </p:pic>
      <p:sp>
        <p:nvSpPr>
          <p:cNvPr id="47106" name="Rectangle 2"/>
          <p:cNvSpPr>
            <a:spLocks/>
          </p:cNvSpPr>
          <p:nvPr/>
        </p:nvSpPr>
        <p:spPr bwMode="auto">
          <a:xfrm>
            <a:off x="0" y="131763"/>
            <a:ext cx="9144000" cy="1147762"/>
          </a:xfrm>
          <a:prstGeom prst="rect">
            <a:avLst/>
          </a:prstGeom>
          <a:noFill/>
          <a:ln w="9525">
            <a:noFill/>
            <a:miter lim="800000"/>
            <a:headEnd/>
            <a:tailEnd/>
          </a:ln>
        </p:spPr>
        <p:txBody>
          <a:bodyPr anchor="ctr"/>
          <a:lstStyle/>
          <a:p>
            <a:pPr algn="ctr" eaLnBrk="0" hangingPunct="0"/>
            <a:r>
              <a:rPr lang="en-US" sz="3000" b="1">
                <a:solidFill>
                  <a:schemeClr val="bg2"/>
                </a:solidFill>
              </a:rPr>
              <a:t>FDA Labeling Guidance -  Graphical Principles</a:t>
            </a:r>
          </a:p>
        </p:txBody>
      </p:sp>
      <p:sp>
        <p:nvSpPr>
          <p:cNvPr id="47107"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17570305-71BF-41D9-90A0-34DBC8EBA5A5}" type="slidenum">
              <a:rPr lang="en-US" sz="1000"/>
              <a:pPr algn="ctr"/>
              <a:t>20</a:t>
            </a:fld>
            <a:endParaRPr lang="en-US" sz="1000"/>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a:spLocks noGrp="1"/>
          </p:cNvSpPr>
          <p:nvPr>
            <p:ph idx="4294967295"/>
          </p:nvPr>
        </p:nvSpPr>
        <p:spPr>
          <a:xfrm>
            <a:off x="263525" y="1477963"/>
            <a:ext cx="8626475" cy="4525962"/>
          </a:xfrm>
        </p:spPr>
        <p:txBody>
          <a:bodyPr/>
          <a:lstStyle/>
          <a:p>
            <a:pPr fontAlgn="ctr"/>
            <a:r>
              <a:rPr lang="en-US" sz="2800" smtClean="0">
                <a:solidFill>
                  <a:schemeClr val="bg2"/>
                </a:solidFill>
              </a:rPr>
              <a:t> Motivation</a:t>
            </a:r>
          </a:p>
          <a:p>
            <a:pPr fontAlgn="ctr"/>
            <a:r>
              <a:rPr lang="de-DE" sz="2800" smtClean="0">
                <a:solidFill>
                  <a:schemeClr val="bg2"/>
                </a:solidFill>
              </a:rPr>
              <a:t> Guidance from Above</a:t>
            </a:r>
            <a:endParaRPr lang="en-US" sz="2800" smtClean="0">
              <a:solidFill>
                <a:schemeClr val="bg2"/>
              </a:solidFill>
            </a:endParaRPr>
          </a:p>
          <a:p>
            <a:pPr fontAlgn="ctr"/>
            <a:r>
              <a:rPr lang="de-DE" sz="2800" smtClean="0"/>
              <a:t> Developing Standard Views of Safety Data</a:t>
            </a:r>
          </a:p>
          <a:p>
            <a:pPr fontAlgn="ctr"/>
            <a:r>
              <a:rPr lang="de-DE" sz="2800" smtClean="0">
                <a:solidFill>
                  <a:schemeClr val="bg2"/>
                </a:solidFill>
              </a:rPr>
              <a:t> Concluding Remarks</a:t>
            </a:r>
          </a:p>
          <a:p>
            <a:pPr fontAlgn="ctr"/>
            <a:r>
              <a:rPr lang="de-DE" sz="2800" smtClean="0">
                <a:solidFill>
                  <a:schemeClr val="bg2"/>
                </a:solidFill>
              </a:rPr>
              <a:t> References</a:t>
            </a:r>
            <a:endParaRPr lang="en-US" sz="2800" smtClean="0">
              <a:solidFill>
                <a:schemeClr val="bg2"/>
              </a:solidFill>
            </a:endParaRPr>
          </a:p>
        </p:txBody>
      </p:sp>
      <p:sp>
        <p:nvSpPr>
          <p:cNvPr id="48130"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934FDB76-651F-48A1-B5D5-E6E8B6BE4A1F}" type="slidenum">
              <a:rPr lang="en-US" sz="1000"/>
              <a:pPr algn="ctr"/>
              <a:t>21</a:t>
            </a:fld>
            <a:endParaRPr lang="en-US" sz="1000"/>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2"/>
          <p:cNvPicPr>
            <a:picLocks noChangeAspect="1" noChangeArrowheads="1"/>
          </p:cNvPicPr>
          <p:nvPr/>
        </p:nvPicPr>
        <p:blipFill>
          <a:blip r:embed="rId3" cstate="print"/>
          <a:srcRect/>
          <a:stretch>
            <a:fillRect/>
          </a:stretch>
        </p:blipFill>
        <p:spPr bwMode="auto">
          <a:xfrm>
            <a:off x="600075" y="995363"/>
            <a:ext cx="7943850" cy="4581525"/>
          </a:xfrm>
          <a:prstGeom prst="rect">
            <a:avLst/>
          </a:prstGeom>
          <a:noFill/>
          <a:ln w="9525">
            <a:noFill/>
            <a:miter lim="800000"/>
            <a:headEnd/>
            <a:tailEnd/>
          </a:ln>
        </p:spPr>
      </p:pic>
      <p:pic>
        <p:nvPicPr>
          <p:cNvPr id="50178" name="Picture 3"/>
          <p:cNvPicPr>
            <a:picLocks noChangeAspect="1" noChangeArrowheads="1"/>
          </p:cNvPicPr>
          <p:nvPr/>
        </p:nvPicPr>
        <p:blipFill>
          <a:blip r:embed="rId4" cstate="print"/>
          <a:srcRect/>
          <a:stretch>
            <a:fillRect/>
          </a:stretch>
        </p:blipFill>
        <p:spPr bwMode="auto">
          <a:xfrm>
            <a:off x="6135688" y="5629275"/>
            <a:ext cx="1512887" cy="463550"/>
          </a:xfrm>
          <a:prstGeom prst="rect">
            <a:avLst/>
          </a:prstGeom>
          <a:noFill/>
          <a:ln w="9525">
            <a:noFill/>
            <a:miter lim="800000"/>
            <a:headEnd/>
            <a:tailEnd/>
          </a:ln>
        </p:spPr>
      </p:pic>
      <p:sp>
        <p:nvSpPr>
          <p:cNvPr id="50179" name="Rectangle 2"/>
          <p:cNvSpPr>
            <a:spLocks/>
          </p:cNvSpPr>
          <p:nvPr/>
        </p:nvSpPr>
        <p:spPr bwMode="auto">
          <a:xfrm>
            <a:off x="304800" y="71438"/>
            <a:ext cx="8534400" cy="1103312"/>
          </a:xfrm>
          <a:prstGeom prst="rect">
            <a:avLst/>
          </a:prstGeom>
          <a:noFill/>
          <a:ln w="9525">
            <a:noFill/>
            <a:miter lim="800000"/>
            <a:headEnd/>
            <a:tailEnd/>
          </a:ln>
        </p:spPr>
        <p:txBody>
          <a:bodyPr anchor="ctr"/>
          <a:lstStyle/>
          <a:p>
            <a:pPr algn="ctr" eaLnBrk="0" hangingPunct="0"/>
            <a:r>
              <a:rPr lang="en-US" sz="3400" b="1">
                <a:solidFill>
                  <a:schemeClr val="bg2"/>
                </a:solidFill>
              </a:rPr>
              <a:t>FDA/Industry/Academia Working Group</a:t>
            </a:r>
          </a:p>
        </p:txBody>
      </p:sp>
      <p:sp>
        <p:nvSpPr>
          <p:cNvPr id="50180"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9DD82057-B94A-43DD-B130-35A2EAA0A371}" type="slidenum">
              <a:rPr lang="en-US" sz="1000"/>
              <a:pPr algn="ctr"/>
              <a:t>22</a:t>
            </a:fld>
            <a:endParaRPr lang="en-US" sz="1000"/>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body" idx="4294967295"/>
          </p:nvPr>
        </p:nvSpPr>
        <p:spPr>
          <a:xfrm>
            <a:off x="381000" y="1304925"/>
            <a:ext cx="8763000" cy="4525963"/>
          </a:xfrm>
        </p:spPr>
        <p:txBody>
          <a:bodyPr/>
          <a:lstStyle/>
          <a:p>
            <a:pPr marL="533400" indent="-533400">
              <a:lnSpc>
                <a:spcPct val="80000"/>
              </a:lnSpc>
              <a:buFontTx/>
              <a:buNone/>
            </a:pPr>
            <a:r>
              <a:rPr lang="en-US" sz="2400" smtClean="0"/>
              <a:t>(a) 	Identify areas particularly applicable or useful to regulatory   review in which graphics can enhance understanding of safety information.</a:t>
            </a:r>
          </a:p>
          <a:p>
            <a:pPr marL="998538" lvl="1">
              <a:lnSpc>
                <a:spcPct val="80000"/>
              </a:lnSpc>
            </a:pPr>
            <a:r>
              <a:rPr lang="en-US" sz="2200" smtClean="0"/>
              <a:t>List major safety questions.  </a:t>
            </a:r>
          </a:p>
          <a:p>
            <a:pPr marL="998538" lvl="1">
              <a:lnSpc>
                <a:spcPct val="80000"/>
              </a:lnSpc>
            </a:pPr>
            <a:r>
              <a:rPr lang="en-US" sz="2200" smtClean="0"/>
              <a:t>What is the critical information needed to answer these questions</a:t>
            </a:r>
            <a:r>
              <a:rPr lang="en-US" sz="2000" smtClean="0"/>
              <a:t>?  </a:t>
            </a:r>
          </a:p>
          <a:p>
            <a:pPr marL="533400" indent="-533400">
              <a:lnSpc>
                <a:spcPct val="80000"/>
              </a:lnSpc>
              <a:buFontTx/>
              <a:buNone/>
            </a:pPr>
            <a:r>
              <a:rPr lang="en-US" sz="2400" smtClean="0"/>
              <a:t>(b) 	Develop a palette of statistical graphics for specialized reporting of clinical trials data.  </a:t>
            </a:r>
          </a:p>
          <a:p>
            <a:pPr marL="998538" lvl="1">
              <a:lnSpc>
                <a:spcPct val="80000"/>
              </a:lnSpc>
            </a:pPr>
            <a:r>
              <a:rPr lang="en-US" sz="2200" smtClean="0"/>
              <a:t>Develop an inventory</a:t>
            </a:r>
          </a:p>
          <a:p>
            <a:pPr marL="998538" lvl="1">
              <a:lnSpc>
                <a:spcPct val="80000"/>
              </a:lnSpc>
            </a:pPr>
            <a:r>
              <a:rPr lang="en-US" sz="2200" smtClean="0"/>
              <a:t>Recommend graphics for clinical data based on good graphical principles  Draw up what would be effective to address (a).</a:t>
            </a:r>
          </a:p>
          <a:p>
            <a:pPr marL="533400" indent="-533400">
              <a:lnSpc>
                <a:spcPct val="80000"/>
              </a:lnSpc>
              <a:buFontTx/>
              <a:buNone/>
            </a:pPr>
            <a:r>
              <a:rPr lang="en-US" sz="2400" smtClean="0"/>
              <a:t>(c) 	Create a publicly-available repository of sample graphics including data sets and sample code. </a:t>
            </a:r>
          </a:p>
          <a:p>
            <a:pPr marL="533400" indent="-533400">
              <a:lnSpc>
                <a:spcPct val="80000"/>
              </a:lnSpc>
            </a:pPr>
            <a:endParaRPr lang="en-US" sz="2400" smtClean="0"/>
          </a:p>
        </p:txBody>
      </p:sp>
      <p:sp>
        <p:nvSpPr>
          <p:cNvPr id="52226"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Project Objectives</a:t>
            </a:r>
          </a:p>
        </p:txBody>
      </p:sp>
      <p:sp>
        <p:nvSpPr>
          <p:cNvPr id="52227"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F40AFBD9-806C-4097-AAB5-5A89BB9B5CBE}" type="slidenum">
              <a:rPr lang="en-US" sz="1000"/>
              <a:pPr algn="ctr"/>
              <a:t>23</a:t>
            </a:fld>
            <a:endParaRPr lang="en-US" sz="1000"/>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3"/>
          <p:cNvPicPr>
            <a:picLocks noChangeAspect="1" noChangeArrowheads="1"/>
          </p:cNvPicPr>
          <p:nvPr/>
        </p:nvPicPr>
        <p:blipFill>
          <a:blip r:embed="rId2" cstate="print"/>
          <a:srcRect/>
          <a:stretch>
            <a:fillRect/>
          </a:stretch>
        </p:blipFill>
        <p:spPr bwMode="auto">
          <a:xfrm>
            <a:off x="1323975" y="1163638"/>
            <a:ext cx="6423025" cy="4802187"/>
          </a:xfrm>
          <a:prstGeom prst="rect">
            <a:avLst/>
          </a:prstGeom>
          <a:noFill/>
          <a:ln w="9525">
            <a:noFill/>
            <a:miter lim="800000"/>
            <a:headEnd/>
            <a:tailEnd/>
          </a:ln>
        </p:spPr>
      </p:pic>
      <p:sp>
        <p:nvSpPr>
          <p:cNvPr id="53250"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Clinical Questions</a:t>
            </a:r>
          </a:p>
        </p:txBody>
      </p:sp>
      <p:sp>
        <p:nvSpPr>
          <p:cNvPr id="53251"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C43E5A5F-E2BB-47DA-8767-6D0F9D3D64AF}" type="slidenum">
              <a:rPr lang="en-US" sz="1000"/>
              <a:pPr algn="ctr"/>
              <a:t>24</a:t>
            </a:fld>
            <a:endParaRPr lang="en-US" sz="1000"/>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4"/>
          <p:cNvPicPr>
            <a:picLocks noChangeAspect="1" noChangeArrowheads="1"/>
          </p:cNvPicPr>
          <p:nvPr/>
        </p:nvPicPr>
        <p:blipFill>
          <a:blip r:embed="rId2" cstate="print"/>
          <a:srcRect/>
          <a:stretch>
            <a:fillRect/>
          </a:stretch>
        </p:blipFill>
        <p:spPr bwMode="auto">
          <a:xfrm>
            <a:off x="728663" y="1428750"/>
            <a:ext cx="7686675" cy="4000500"/>
          </a:xfrm>
          <a:prstGeom prst="rect">
            <a:avLst/>
          </a:prstGeom>
          <a:noFill/>
          <a:ln w="9525">
            <a:noFill/>
            <a:miter lim="800000"/>
            <a:headEnd/>
            <a:tailEnd/>
          </a:ln>
        </p:spPr>
      </p:pic>
      <p:sp>
        <p:nvSpPr>
          <p:cNvPr id="54274"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CTSPEDIA - Clinical Questions</a:t>
            </a:r>
          </a:p>
        </p:txBody>
      </p:sp>
      <p:sp>
        <p:nvSpPr>
          <p:cNvPr id="54275"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4D1CE85A-FDCE-4210-A473-4FEDAE69E130}" type="slidenum">
              <a:rPr lang="en-US" sz="1000"/>
              <a:pPr algn="ctr"/>
              <a:t>25</a:t>
            </a:fld>
            <a:endParaRPr lang="en-US" sz="1000"/>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8"/>
          <p:cNvPicPr>
            <a:picLocks noChangeAspect="1" noChangeArrowheads="1"/>
          </p:cNvPicPr>
          <p:nvPr/>
        </p:nvPicPr>
        <p:blipFill>
          <a:blip r:embed="rId2" cstate="print"/>
          <a:srcRect/>
          <a:stretch>
            <a:fillRect/>
          </a:stretch>
        </p:blipFill>
        <p:spPr bwMode="auto">
          <a:xfrm>
            <a:off x="808038" y="1200150"/>
            <a:ext cx="7348537" cy="4813300"/>
          </a:xfrm>
          <a:prstGeom prst="rect">
            <a:avLst/>
          </a:prstGeom>
          <a:noFill/>
          <a:ln w="9525">
            <a:noFill/>
            <a:miter lim="800000"/>
            <a:headEnd/>
            <a:tailEnd/>
          </a:ln>
        </p:spPr>
      </p:pic>
      <p:sp>
        <p:nvSpPr>
          <p:cNvPr id="55298"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CTSPEDIA - Graphics</a:t>
            </a:r>
          </a:p>
        </p:txBody>
      </p:sp>
      <p:sp>
        <p:nvSpPr>
          <p:cNvPr id="55299"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BA772EF4-AAC1-4224-9361-13C679E2CD84}" type="slidenum">
              <a:rPr lang="en-US" sz="1000"/>
              <a:pPr algn="ctr"/>
              <a:t>26</a:t>
            </a:fld>
            <a:endParaRPr lang="en-US" sz="1000"/>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sz="2800" b="1">
                <a:solidFill>
                  <a:schemeClr val="bg2"/>
                </a:solidFill>
              </a:rPr>
              <a:t>Example</a:t>
            </a:r>
            <a:r>
              <a:rPr lang="de-DE" sz="2800" b="1">
                <a:solidFill>
                  <a:schemeClr val="bg2"/>
                </a:solidFill>
              </a:rPr>
              <a:t> 1</a:t>
            </a:r>
            <a:r>
              <a:rPr lang="de-DE" sz="2800">
                <a:solidFill>
                  <a:schemeClr val="bg2"/>
                </a:solidFill>
              </a:rPr>
              <a:t> - </a:t>
            </a:r>
            <a:r>
              <a:rPr lang="en-US" sz="2800" b="1">
                <a:solidFill>
                  <a:schemeClr val="bg2"/>
                </a:solidFill>
              </a:rPr>
              <a:t>Incidence of AE</a:t>
            </a:r>
            <a:br>
              <a:rPr lang="en-US" sz="2800" b="1">
                <a:solidFill>
                  <a:schemeClr val="bg2"/>
                </a:solidFill>
              </a:rPr>
            </a:br>
            <a:r>
              <a:rPr lang="en-US" sz="2400" b="1" i="1">
                <a:solidFill>
                  <a:schemeClr val="bg2"/>
                </a:solidFill>
              </a:rPr>
              <a:t>Which AEs1 are elevated in treatment vs. control?</a:t>
            </a:r>
          </a:p>
        </p:txBody>
      </p:sp>
      <p:pic>
        <p:nvPicPr>
          <p:cNvPr id="56322" name="Picture 3"/>
          <p:cNvPicPr>
            <a:picLocks noChangeAspect="1" noChangeArrowheads="1"/>
          </p:cNvPicPr>
          <p:nvPr/>
        </p:nvPicPr>
        <p:blipFill>
          <a:blip r:embed="rId2" cstate="print"/>
          <a:srcRect/>
          <a:stretch>
            <a:fillRect/>
          </a:stretch>
        </p:blipFill>
        <p:spPr bwMode="auto">
          <a:xfrm>
            <a:off x="0" y="6096000"/>
            <a:ext cx="9144000" cy="762000"/>
          </a:xfrm>
          <a:prstGeom prst="rect">
            <a:avLst/>
          </a:prstGeom>
          <a:noFill/>
          <a:ln w="9525">
            <a:noFill/>
            <a:miter lim="800000"/>
            <a:headEnd/>
            <a:tailEnd/>
          </a:ln>
        </p:spPr>
      </p:pic>
      <p:pic>
        <p:nvPicPr>
          <p:cNvPr id="56323" name="Picture 6"/>
          <p:cNvPicPr>
            <a:picLocks noChangeAspect="1" noChangeArrowheads="1"/>
          </p:cNvPicPr>
          <p:nvPr/>
        </p:nvPicPr>
        <p:blipFill>
          <a:blip r:embed="rId3" cstate="print"/>
          <a:srcRect/>
          <a:stretch>
            <a:fillRect/>
          </a:stretch>
        </p:blipFill>
        <p:spPr bwMode="auto">
          <a:xfrm>
            <a:off x="468313" y="1206500"/>
            <a:ext cx="7335837" cy="5140325"/>
          </a:xfrm>
          <a:prstGeom prst="rect">
            <a:avLst/>
          </a:prstGeom>
          <a:noFill/>
          <a:ln w="9525">
            <a:noFill/>
            <a:miter lim="800000"/>
            <a:headEnd/>
            <a:tailEnd/>
          </a:ln>
        </p:spPr>
      </p:pic>
      <p:pic>
        <p:nvPicPr>
          <p:cNvPr id="56324" name="Picture 7"/>
          <p:cNvPicPr>
            <a:picLocks noChangeAspect="1" noChangeArrowheads="1"/>
          </p:cNvPicPr>
          <p:nvPr/>
        </p:nvPicPr>
        <p:blipFill>
          <a:blip r:embed="rId4" cstate="print"/>
          <a:srcRect/>
          <a:stretch>
            <a:fillRect/>
          </a:stretch>
        </p:blipFill>
        <p:spPr bwMode="auto">
          <a:xfrm>
            <a:off x="6472238" y="5945188"/>
            <a:ext cx="2481262" cy="681037"/>
          </a:xfrm>
          <a:prstGeom prst="rect">
            <a:avLst/>
          </a:prstGeom>
          <a:noFill/>
          <a:ln w="9525">
            <a:noFill/>
            <a:miter lim="800000"/>
            <a:headEnd/>
            <a:tailEnd/>
          </a:ln>
        </p:spPr>
      </p:pic>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sz="2800" b="1">
                <a:solidFill>
                  <a:schemeClr val="bg2"/>
                </a:solidFill>
              </a:rPr>
              <a:t>Example</a:t>
            </a:r>
            <a:r>
              <a:rPr lang="de-DE" sz="2800" b="1">
                <a:solidFill>
                  <a:schemeClr val="bg2"/>
                </a:solidFill>
              </a:rPr>
              <a:t> 2</a:t>
            </a:r>
            <a:r>
              <a:rPr lang="de-DE" sz="2800">
                <a:solidFill>
                  <a:schemeClr val="bg2"/>
                </a:solidFill>
              </a:rPr>
              <a:t> - </a:t>
            </a:r>
            <a:r>
              <a:rPr lang="en-US" sz="2800" b="1">
                <a:solidFill>
                  <a:schemeClr val="bg2"/>
                </a:solidFill>
              </a:rPr>
              <a:t>Incidence of AE</a:t>
            </a:r>
            <a:br>
              <a:rPr lang="en-US" sz="2800" b="1">
                <a:solidFill>
                  <a:schemeClr val="bg2"/>
                </a:solidFill>
              </a:rPr>
            </a:br>
            <a:r>
              <a:rPr lang="en-US" sz="2400" b="1" i="1">
                <a:solidFill>
                  <a:schemeClr val="bg2"/>
                </a:solidFill>
              </a:rPr>
              <a:t>Which AEs1 are elevated in treatment vs. control?</a:t>
            </a:r>
          </a:p>
        </p:txBody>
      </p:sp>
      <p:pic>
        <p:nvPicPr>
          <p:cNvPr id="57346" name="Picture 12"/>
          <p:cNvPicPr>
            <a:picLocks noChangeAspect="1" noChangeArrowheads="1"/>
          </p:cNvPicPr>
          <p:nvPr/>
        </p:nvPicPr>
        <p:blipFill>
          <a:blip r:embed="rId2" cstate="print"/>
          <a:srcRect/>
          <a:stretch>
            <a:fillRect/>
          </a:stretch>
        </p:blipFill>
        <p:spPr bwMode="auto">
          <a:xfrm>
            <a:off x="0" y="6096000"/>
            <a:ext cx="9144000" cy="762000"/>
          </a:xfrm>
          <a:prstGeom prst="rect">
            <a:avLst/>
          </a:prstGeom>
          <a:noFill/>
          <a:ln w="9525">
            <a:noFill/>
            <a:miter lim="800000"/>
            <a:headEnd/>
            <a:tailEnd/>
          </a:ln>
        </p:spPr>
      </p:pic>
      <p:pic>
        <p:nvPicPr>
          <p:cNvPr id="57347" name="Picture 13"/>
          <p:cNvPicPr>
            <a:picLocks noChangeAspect="1" noChangeArrowheads="1"/>
          </p:cNvPicPr>
          <p:nvPr/>
        </p:nvPicPr>
        <p:blipFill>
          <a:blip r:embed="rId3" cstate="print"/>
          <a:srcRect/>
          <a:stretch>
            <a:fillRect/>
          </a:stretch>
        </p:blipFill>
        <p:spPr bwMode="auto">
          <a:xfrm>
            <a:off x="361950" y="1231900"/>
            <a:ext cx="5983288" cy="5461000"/>
          </a:xfrm>
          <a:prstGeom prst="rect">
            <a:avLst/>
          </a:prstGeom>
          <a:noFill/>
          <a:ln w="9525">
            <a:noFill/>
            <a:miter lim="800000"/>
            <a:headEnd/>
            <a:tailEnd/>
          </a:ln>
        </p:spPr>
      </p:pic>
      <p:pic>
        <p:nvPicPr>
          <p:cNvPr id="57348" name="Picture 15"/>
          <p:cNvPicPr>
            <a:picLocks noChangeAspect="1" noChangeArrowheads="1"/>
          </p:cNvPicPr>
          <p:nvPr/>
        </p:nvPicPr>
        <p:blipFill>
          <a:blip r:embed="rId4" cstate="print"/>
          <a:srcRect/>
          <a:stretch>
            <a:fillRect/>
          </a:stretch>
        </p:blipFill>
        <p:spPr bwMode="auto">
          <a:xfrm>
            <a:off x="6513513" y="5610225"/>
            <a:ext cx="2411412" cy="1058863"/>
          </a:xfrm>
          <a:prstGeom prst="rect">
            <a:avLst/>
          </a:prstGeom>
          <a:noFill/>
          <a:ln w="9525">
            <a:noFill/>
            <a:miter lim="800000"/>
            <a:headEnd/>
            <a:tailEnd/>
          </a:ln>
        </p:spPr>
      </p:pic>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p:cNvSpPr>
          <p:nvPr/>
        </p:nvSpPr>
        <p:spPr bwMode="auto">
          <a:xfrm>
            <a:off x="263525" y="131763"/>
            <a:ext cx="8880475" cy="1147762"/>
          </a:xfrm>
          <a:prstGeom prst="rect">
            <a:avLst/>
          </a:prstGeom>
          <a:noFill/>
          <a:ln w="9525">
            <a:noFill/>
            <a:miter lim="800000"/>
            <a:headEnd/>
            <a:tailEnd/>
          </a:ln>
        </p:spPr>
        <p:txBody>
          <a:bodyPr anchor="ctr"/>
          <a:lstStyle/>
          <a:p>
            <a:pPr algn="ctr" eaLnBrk="0" hangingPunct="0"/>
            <a:r>
              <a:rPr lang="en-US" sz="2800" b="1">
                <a:solidFill>
                  <a:schemeClr val="bg2"/>
                </a:solidFill>
              </a:rPr>
              <a:t>Example</a:t>
            </a:r>
            <a:r>
              <a:rPr lang="de-DE" sz="2800" b="1">
                <a:solidFill>
                  <a:schemeClr val="bg2"/>
                </a:solidFill>
              </a:rPr>
              <a:t> 3</a:t>
            </a:r>
            <a:r>
              <a:rPr lang="de-DE" sz="2800">
                <a:solidFill>
                  <a:schemeClr val="bg2"/>
                </a:solidFill>
              </a:rPr>
              <a:t> – </a:t>
            </a:r>
            <a:r>
              <a:rPr lang="en-US" sz="2800" b="1">
                <a:solidFill>
                  <a:schemeClr val="bg2"/>
                </a:solidFill>
              </a:rPr>
              <a:t>What is the safety profile of the drug?</a:t>
            </a:r>
            <a:br>
              <a:rPr lang="en-US" sz="2800" b="1">
                <a:solidFill>
                  <a:schemeClr val="bg2"/>
                </a:solidFill>
              </a:rPr>
            </a:br>
            <a:r>
              <a:rPr lang="en-US" sz="2400" b="1" i="1">
                <a:solidFill>
                  <a:schemeClr val="bg2"/>
                </a:solidFill>
              </a:rPr>
              <a:t>Which AEs1 are elevated in treatment vs. control?</a:t>
            </a:r>
          </a:p>
        </p:txBody>
      </p:sp>
      <p:pic>
        <p:nvPicPr>
          <p:cNvPr id="58370" name="Picture 12"/>
          <p:cNvPicPr>
            <a:picLocks noChangeAspect="1" noChangeArrowheads="1"/>
          </p:cNvPicPr>
          <p:nvPr/>
        </p:nvPicPr>
        <p:blipFill>
          <a:blip r:embed="rId2" cstate="print"/>
          <a:srcRect/>
          <a:stretch>
            <a:fillRect/>
          </a:stretch>
        </p:blipFill>
        <p:spPr bwMode="auto">
          <a:xfrm>
            <a:off x="0" y="6096000"/>
            <a:ext cx="9144000" cy="762000"/>
          </a:xfrm>
          <a:prstGeom prst="rect">
            <a:avLst/>
          </a:prstGeom>
          <a:noFill/>
          <a:ln w="9525">
            <a:noFill/>
            <a:miter lim="800000"/>
            <a:headEnd/>
            <a:tailEnd/>
          </a:ln>
        </p:spPr>
      </p:pic>
      <p:pic>
        <p:nvPicPr>
          <p:cNvPr id="58371" name="Picture 6"/>
          <p:cNvPicPr>
            <a:picLocks noChangeAspect="1" noChangeArrowheads="1"/>
          </p:cNvPicPr>
          <p:nvPr/>
        </p:nvPicPr>
        <p:blipFill>
          <a:blip r:embed="rId3" cstate="print"/>
          <a:srcRect/>
          <a:stretch>
            <a:fillRect/>
          </a:stretch>
        </p:blipFill>
        <p:spPr bwMode="auto">
          <a:xfrm>
            <a:off x="1187450" y="1125538"/>
            <a:ext cx="6291263" cy="4419600"/>
          </a:xfrm>
          <a:prstGeom prst="rect">
            <a:avLst/>
          </a:prstGeom>
          <a:noFill/>
          <a:ln w="9525">
            <a:noFill/>
            <a:miter lim="800000"/>
            <a:headEnd/>
            <a:tailEnd/>
          </a:ln>
        </p:spPr>
      </p:pic>
      <p:sp>
        <p:nvSpPr>
          <p:cNvPr id="58372" name="Text Box 8"/>
          <p:cNvSpPr txBox="1">
            <a:spLocks noChangeArrowheads="1"/>
          </p:cNvSpPr>
          <p:nvPr/>
        </p:nvSpPr>
        <p:spPr bwMode="auto">
          <a:xfrm>
            <a:off x="250825" y="5945188"/>
            <a:ext cx="7451725" cy="701675"/>
          </a:xfrm>
          <a:prstGeom prst="rect">
            <a:avLst/>
          </a:prstGeom>
          <a:noFill/>
          <a:ln w="9525">
            <a:noFill/>
            <a:miter lim="800000"/>
            <a:headEnd/>
            <a:tailEnd/>
          </a:ln>
        </p:spPr>
        <p:txBody>
          <a:bodyPr>
            <a:spAutoFit/>
          </a:bodyPr>
          <a:lstStyle/>
          <a:p>
            <a:pPr>
              <a:spcBef>
                <a:spcPts val="100"/>
              </a:spcBef>
            </a:pPr>
            <a:r>
              <a:rPr lang="en-US" sz="1000">
                <a:solidFill>
                  <a:schemeClr val="tx1"/>
                </a:solidFill>
                <a:ea typeface="ＭＳ Ｐゴシック"/>
                <a:cs typeface="ＭＳ Ｐゴシック"/>
              </a:rPr>
              <a:t>*It shows the relative risk or ratio of the adverse event rates on the x-axis and the p-value comparing treatment and control on the y-axis. The additional information on the p-value of the treatment effect is important since it incorporates the number of observed events and confidence in the treatment effect. </a:t>
            </a:r>
          </a:p>
          <a:p>
            <a:endParaRPr lang="en-US" sz="1000">
              <a:solidFill>
                <a:schemeClr val="tx1"/>
              </a:solidFill>
              <a:ea typeface="ＭＳ Ｐゴシック"/>
              <a:cs typeface="ＭＳ Ｐゴシック"/>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2"/>
          <p:cNvPicPr>
            <a:picLocks noChangeAspect="1" noChangeArrowheads="1"/>
          </p:cNvPicPr>
          <p:nvPr/>
        </p:nvPicPr>
        <p:blipFill>
          <a:blip r:embed="rId3" cstate="print"/>
          <a:srcRect/>
          <a:stretch>
            <a:fillRect/>
          </a:stretch>
        </p:blipFill>
        <p:spPr bwMode="auto">
          <a:xfrm>
            <a:off x="1520825" y="1173163"/>
            <a:ext cx="5895975" cy="4578350"/>
          </a:xfrm>
          <a:prstGeom prst="rect">
            <a:avLst/>
          </a:prstGeom>
          <a:noFill/>
          <a:ln w="9525" algn="ctr">
            <a:noFill/>
            <a:miter lim="800000"/>
            <a:headEnd/>
            <a:tailEnd/>
          </a:ln>
        </p:spPr>
      </p:pic>
      <p:sp>
        <p:nvSpPr>
          <p:cNvPr id="17410" name="Title 1"/>
          <p:cNvSpPr>
            <a:spLocks/>
          </p:cNvSpPr>
          <p:nvPr/>
        </p:nvSpPr>
        <p:spPr bwMode="auto">
          <a:xfrm>
            <a:off x="263525" y="131763"/>
            <a:ext cx="8616950" cy="1147762"/>
          </a:xfrm>
          <a:prstGeom prst="rect">
            <a:avLst/>
          </a:prstGeom>
          <a:noFill/>
          <a:ln w="9525">
            <a:noFill/>
            <a:miter lim="800000"/>
            <a:headEnd/>
            <a:tailEnd/>
          </a:ln>
        </p:spPr>
        <p:txBody>
          <a:bodyPr anchor="ctr"/>
          <a:lstStyle/>
          <a:p>
            <a:pPr algn="ctr"/>
            <a:r>
              <a:rPr lang="en-US" b="1">
                <a:solidFill>
                  <a:schemeClr val="bg2"/>
                </a:solidFill>
              </a:rPr>
              <a:t>Statistical Disclaimer</a:t>
            </a:r>
            <a:endParaRPr lang="en-CA" b="1">
              <a:solidFill>
                <a:schemeClr val="bg2"/>
              </a:solidFill>
            </a:endParaRPr>
          </a:p>
        </p:txBody>
      </p:sp>
      <p:sp>
        <p:nvSpPr>
          <p:cNvPr id="17411"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C560172C-719E-4793-9026-F197E77C4690}" type="slidenum">
              <a:rPr lang="en-US" sz="1000"/>
              <a:pPr algn="ctr"/>
              <a:t>3</a:t>
            </a:fld>
            <a:endParaRPr lang="en-US" sz="1000"/>
          </a:p>
        </p:txBody>
      </p:sp>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4"/>
          <p:cNvSpPr txBox="1">
            <a:spLocks noChangeArrowheads="1"/>
          </p:cNvSpPr>
          <p:nvPr/>
        </p:nvSpPr>
        <p:spPr bwMode="auto">
          <a:xfrm>
            <a:off x="6234113" y="5772150"/>
            <a:ext cx="2709862" cy="304800"/>
          </a:xfrm>
          <a:prstGeom prst="rect">
            <a:avLst/>
          </a:prstGeom>
          <a:noFill/>
          <a:ln w="9525">
            <a:noFill/>
            <a:miter lim="800000"/>
            <a:headEnd/>
            <a:tailEnd/>
          </a:ln>
        </p:spPr>
        <p:txBody>
          <a:bodyPr>
            <a:spAutoFit/>
          </a:bodyPr>
          <a:lstStyle/>
          <a:p>
            <a:r>
              <a:rPr lang="en-US" sz="1400">
                <a:solidFill>
                  <a:schemeClr val="tx1"/>
                </a:solidFill>
              </a:rPr>
              <a:t>Source: Xia A, 2011</a:t>
            </a:r>
          </a:p>
        </p:txBody>
      </p:sp>
      <p:sp>
        <p:nvSpPr>
          <p:cNvPr id="59394"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sz="2800" b="1">
                <a:solidFill>
                  <a:schemeClr val="bg2"/>
                </a:solidFill>
              </a:rPr>
              <a:t>Example</a:t>
            </a:r>
            <a:r>
              <a:rPr lang="de-DE" sz="2800" b="1">
                <a:solidFill>
                  <a:schemeClr val="bg2"/>
                </a:solidFill>
              </a:rPr>
              <a:t> 4</a:t>
            </a:r>
            <a:r>
              <a:rPr lang="de-DE" sz="2800">
                <a:solidFill>
                  <a:schemeClr val="bg2"/>
                </a:solidFill>
              </a:rPr>
              <a:t> - </a:t>
            </a:r>
            <a:r>
              <a:rPr lang="en-US" sz="2800" b="1">
                <a:solidFill>
                  <a:schemeClr val="bg2"/>
                </a:solidFill>
              </a:rPr>
              <a:t>AE Occurrence over time</a:t>
            </a:r>
            <a:r>
              <a:rPr lang="en-US" sz="4400">
                <a:solidFill>
                  <a:schemeClr val="bg2"/>
                </a:solidFill>
              </a:rPr>
              <a:t> </a:t>
            </a:r>
            <a:r>
              <a:rPr lang="en-US" sz="2800" b="1">
                <a:solidFill>
                  <a:schemeClr val="bg2"/>
                </a:solidFill>
              </a:rPr>
              <a:t/>
            </a:r>
            <a:br>
              <a:rPr lang="en-US" sz="2800" b="1">
                <a:solidFill>
                  <a:schemeClr val="bg2"/>
                </a:solidFill>
              </a:rPr>
            </a:br>
            <a:r>
              <a:rPr lang="en-US" sz="2400" b="1">
                <a:solidFill>
                  <a:schemeClr val="bg2"/>
                </a:solidFill>
              </a:rPr>
              <a:t>Is there a difference in the time to event?</a:t>
            </a:r>
          </a:p>
        </p:txBody>
      </p:sp>
      <p:pic>
        <p:nvPicPr>
          <p:cNvPr id="59395" name="Picture 7"/>
          <p:cNvPicPr>
            <a:picLocks noChangeAspect="1" noChangeArrowheads="1"/>
          </p:cNvPicPr>
          <p:nvPr/>
        </p:nvPicPr>
        <p:blipFill>
          <a:blip r:embed="rId2" cstate="print"/>
          <a:srcRect/>
          <a:stretch>
            <a:fillRect/>
          </a:stretch>
        </p:blipFill>
        <p:spPr bwMode="auto">
          <a:xfrm>
            <a:off x="1473200" y="1462088"/>
            <a:ext cx="6019800" cy="4267200"/>
          </a:xfrm>
          <a:prstGeom prst="rect">
            <a:avLst/>
          </a:prstGeom>
          <a:noFill/>
          <a:ln w="9525">
            <a:noFill/>
            <a:miter lim="800000"/>
            <a:headEnd/>
            <a:tailEnd/>
          </a:ln>
        </p:spPr>
      </p:pic>
      <p:sp>
        <p:nvSpPr>
          <p:cNvPr id="59396"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B732B23F-2836-4564-9759-A6B2F7301771}" type="slidenum">
              <a:rPr lang="en-US" sz="1000"/>
              <a:pPr algn="ctr"/>
              <a:t>30</a:t>
            </a:fld>
            <a:endParaRPr lang="en-US" sz="1000"/>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sz="2800" b="1">
                <a:solidFill>
                  <a:schemeClr val="bg2"/>
                </a:solidFill>
              </a:rPr>
              <a:t>Example</a:t>
            </a:r>
            <a:r>
              <a:rPr lang="de-DE" sz="2800" b="1">
                <a:solidFill>
                  <a:schemeClr val="bg2"/>
                </a:solidFill>
              </a:rPr>
              <a:t> 6</a:t>
            </a:r>
            <a:r>
              <a:rPr lang="de-DE" sz="2800">
                <a:solidFill>
                  <a:schemeClr val="bg2"/>
                </a:solidFill>
              </a:rPr>
              <a:t> - </a:t>
            </a:r>
            <a:r>
              <a:rPr lang="en-US" sz="2800" b="1">
                <a:solidFill>
                  <a:schemeClr val="bg2"/>
                </a:solidFill>
              </a:rPr>
              <a:t>AE Occurrence over time</a:t>
            </a:r>
            <a:r>
              <a:rPr lang="en-US" sz="4400">
                <a:solidFill>
                  <a:schemeClr val="bg2"/>
                </a:solidFill>
              </a:rPr>
              <a:t> </a:t>
            </a:r>
            <a:r>
              <a:rPr lang="en-US" sz="2800" b="1">
                <a:solidFill>
                  <a:schemeClr val="bg2"/>
                </a:solidFill>
              </a:rPr>
              <a:t/>
            </a:r>
            <a:br>
              <a:rPr lang="en-US" sz="2800" b="1">
                <a:solidFill>
                  <a:schemeClr val="bg2"/>
                </a:solidFill>
              </a:rPr>
            </a:br>
            <a:r>
              <a:rPr lang="en-US" sz="2400" b="1">
                <a:solidFill>
                  <a:schemeClr val="bg2"/>
                </a:solidFill>
              </a:rPr>
              <a:t>Event History Plot</a:t>
            </a:r>
          </a:p>
        </p:txBody>
      </p:sp>
      <p:pic>
        <p:nvPicPr>
          <p:cNvPr id="60418" name="Picture 4"/>
          <p:cNvPicPr>
            <a:picLocks noChangeAspect="1" noChangeArrowheads="1"/>
          </p:cNvPicPr>
          <p:nvPr/>
        </p:nvPicPr>
        <p:blipFill>
          <a:blip r:embed="rId2" cstate="print"/>
          <a:srcRect/>
          <a:stretch>
            <a:fillRect/>
          </a:stretch>
        </p:blipFill>
        <p:spPr bwMode="auto">
          <a:xfrm>
            <a:off x="0" y="6096000"/>
            <a:ext cx="9144000" cy="762000"/>
          </a:xfrm>
          <a:prstGeom prst="rect">
            <a:avLst/>
          </a:prstGeom>
          <a:noFill/>
          <a:ln w="9525">
            <a:noFill/>
            <a:miter lim="800000"/>
            <a:headEnd/>
            <a:tailEnd/>
          </a:ln>
        </p:spPr>
      </p:pic>
      <p:sp>
        <p:nvSpPr>
          <p:cNvPr id="60419" name="Rectangle 10"/>
          <p:cNvSpPr>
            <a:spLocks noChangeArrowheads="1"/>
          </p:cNvSpPr>
          <p:nvPr/>
        </p:nvSpPr>
        <p:spPr bwMode="auto">
          <a:xfrm>
            <a:off x="2867025" y="5876925"/>
            <a:ext cx="3524250" cy="304800"/>
          </a:xfrm>
          <a:prstGeom prst="rect">
            <a:avLst/>
          </a:prstGeom>
          <a:solidFill>
            <a:schemeClr val="bg1"/>
          </a:solidFill>
          <a:ln w="9525">
            <a:solidFill>
              <a:schemeClr val="bg1"/>
            </a:solidFill>
            <a:miter lim="800000"/>
            <a:headEnd/>
            <a:tailEnd/>
          </a:ln>
        </p:spPr>
        <p:txBody>
          <a:bodyPr wrap="none" anchor="ctr"/>
          <a:lstStyle/>
          <a:p>
            <a:endParaRPr lang="de-DE"/>
          </a:p>
        </p:txBody>
      </p:sp>
      <p:pic>
        <p:nvPicPr>
          <p:cNvPr id="60420" name="Picture 16"/>
          <p:cNvPicPr>
            <a:picLocks noChangeAspect="1" noChangeArrowheads="1"/>
          </p:cNvPicPr>
          <p:nvPr/>
        </p:nvPicPr>
        <p:blipFill>
          <a:blip r:embed="rId3" cstate="print"/>
          <a:srcRect/>
          <a:stretch>
            <a:fillRect/>
          </a:stretch>
        </p:blipFill>
        <p:spPr bwMode="auto">
          <a:xfrm>
            <a:off x="909638" y="1293813"/>
            <a:ext cx="7240587" cy="5324475"/>
          </a:xfrm>
          <a:prstGeom prst="rect">
            <a:avLst/>
          </a:prstGeom>
          <a:noFill/>
          <a:ln w="9525">
            <a:noFill/>
            <a:miter lim="800000"/>
            <a:headEnd/>
            <a:tailEnd/>
          </a:ln>
        </p:spPr>
      </p:pic>
      <p:pic>
        <p:nvPicPr>
          <p:cNvPr id="60421" name="Picture 8"/>
          <p:cNvPicPr>
            <a:picLocks noChangeAspect="1" noChangeArrowheads="1"/>
          </p:cNvPicPr>
          <p:nvPr/>
        </p:nvPicPr>
        <p:blipFill>
          <a:blip r:embed="rId4" cstate="print"/>
          <a:srcRect/>
          <a:stretch>
            <a:fillRect/>
          </a:stretch>
        </p:blipFill>
        <p:spPr bwMode="auto">
          <a:xfrm>
            <a:off x="949325" y="2386013"/>
            <a:ext cx="238125" cy="2238375"/>
          </a:xfrm>
          <a:prstGeom prst="rect">
            <a:avLst/>
          </a:prstGeom>
          <a:noFill/>
          <a:ln w="9525">
            <a:noFill/>
            <a:miter lim="800000"/>
            <a:headEnd/>
            <a:tailEnd/>
          </a:ln>
        </p:spPr>
      </p:pic>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2"/>
          <p:cNvSpPr txBox="1">
            <a:spLocks noChangeArrowheads="1"/>
          </p:cNvSpPr>
          <p:nvPr/>
        </p:nvSpPr>
        <p:spPr bwMode="auto">
          <a:xfrm>
            <a:off x="6234113" y="5772150"/>
            <a:ext cx="2709862" cy="304800"/>
          </a:xfrm>
          <a:prstGeom prst="rect">
            <a:avLst/>
          </a:prstGeom>
          <a:noFill/>
          <a:ln w="9525">
            <a:noFill/>
            <a:miter lim="800000"/>
            <a:headEnd/>
            <a:tailEnd/>
          </a:ln>
        </p:spPr>
        <p:txBody>
          <a:bodyPr>
            <a:spAutoFit/>
          </a:bodyPr>
          <a:lstStyle/>
          <a:p>
            <a:r>
              <a:rPr lang="en-US" sz="1400">
                <a:solidFill>
                  <a:schemeClr val="tx1"/>
                </a:solidFill>
              </a:rPr>
              <a:t>Source: Qi Jiang, Amgen</a:t>
            </a:r>
          </a:p>
        </p:txBody>
      </p:sp>
      <p:sp>
        <p:nvSpPr>
          <p:cNvPr id="61442"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sz="2800" b="1">
                <a:solidFill>
                  <a:schemeClr val="bg2"/>
                </a:solidFill>
              </a:rPr>
              <a:t>Example</a:t>
            </a:r>
            <a:r>
              <a:rPr lang="de-DE" sz="2800" b="1">
                <a:solidFill>
                  <a:schemeClr val="bg2"/>
                </a:solidFill>
              </a:rPr>
              <a:t> 5</a:t>
            </a:r>
            <a:r>
              <a:rPr lang="de-DE" sz="2800">
                <a:solidFill>
                  <a:schemeClr val="bg2"/>
                </a:solidFill>
              </a:rPr>
              <a:t> - </a:t>
            </a:r>
            <a:r>
              <a:rPr lang="en-US" sz="2800" b="1">
                <a:solidFill>
                  <a:schemeClr val="bg2"/>
                </a:solidFill>
              </a:rPr>
              <a:t>AE Occurrence over time</a:t>
            </a:r>
            <a:r>
              <a:rPr lang="en-US" sz="4400">
                <a:solidFill>
                  <a:schemeClr val="bg2"/>
                </a:solidFill>
              </a:rPr>
              <a:t> </a:t>
            </a:r>
            <a:r>
              <a:rPr lang="en-US" sz="2800" b="1">
                <a:solidFill>
                  <a:schemeClr val="bg2"/>
                </a:solidFill>
              </a:rPr>
              <a:t/>
            </a:r>
            <a:br>
              <a:rPr lang="en-US" sz="2800" b="1">
                <a:solidFill>
                  <a:schemeClr val="bg2"/>
                </a:solidFill>
              </a:rPr>
            </a:br>
            <a:r>
              <a:rPr lang="en-US" sz="2400" b="1">
                <a:solidFill>
                  <a:schemeClr val="bg2"/>
                </a:solidFill>
              </a:rPr>
              <a:t>Incidence Prevalence Plot</a:t>
            </a:r>
          </a:p>
        </p:txBody>
      </p:sp>
      <p:pic>
        <p:nvPicPr>
          <p:cNvPr id="61443" name="Picture 6"/>
          <p:cNvPicPr>
            <a:picLocks noChangeAspect="1" noChangeArrowheads="1"/>
          </p:cNvPicPr>
          <p:nvPr/>
        </p:nvPicPr>
        <p:blipFill>
          <a:blip r:embed="rId2" cstate="print"/>
          <a:srcRect/>
          <a:stretch>
            <a:fillRect/>
          </a:stretch>
        </p:blipFill>
        <p:spPr bwMode="auto">
          <a:xfrm>
            <a:off x="0" y="6096000"/>
            <a:ext cx="9144000" cy="762000"/>
          </a:xfrm>
          <a:prstGeom prst="rect">
            <a:avLst/>
          </a:prstGeom>
          <a:noFill/>
          <a:ln w="9525">
            <a:noFill/>
            <a:miter lim="800000"/>
            <a:headEnd/>
            <a:tailEnd/>
          </a:ln>
        </p:spPr>
      </p:pic>
      <p:pic>
        <p:nvPicPr>
          <p:cNvPr id="61444" name="Picture 7"/>
          <p:cNvPicPr>
            <a:picLocks noChangeAspect="1" noChangeArrowheads="1"/>
          </p:cNvPicPr>
          <p:nvPr/>
        </p:nvPicPr>
        <p:blipFill>
          <a:blip r:embed="rId3" cstate="print"/>
          <a:srcRect/>
          <a:stretch>
            <a:fillRect/>
          </a:stretch>
        </p:blipFill>
        <p:spPr bwMode="auto">
          <a:xfrm>
            <a:off x="292100" y="1344613"/>
            <a:ext cx="8389938" cy="5291137"/>
          </a:xfrm>
          <a:prstGeom prst="rect">
            <a:avLst/>
          </a:prstGeom>
          <a:noFill/>
          <a:ln w="9525">
            <a:noFill/>
            <a:miter lim="800000"/>
            <a:headEnd/>
            <a:tailEnd/>
          </a:ln>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Content Placeholder 2"/>
          <p:cNvSpPr>
            <a:spLocks noGrp="1"/>
          </p:cNvSpPr>
          <p:nvPr>
            <p:ph idx="4294967295"/>
          </p:nvPr>
        </p:nvSpPr>
        <p:spPr>
          <a:xfrm>
            <a:off x="263525" y="1477963"/>
            <a:ext cx="8626475" cy="4525962"/>
          </a:xfrm>
        </p:spPr>
        <p:txBody>
          <a:bodyPr/>
          <a:lstStyle/>
          <a:p>
            <a:pPr fontAlgn="ctr"/>
            <a:r>
              <a:rPr lang="en-US" sz="2800" smtClean="0">
                <a:solidFill>
                  <a:schemeClr val="bg2"/>
                </a:solidFill>
              </a:rPr>
              <a:t> Motivation</a:t>
            </a:r>
          </a:p>
          <a:p>
            <a:pPr fontAlgn="ctr"/>
            <a:r>
              <a:rPr lang="de-DE" sz="2800" smtClean="0">
                <a:solidFill>
                  <a:schemeClr val="bg2"/>
                </a:solidFill>
              </a:rPr>
              <a:t> Guidance from Above</a:t>
            </a:r>
            <a:endParaRPr lang="en-US" sz="2800" smtClean="0">
              <a:solidFill>
                <a:schemeClr val="bg2"/>
              </a:solidFill>
            </a:endParaRPr>
          </a:p>
          <a:p>
            <a:pPr fontAlgn="ctr"/>
            <a:r>
              <a:rPr lang="de-DE" sz="2800" smtClean="0">
                <a:solidFill>
                  <a:schemeClr val="bg2"/>
                </a:solidFill>
              </a:rPr>
              <a:t> Developing Standard Views of Safety Data</a:t>
            </a:r>
          </a:p>
          <a:p>
            <a:pPr fontAlgn="ctr"/>
            <a:r>
              <a:rPr lang="de-DE" sz="2800" smtClean="0"/>
              <a:t> Concluding Remarks</a:t>
            </a:r>
          </a:p>
          <a:p>
            <a:pPr fontAlgn="ctr"/>
            <a:r>
              <a:rPr lang="de-DE" sz="2800" smtClean="0">
                <a:solidFill>
                  <a:schemeClr val="bg2"/>
                </a:solidFill>
              </a:rPr>
              <a:t> References</a:t>
            </a:r>
            <a:endParaRPr lang="en-US" sz="2800" smtClean="0">
              <a:solidFill>
                <a:schemeClr val="bg2"/>
              </a:solidFill>
            </a:endParaRPr>
          </a:p>
        </p:txBody>
      </p:sp>
      <p:sp>
        <p:nvSpPr>
          <p:cNvPr id="62466"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A4E9A275-4ECF-4DA3-BC6A-279032404012}" type="slidenum">
              <a:rPr lang="en-US" sz="1000"/>
              <a:pPr algn="ctr"/>
              <a:t>33</a:t>
            </a:fld>
            <a:endParaRPr lang="en-US" sz="1000"/>
          </a:p>
        </p:txBody>
      </p:sp>
    </p:spTree>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body" idx="4294967295"/>
          </p:nvPr>
        </p:nvSpPr>
        <p:spPr>
          <a:xfrm>
            <a:off x="468313" y="1268413"/>
            <a:ext cx="8207375" cy="4403725"/>
          </a:xfrm>
        </p:spPr>
        <p:txBody>
          <a:bodyPr/>
          <a:lstStyle/>
          <a:p>
            <a:r>
              <a:rPr lang="en-US" sz="2800" smtClean="0"/>
              <a:t>Complex statistical concepts and data structures can be conveyed at a level which is within reach to those with little statistical training.</a:t>
            </a:r>
          </a:p>
          <a:p>
            <a:r>
              <a:rPr lang="en-US" sz="2800" smtClean="0"/>
              <a:t>Ability to highlight key safety signals and describe efficacy characteristics from large databases.</a:t>
            </a:r>
          </a:p>
          <a:p>
            <a:r>
              <a:rPr lang="en-US" sz="2800" smtClean="0"/>
              <a:t>Paradigm is to actively assess the data in a manner that is visual, intuitive, and geometric.</a:t>
            </a:r>
          </a:p>
        </p:txBody>
      </p:sp>
      <p:sp>
        <p:nvSpPr>
          <p:cNvPr id="64514"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sz="3400" b="1">
                <a:solidFill>
                  <a:schemeClr val="bg2"/>
                </a:solidFill>
              </a:rPr>
              <a:t>Reasons to Include Graphic Summaries</a:t>
            </a:r>
          </a:p>
        </p:txBody>
      </p:sp>
      <p:sp>
        <p:nvSpPr>
          <p:cNvPr id="64515"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13B5AF6F-A295-4C9C-819E-94515817CFB9}" type="slidenum">
              <a:rPr lang="en-US" sz="1000"/>
              <a:pPr algn="ctr"/>
              <a:t>34</a:t>
            </a:fld>
            <a:endParaRPr lang="en-US" sz="1000"/>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body" idx="4294967295"/>
          </p:nvPr>
        </p:nvSpPr>
        <p:spPr>
          <a:xfrm>
            <a:off x="457200" y="1341438"/>
            <a:ext cx="8362950" cy="4525962"/>
          </a:xfrm>
        </p:spPr>
        <p:txBody>
          <a:bodyPr/>
          <a:lstStyle/>
          <a:p>
            <a:r>
              <a:rPr lang="en-US" sz="2800" smtClean="0"/>
              <a:t>Clinical trial results are more transparent (hard to hide the data if it is all shown).</a:t>
            </a:r>
          </a:p>
          <a:p>
            <a:r>
              <a:rPr lang="en-US" sz="2800" smtClean="0"/>
              <a:t>Increases the likelihood of detecting safety signals and understanding patients characteristics.</a:t>
            </a:r>
          </a:p>
          <a:p>
            <a:r>
              <a:rPr lang="en-US" sz="2800" smtClean="0"/>
              <a:t>Improves the ability to make clinical decisions</a:t>
            </a:r>
          </a:p>
          <a:p>
            <a:r>
              <a:rPr lang="en-US" sz="2800" smtClean="0"/>
              <a:t>Improves communication to the public.</a:t>
            </a:r>
          </a:p>
        </p:txBody>
      </p:sp>
      <p:sp>
        <p:nvSpPr>
          <p:cNvPr id="65538" name="Rectangle 2"/>
          <p:cNvSpPr>
            <a:spLocks/>
          </p:cNvSpPr>
          <p:nvPr/>
        </p:nvSpPr>
        <p:spPr bwMode="auto">
          <a:xfrm>
            <a:off x="0" y="131763"/>
            <a:ext cx="9144000" cy="1147762"/>
          </a:xfrm>
          <a:prstGeom prst="rect">
            <a:avLst/>
          </a:prstGeom>
          <a:noFill/>
          <a:ln w="9525">
            <a:noFill/>
            <a:miter lim="800000"/>
            <a:headEnd/>
            <a:tailEnd/>
          </a:ln>
        </p:spPr>
        <p:txBody>
          <a:bodyPr anchor="ctr"/>
          <a:lstStyle/>
          <a:p>
            <a:pPr algn="ctr" eaLnBrk="0" hangingPunct="0"/>
            <a:r>
              <a:rPr lang="en-US" sz="3400" b="1">
                <a:solidFill>
                  <a:schemeClr val="bg2"/>
                </a:solidFill>
              </a:rPr>
              <a:t>Potential Results Using Effective Graphics</a:t>
            </a:r>
          </a:p>
        </p:txBody>
      </p:sp>
      <p:sp>
        <p:nvSpPr>
          <p:cNvPr id="65539"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E6DDAD83-DCB9-4001-A1A8-863DD1096F37}" type="slidenum">
              <a:rPr lang="en-US" sz="1000"/>
              <a:pPr algn="ctr"/>
              <a:t>35</a:t>
            </a:fld>
            <a:endParaRPr lang="en-US" sz="1000"/>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idx="4294967295"/>
          </p:nvPr>
        </p:nvSpPr>
        <p:spPr>
          <a:xfrm>
            <a:off x="263525" y="131763"/>
            <a:ext cx="8616950" cy="1147762"/>
          </a:xfrm>
        </p:spPr>
        <p:txBody>
          <a:bodyPr/>
          <a:lstStyle/>
          <a:p>
            <a:r>
              <a:rPr lang="en-US" sz="3200" b="1" smtClean="0"/>
              <a:t>Special thanks to the Members of the FDA/Industry/Academia Safety Graphics Working Group</a:t>
            </a:r>
          </a:p>
        </p:txBody>
      </p:sp>
      <p:sp>
        <p:nvSpPr>
          <p:cNvPr id="66562" name="Rectangle 3"/>
          <p:cNvSpPr>
            <a:spLocks noGrp="1"/>
          </p:cNvSpPr>
          <p:nvPr>
            <p:ph type="body" idx="4294967295"/>
          </p:nvPr>
        </p:nvSpPr>
        <p:spPr>
          <a:xfrm>
            <a:off x="263525" y="1668463"/>
            <a:ext cx="8626475" cy="3497262"/>
          </a:xfrm>
        </p:spPr>
        <p:txBody>
          <a:bodyPr/>
          <a:lstStyle/>
          <a:p>
            <a:pPr>
              <a:lnSpc>
                <a:spcPct val="90000"/>
              </a:lnSpc>
            </a:pPr>
            <a:r>
              <a:rPr lang="en-US" sz="2200" i="1" smtClean="0"/>
              <a:t>Regulatory</a:t>
            </a:r>
            <a:r>
              <a:rPr lang="en-US" sz="2200" smtClean="0"/>
              <a:t>: Mat Soukup, George Rochester, Antonio Paredes,  Chuck Cooper,  Eric Frimpong,  Hao Zhu,  Janelle Charles,  Jeff Summers,  Joyce Korvick,  Leslie Kenna,  Mark Walderhaug,  Pravin Jadjav,  Richard Forshee,  Robert Fiorentino,  Suzanne Demko,  Ted Guo,  Yaning Wang, </a:t>
            </a:r>
          </a:p>
          <a:p>
            <a:pPr>
              <a:lnSpc>
                <a:spcPct val="90000"/>
              </a:lnSpc>
            </a:pPr>
            <a:r>
              <a:rPr lang="en-US" sz="2200" i="1" smtClean="0"/>
              <a:t>Industry</a:t>
            </a:r>
            <a:r>
              <a:rPr lang="en-US" sz="2200" smtClean="0"/>
              <a:t>: Ken Koury, Brenda Crowe, Andreas Brueckner, Stephine Keeton, Andreas Krause, Fabrice Bancken,  Larry Gould,  Liping Huang,  Mac Gordon,  Matthew Gribbin,  Navdeep Boparai,  Qi Jiang,  Rich Anziano,  Susan Duke,  Sylvia Engelen, </a:t>
            </a:r>
          </a:p>
          <a:p>
            <a:pPr>
              <a:lnSpc>
                <a:spcPct val="90000"/>
              </a:lnSpc>
            </a:pPr>
            <a:r>
              <a:rPr lang="en-US" sz="2200" i="1" smtClean="0"/>
              <a:t>Academia</a:t>
            </a:r>
            <a:r>
              <a:rPr lang="en-US" sz="2200" smtClean="0"/>
              <a:t>: Frank Harrell, Mary Banach</a:t>
            </a:r>
          </a:p>
          <a:p>
            <a:pPr>
              <a:lnSpc>
                <a:spcPct val="90000"/>
              </a:lnSpc>
            </a:pPr>
            <a:endParaRPr lang="en-US" sz="2200" smtClean="0"/>
          </a:p>
        </p:txBody>
      </p:sp>
      <p:sp>
        <p:nvSpPr>
          <p:cNvPr id="66563"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6E8F8C50-BC35-41E1-B517-72A4EE2B70F8}" type="slidenum">
              <a:rPr lang="en-US" sz="1000"/>
              <a:pPr algn="ctr"/>
              <a:t>36</a:t>
            </a:fld>
            <a:endParaRPr lang="en-US" sz="1000"/>
          </a:p>
        </p:txBody>
      </p:sp>
    </p:spTree>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2" descr="card2582-380x226">
            <a:hlinkClick r:id="rId2"/>
          </p:cNvPr>
          <p:cNvPicPr>
            <a:picLocks noChangeAspect="1" noChangeArrowheads="1"/>
          </p:cNvPicPr>
          <p:nvPr/>
        </p:nvPicPr>
        <p:blipFill>
          <a:blip r:embed="rId3" cstate="print"/>
          <a:srcRect/>
          <a:stretch>
            <a:fillRect/>
          </a:stretch>
        </p:blipFill>
        <p:spPr bwMode="auto">
          <a:xfrm>
            <a:off x="1619250" y="1285875"/>
            <a:ext cx="5832475" cy="3468688"/>
          </a:xfrm>
          <a:prstGeom prst="rect">
            <a:avLst/>
          </a:prstGeom>
          <a:noFill/>
          <a:ln w="9525">
            <a:noFill/>
            <a:miter lim="800000"/>
            <a:headEnd/>
            <a:tailEnd/>
          </a:ln>
        </p:spPr>
      </p:pic>
      <p:sp>
        <p:nvSpPr>
          <p:cNvPr id="68610" name="Text Box 3"/>
          <p:cNvSpPr txBox="1">
            <a:spLocks noChangeArrowheads="1"/>
          </p:cNvSpPr>
          <p:nvPr/>
        </p:nvSpPr>
        <p:spPr bwMode="auto">
          <a:xfrm>
            <a:off x="5148263" y="5300663"/>
            <a:ext cx="3384550" cy="304800"/>
          </a:xfrm>
          <a:prstGeom prst="rect">
            <a:avLst/>
          </a:prstGeom>
          <a:noFill/>
          <a:ln w="9525">
            <a:noFill/>
            <a:miter lim="800000"/>
            <a:headEnd/>
            <a:tailEnd/>
          </a:ln>
        </p:spPr>
        <p:txBody>
          <a:bodyPr>
            <a:spAutoFit/>
          </a:bodyPr>
          <a:lstStyle/>
          <a:p>
            <a:pPr algn="r">
              <a:spcBef>
                <a:spcPct val="50000"/>
              </a:spcBef>
            </a:pPr>
            <a:r>
              <a:rPr lang="en-US" sz="1400">
                <a:solidFill>
                  <a:schemeClr val="tx1"/>
                </a:solidFill>
                <a:cs typeface="Arial" charset="0"/>
              </a:rPr>
              <a:t>http://thisisindexed.com/</a:t>
            </a:r>
          </a:p>
        </p:txBody>
      </p:sp>
      <p:sp>
        <p:nvSpPr>
          <p:cNvPr id="68611" name="Title 2"/>
          <p:cNvSpPr>
            <a:spLocks/>
          </p:cNvSpPr>
          <p:nvPr/>
        </p:nvSpPr>
        <p:spPr bwMode="auto">
          <a:xfrm>
            <a:off x="1030288" y="4846638"/>
            <a:ext cx="6172200" cy="563562"/>
          </a:xfrm>
          <a:prstGeom prst="rect">
            <a:avLst/>
          </a:prstGeom>
          <a:noFill/>
          <a:ln w="9525">
            <a:noFill/>
            <a:miter lim="800000"/>
            <a:headEnd/>
            <a:tailEnd/>
          </a:ln>
        </p:spPr>
        <p:txBody>
          <a:bodyPr anchor="ctr"/>
          <a:lstStyle/>
          <a:p>
            <a:pPr algn="ctr" eaLnBrk="0" hangingPunct="0"/>
            <a:endParaRPr lang="de-DE" sz="2800">
              <a:solidFill>
                <a:schemeClr val="bg2"/>
              </a:solidFill>
            </a:endParaRPr>
          </a:p>
        </p:txBody>
      </p:sp>
      <p:sp>
        <p:nvSpPr>
          <p:cNvPr id="68612"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Thank You for Your Attention</a:t>
            </a:r>
          </a:p>
        </p:txBody>
      </p:sp>
      <p:sp>
        <p:nvSpPr>
          <p:cNvPr id="68613"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55D0C302-0C55-4DD2-839C-635C62D47A6C}" type="slidenum">
              <a:rPr lang="en-US" sz="1000"/>
              <a:pPr algn="ctr"/>
              <a:t>37</a:t>
            </a:fld>
            <a:endParaRPr lang="en-US" sz="1000"/>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de-DE" b="1">
                <a:solidFill>
                  <a:schemeClr val="bg2"/>
                </a:solidFill>
              </a:rPr>
              <a:t>References and Useful Links</a:t>
            </a:r>
            <a:endParaRPr lang="en-US" b="1">
              <a:solidFill>
                <a:schemeClr val="bg2"/>
              </a:solidFill>
            </a:endParaRPr>
          </a:p>
        </p:txBody>
      </p:sp>
      <p:sp>
        <p:nvSpPr>
          <p:cNvPr id="69634" name="Rectangle 7"/>
          <p:cNvSpPr>
            <a:spLocks noGrp="1" noChangeArrowheads="1"/>
          </p:cNvSpPr>
          <p:nvPr>
            <p:ph type="body" idx="4294967295"/>
          </p:nvPr>
        </p:nvSpPr>
        <p:spPr>
          <a:xfrm>
            <a:off x="171450" y="1081088"/>
            <a:ext cx="8972550" cy="5576887"/>
          </a:xfrm>
        </p:spPr>
        <p:txBody>
          <a:bodyPr/>
          <a:lstStyle/>
          <a:p>
            <a:pPr>
              <a:lnSpc>
                <a:spcPct val="80000"/>
              </a:lnSpc>
              <a:buFontTx/>
              <a:buNone/>
            </a:pPr>
            <a:r>
              <a:rPr lang="en-US" sz="1500" smtClean="0"/>
              <a:t>Amit O, Heiberger R and Lane P (2007). Graphical approaches to the analysis of safety data in clinical trials. Pharmaceut. Stat. 7(1):20-35. </a:t>
            </a:r>
          </a:p>
          <a:p>
            <a:pPr>
              <a:lnSpc>
                <a:spcPct val="80000"/>
              </a:lnSpc>
              <a:buFontTx/>
              <a:buNone/>
            </a:pPr>
            <a:r>
              <a:rPr lang="en-US" sz="1500" smtClean="0"/>
              <a:t>Cooper AJP, Lettis S, Chapman CL, Evans SJW, Waller PC, Shakir S, Payvandi N and Murray AB (2008), Developing tools for the safety specification in risk management plans: lessons learned from a pilot project. Pharmacoepidemiology and Drug Safety, 17: 445–454. </a:t>
            </a:r>
          </a:p>
          <a:p>
            <a:pPr>
              <a:lnSpc>
                <a:spcPct val="80000"/>
              </a:lnSpc>
              <a:buFontTx/>
              <a:buNone/>
            </a:pPr>
            <a:r>
              <a:rPr lang="en-US" sz="1500" smtClean="0"/>
              <a:t>Lewis S, Clarke M (2001): Forest plots: trying to see the wood and the trees. BMJ, 322, 1479-1480. </a:t>
            </a:r>
          </a:p>
          <a:p>
            <a:pPr>
              <a:lnSpc>
                <a:spcPct val="80000"/>
              </a:lnSpc>
              <a:buFontTx/>
              <a:buNone/>
            </a:pPr>
            <a:r>
              <a:rPr lang="en-US" sz="1500" smtClean="0"/>
              <a:t>Dubin JA, Mueller HG and Wang JL (2001), Event history graphs for censored survival data. Statistics in Medicine, 20: 2951–2964. </a:t>
            </a:r>
          </a:p>
          <a:p>
            <a:pPr>
              <a:lnSpc>
                <a:spcPct val="80000"/>
              </a:lnSpc>
              <a:buFontTx/>
              <a:buNone/>
            </a:pPr>
            <a:r>
              <a:rPr lang="en-US" sz="1400" smtClean="0"/>
              <a:t>Xia HA, </a:t>
            </a:r>
            <a:r>
              <a:rPr lang="en-US" sz="1500" smtClean="0"/>
              <a:t>Crowe BJ, Schriver RC, Oster M, Hall DB. Planning and core analyses for periodic aggregate safety data reviews. Clin Trials April 2011 vol. 8 no. 2 175-182.</a:t>
            </a:r>
          </a:p>
          <a:p>
            <a:pPr>
              <a:lnSpc>
                <a:spcPct val="80000"/>
              </a:lnSpc>
              <a:buFontTx/>
              <a:buNone/>
            </a:pPr>
            <a:r>
              <a:rPr lang="en-US" sz="1500" smtClean="0"/>
              <a:t>Heiberger R and Holland B, Statistical Analysis and Data Display. Springer, New York, NY, 2004.</a:t>
            </a:r>
          </a:p>
          <a:p>
            <a:pPr>
              <a:lnSpc>
                <a:spcPct val="80000"/>
              </a:lnSpc>
              <a:buFontTx/>
              <a:buNone/>
            </a:pPr>
            <a:r>
              <a:rPr lang="en-US" sz="1500" smtClean="0"/>
              <a:t>Cleveland WS. Visualizing Data. Hobart Press, Summit, NJ, 1993.</a:t>
            </a:r>
          </a:p>
          <a:p>
            <a:pPr>
              <a:lnSpc>
                <a:spcPct val="80000"/>
              </a:lnSpc>
              <a:buFontTx/>
              <a:buNone/>
            </a:pPr>
            <a:r>
              <a:rPr lang="en-US" sz="1500" smtClean="0"/>
              <a:t>Cleveland WS. Elements of Graphing Data. Hobart Press, Summit, NJ, 1993.</a:t>
            </a:r>
          </a:p>
          <a:p>
            <a:pPr>
              <a:lnSpc>
                <a:spcPct val="80000"/>
              </a:lnSpc>
              <a:buFontTx/>
              <a:buNone/>
            </a:pPr>
            <a:r>
              <a:rPr lang="en-US" sz="1500" smtClean="0"/>
              <a:t>Robbins NB, Creating More Effective Graphs. Wiley-Interscience, 2004.</a:t>
            </a:r>
          </a:p>
          <a:p>
            <a:pPr>
              <a:lnSpc>
                <a:spcPct val="80000"/>
              </a:lnSpc>
              <a:buFontTx/>
              <a:buNone/>
            </a:pPr>
            <a:r>
              <a:rPr lang="en-US" sz="1500" smtClean="0"/>
              <a:t>Tufte ER, The Visual Display of Qualitative Information. Graphics Press, Chesire, CT, 1983.</a:t>
            </a:r>
          </a:p>
          <a:p>
            <a:pPr>
              <a:lnSpc>
                <a:spcPct val="80000"/>
              </a:lnSpc>
              <a:buFontTx/>
              <a:buNone/>
            </a:pPr>
            <a:r>
              <a:rPr lang="en-US" sz="1500" smtClean="0"/>
              <a:t>Tufte EB, Envisioning Information. Graphics Press, Chesire, CT, 1990.</a:t>
            </a:r>
          </a:p>
          <a:p>
            <a:pPr>
              <a:lnSpc>
                <a:spcPct val="80000"/>
              </a:lnSpc>
              <a:buFontTx/>
              <a:buNone/>
            </a:pPr>
            <a:r>
              <a:rPr lang="en-US" sz="1500" smtClean="0"/>
              <a:t>Tufte ER, Visual Explanations. Graphics Press, Chesire, CT, 1997.</a:t>
            </a:r>
          </a:p>
          <a:p>
            <a:pPr>
              <a:lnSpc>
                <a:spcPct val="80000"/>
              </a:lnSpc>
              <a:buFontTx/>
              <a:buNone/>
            </a:pPr>
            <a:r>
              <a:rPr lang="en-US" sz="1500" smtClean="0"/>
              <a:t>Michael Friendly's Gallery of Data Visualization - The Best and Worst of Statistical Graphics </a:t>
            </a:r>
            <a:r>
              <a:rPr lang="en-US" sz="1500" smtClean="0">
                <a:hlinkClick r:id="rId2"/>
              </a:rPr>
              <a:t>http://www.math.yorku.ca/SCS/Gallery/</a:t>
            </a:r>
            <a:endParaRPr lang="en-US" sz="1500" smtClean="0"/>
          </a:p>
          <a:p>
            <a:pPr>
              <a:lnSpc>
                <a:spcPct val="80000"/>
              </a:lnSpc>
              <a:buFontTx/>
              <a:buNone/>
            </a:pPr>
            <a:r>
              <a:rPr lang="en-US" sz="1500" smtClean="0"/>
              <a:t>Robert Allison's SAS/Graph Examples - </a:t>
            </a:r>
            <a:r>
              <a:rPr lang="en-US" sz="1500" smtClean="0">
                <a:hlinkClick r:id="rId3"/>
              </a:rPr>
              <a:t>http://robslink.com/SAS/Home.htm</a:t>
            </a:r>
            <a:endParaRPr lang="en-US" sz="1500" smtClean="0"/>
          </a:p>
          <a:p>
            <a:pPr>
              <a:lnSpc>
                <a:spcPct val="80000"/>
              </a:lnSpc>
              <a:buFontTx/>
              <a:buNone/>
            </a:pPr>
            <a:r>
              <a:rPr lang="en-US" sz="1500" smtClean="0"/>
              <a:t>Frank Harell's Tutorial: Statistical Presentation Graphics</a:t>
            </a:r>
          </a:p>
          <a:p>
            <a:pPr>
              <a:lnSpc>
                <a:spcPct val="80000"/>
              </a:lnSpc>
              <a:buFontTx/>
              <a:buNone/>
            </a:pPr>
            <a:r>
              <a:rPr lang="en-US" sz="1500" smtClean="0">
                <a:hlinkClick r:id="rId4"/>
              </a:rPr>
              <a:t>http://biostat.mc.vanderbilt.edu/twiki/pub/Main/StatGraphCourse/graphscourse.pdf</a:t>
            </a:r>
            <a:endParaRPr lang="en-US" sz="1500" smtClean="0"/>
          </a:p>
          <a:p>
            <a:pPr>
              <a:lnSpc>
                <a:spcPct val="80000"/>
              </a:lnSpc>
              <a:buFontTx/>
              <a:buNone/>
            </a:pPr>
            <a:r>
              <a:rPr lang="en-US" sz="1500" smtClean="0"/>
              <a:t>JSM 2010 Session, "Use of Graphics in Clinical Trials“ </a:t>
            </a:r>
            <a:r>
              <a:rPr lang="en-US" sz="1500" smtClean="0">
                <a:hlinkClick r:id="rId5"/>
              </a:rPr>
              <a:t>http://stat-computing.org/events/2010-jsm/</a:t>
            </a:r>
            <a:r>
              <a:rPr lang="en-US" sz="1500" smtClean="0"/>
              <a:t> </a:t>
            </a:r>
          </a:p>
        </p:txBody>
      </p:sp>
      <p:sp>
        <p:nvSpPr>
          <p:cNvPr id="69635"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6B150123-1959-488C-8FAA-EAF38746DA44}" type="slidenum">
              <a:rPr lang="en-US" sz="1000"/>
              <a:pPr algn="ctr"/>
              <a:t>38</a:t>
            </a:fld>
            <a:endParaRPr lang="en-US" sz="1000"/>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p:cNvSpPr>
            <a:spLocks noGrp="1"/>
          </p:cNvSpPr>
          <p:nvPr>
            <p:ph idx="1"/>
          </p:nvPr>
        </p:nvSpPr>
        <p:spPr>
          <a:xfrm>
            <a:off x="263525" y="1477963"/>
            <a:ext cx="8626475" cy="4525962"/>
          </a:xfrm>
        </p:spPr>
        <p:txBody>
          <a:bodyPr/>
          <a:lstStyle/>
          <a:p>
            <a:pPr fontAlgn="ctr"/>
            <a:r>
              <a:rPr lang="en-US" sz="2800" smtClean="0"/>
              <a:t> Motivation</a:t>
            </a:r>
          </a:p>
          <a:p>
            <a:pPr fontAlgn="ctr"/>
            <a:r>
              <a:rPr lang="en-US" sz="2800" smtClean="0"/>
              <a:t> Guidance from Above</a:t>
            </a:r>
          </a:p>
          <a:p>
            <a:pPr fontAlgn="ctr"/>
            <a:r>
              <a:rPr lang="en-US" sz="2800" smtClean="0"/>
              <a:t> Developing Standard Views of Safety Data</a:t>
            </a:r>
          </a:p>
          <a:p>
            <a:pPr fontAlgn="ctr"/>
            <a:r>
              <a:rPr lang="en-US" sz="2800" smtClean="0"/>
              <a:t> Concluding Remarks</a:t>
            </a:r>
          </a:p>
          <a:p>
            <a:pPr fontAlgn="ctr"/>
            <a:r>
              <a:rPr lang="en-US" sz="2800" smtClean="0"/>
              <a:t> References</a:t>
            </a:r>
          </a:p>
        </p:txBody>
      </p:sp>
      <p:sp>
        <p:nvSpPr>
          <p:cNvPr id="19458" name="Title 1"/>
          <p:cNvSpPr>
            <a:spLocks noGrp="1"/>
          </p:cNvSpPr>
          <p:nvPr>
            <p:ph type="title"/>
          </p:nvPr>
        </p:nvSpPr>
        <p:spPr>
          <a:xfrm>
            <a:off x="263525" y="131763"/>
            <a:ext cx="8616950" cy="1147762"/>
          </a:xfrm>
        </p:spPr>
        <p:txBody>
          <a:bodyPr/>
          <a:lstStyle/>
          <a:p>
            <a:r>
              <a:rPr lang="en-US" smtClean="0"/>
              <a:t>Outline</a:t>
            </a:r>
          </a:p>
        </p:txBody>
      </p:sp>
      <p:sp>
        <p:nvSpPr>
          <p:cNvPr id="19459" name="Slide Number Placeholder 3"/>
          <p:cNvSpPr>
            <a:spLocks noGrp="1"/>
          </p:cNvSpPr>
          <p:nvPr>
            <p:ph type="sldNum" sz="quarter" idx="10"/>
          </p:nvPr>
        </p:nvSpPr>
        <p:spPr>
          <a:noFill/>
        </p:spPr>
        <p:txBody>
          <a:bodyPr/>
          <a:lstStyle/>
          <a:p>
            <a:fld id="{A7B29463-A5B9-40C3-979C-B6A672B25B9E}" type="slidenum">
              <a:rPr lang="en-US" smtClean="0"/>
              <a:pPr/>
              <a:t>4</a:t>
            </a:fld>
            <a:endParaRPr lang="en-US" smtClean="0"/>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4"/>
          <p:cNvPicPr>
            <a:picLocks noChangeAspect="1" noChangeArrowheads="1"/>
          </p:cNvPicPr>
          <p:nvPr/>
        </p:nvPicPr>
        <p:blipFill>
          <a:blip r:embed="rId3" cstate="print"/>
          <a:srcRect/>
          <a:stretch>
            <a:fillRect/>
          </a:stretch>
        </p:blipFill>
        <p:spPr bwMode="auto">
          <a:xfrm>
            <a:off x="2187575" y="1063625"/>
            <a:ext cx="4922838" cy="4922838"/>
          </a:xfrm>
          <a:prstGeom prst="rect">
            <a:avLst/>
          </a:prstGeom>
          <a:noFill/>
          <a:ln w="9525">
            <a:noFill/>
            <a:miter lim="800000"/>
            <a:headEnd/>
            <a:tailEnd/>
          </a:ln>
        </p:spPr>
      </p:pic>
      <p:sp>
        <p:nvSpPr>
          <p:cNvPr id="21506" name="Title 1"/>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Motivating Graphic</a:t>
            </a:r>
          </a:p>
        </p:txBody>
      </p:sp>
      <p:sp>
        <p:nvSpPr>
          <p:cNvPr id="21507"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BA9137FA-3ABF-4FDC-954F-27DEDE413C5A}" type="slidenum">
              <a:rPr lang="en-US" sz="1000"/>
              <a:pPr algn="ctr"/>
              <a:t>5</a:t>
            </a:fld>
            <a:endParaRPr lang="en-US" sz="1000"/>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Motivation - Safety</a:t>
            </a:r>
          </a:p>
        </p:txBody>
      </p:sp>
      <p:sp>
        <p:nvSpPr>
          <p:cNvPr id="23554" name="Content Placeholder 2"/>
          <p:cNvSpPr>
            <a:spLocks/>
          </p:cNvSpPr>
          <p:nvPr/>
        </p:nvSpPr>
        <p:spPr bwMode="auto">
          <a:xfrm>
            <a:off x="263525" y="1477963"/>
            <a:ext cx="8626475" cy="4525962"/>
          </a:xfrm>
          <a:prstGeom prst="rect">
            <a:avLst/>
          </a:prstGeom>
          <a:noFill/>
          <a:ln w="9525">
            <a:noFill/>
            <a:miter lim="800000"/>
            <a:headEnd/>
            <a:tailEnd/>
          </a:ln>
        </p:spPr>
        <p:txBody>
          <a:bodyPr/>
          <a:lstStyle/>
          <a:p>
            <a:pPr marL="342900" indent="-342900" eaLnBrk="0" fontAlgn="ctr" hangingPunct="0">
              <a:spcBef>
                <a:spcPct val="20000"/>
              </a:spcBef>
              <a:buFontTx/>
              <a:buChar char="•"/>
            </a:pPr>
            <a:r>
              <a:rPr lang="en-US" sz="2800">
                <a:solidFill>
                  <a:schemeClr val="tx1"/>
                </a:solidFill>
              </a:rPr>
              <a:t>Safety assessment and risk management is crucial in drug development.</a:t>
            </a:r>
          </a:p>
          <a:p>
            <a:pPr marL="342900" indent="-342900" eaLnBrk="0" hangingPunct="0">
              <a:spcBef>
                <a:spcPct val="20000"/>
              </a:spcBef>
              <a:buFontTx/>
              <a:buChar char="•"/>
            </a:pPr>
            <a:r>
              <a:rPr lang="en-US" sz="2800">
                <a:solidFill>
                  <a:schemeClr val="tx1"/>
                </a:solidFill>
              </a:rPr>
              <a:t>Recent trends highlight the need for prospectively planned analysis strategies to assess safety.</a:t>
            </a:r>
          </a:p>
          <a:p>
            <a:pPr marL="342900" indent="-342900" eaLnBrk="0" hangingPunct="0">
              <a:spcBef>
                <a:spcPct val="20000"/>
              </a:spcBef>
              <a:buFontTx/>
              <a:buChar char="•"/>
            </a:pPr>
            <a:r>
              <a:rPr lang="en-US" sz="2800">
                <a:solidFill>
                  <a:schemeClr val="tx1"/>
                </a:solidFill>
              </a:rPr>
              <a:t>Develop standardized tools to summarize and analyze safety data for typical safety issues.</a:t>
            </a:r>
          </a:p>
        </p:txBody>
      </p:sp>
      <p:sp>
        <p:nvSpPr>
          <p:cNvPr id="23555"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D93A813C-300F-46E5-8460-E33461280E5A}" type="slidenum">
              <a:rPr lang="en-US" sz="1000"/>
              <a:pPr algn="ctr"/>
              <a:t>6</a:t>
            </a:fld>
            <a:endParaRPr lang="en-US" sz="1000"/>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More Motivation – Safety Graphics</a:t>
            </a:r>
          </a:p>
        </p:txBody>
      </p:sp>
      <p:sp>
        <p:nvSpPr>
          <p:cNvPr id="25602" name="Content Placeholder 2"/>
          <p:cNvSpPr>
            <a:spLocks/>
          </p:cNvSpPr>
          <p:nvPr/>
        </p:nvSpPr>
        <p:spPr bwMode="auto">
          <a:xfrm>
            <a:off x="263525" y="1477963"/>
            <a:ext cx="8626475" cy="4525962"/>
          </a:xfrm>
          <a:prstGeom prst="rect">
            <a:avLst/>
          </a:prstGeom>
          <a:noFill/>
          <a:ln w="9525">
            <a:noFill/>
            <a:miter lim="800000"/>
            <a:headEnd/>
            <a:tailEnd/>
          </a:ln>
        </p:spPr>
        <p:txBody>
          <a:bodyPr/>
          <a:lstStyle/>
          <a:p>
            <a:pPr marL="342900" indent="-342900" eaLnBrk="0" hangingPunct="0">
              <a:spcBef>
                <a:spcPct val="20000"/>
              </a:spcBef>
              <a:buFontTx/>
              <a:buChar char="•"/>
            </a:pPr>
            <a:r>
              <a:rPr lang="en-US" sz="2800">
                <a:solidFill>
                  <a:schemeClr val="tx1"/>
                </a:solidFill>
              </a:rPr>
              <a:t>Ability to highlight key safety signals and depict key characteristics from both small and large databases.</a:t>
            </a:r>
          </a:p>
          <a:p>
            <a:pPr marL="342900" indent="-342900" eaLnBrk="0" hangingPunct="0">
              <a:spcBef>
                <a:spcPct val="20000"/>
              </a:spcBef>
              <a:buFontTx/>
              <a:buChar char="•"/>
            </a:pPr>
            <a:r>
              <a:rPr lang="en-US" sz="2800">
                <a:solidFill>
                  <a:schemeClr val="tx1"/>
                </a:solidFill>
              </a:rPr>
              <a:t>The choice of graph and its detailed design should allow a quick decode of the information.</a:t>
            </a:r>
          </a:p>
          <a:p>
            <a:pPr marL="342900" indent="-342900" eaLnBrk="0" hangingPunct="0">
              <a:spcBef>
                <a:spcPct val="20000"/>
              </a:spcBef>
              <a:buFontTx/>
              <a:buChar char="•"/>
            </a:pPr>
            <a:r>
              <a:rPr lang="en-US" sz="2800">
                <a:solidFill>
                  <a:schemeClr val="tx1"/>
                </a:solidFill>
              </a:rPr>
              <a:t>Improves retention of information displayed.</a:t>
            </a:r>
          </a:p>
        </p:txBody>
      </p:sp>
      <p:sp>
        <p:nvSpPr>
          <p:cNvPr id="25603"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145943F2-EF5B-41E8-B5C5-407D12ECD383}" type="slidenum">
              <a:rPr lang="en-US" sz="1000"/>
              <a:pPr algn="ctr"/>
              <a:t>7</a:t>
            </a:fld>
            <a:endParaRPr lang="en-US" sz="1000"/>
          </a:p>
        </p:txBody>
      </p:sp>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5"/>
          <p:cNvPicPr>
            <a:picLocks noGrp="1" noChangeAspect="1" noChangeArrowheads="1"/>
          </p:cNvPicPr>
          <p:nvPr>
            <p:ph type="body" idx="4294967295"/>
          </p:nvPr>
        </p:nvPicPr>
        <p:blipFill>
          <a:blip r:embed="rId2" cstate="print"/>
          <a:srcRect/>
          <a:stretch>
            <a:fillRect/>
          </a:stretch>
        </p:blipFill>
        <p:spPr>
          <a:xfrm>
            <a:off x="387350" y="1271588"/>
            <a:ext cx="8229600" cy="4525962"/>
          </a:xfrm>
        </p:spPr>
      </p:pic>
      <p:sp>
        <p:nvSpPr>
          <p:cNvPr id="27650" name="Title 1"/>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Motivating Example – Table Results</a:t>
            </a:r>
          </a:p>
        </p:txBody>
      </p:sp>
      <p:sp>
        <p:nvSpPr>
          <p:cNvPr id="27651"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9467388A-1846-4E11-B625-548270D89E52}" type="slidenum">
              <a:rPr lang="en-US" sz="1000"/>
              <a:pPr algn="ctr"/>
              <a:t>8</a:t>
            </a:fld>
            <a:endParaRPr lang="en-US" sz="1000"/>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2"/>
          <p:cNvPicPr>
            <a:picLocks noChangeAspect="1" noChangeArrowheads="1"/>
          </p:cNvPicPr>
          <p:nvPr/>
        </p:nvPicPr>
        <p:blipFill>
          <a:blip r:embed="rId2" cstate="print"/>
          <a:srcRect/>
          <a:stretch>
            <a:fillRect/>
          </a:stretch>
        </p:blipFill>
        <p:spPr bwMode="auto">
          <a:xfrm>
            <a:off x="933450" y="1181100"/>
            <a:ext cx="7335838" cy="4629150"/>
          </a:xfrm>
          <a:prstGeom prst="rect">
            <a:avLst/>
          </a:prstGeom>
          <a:noFill/>
          <a:ln w="9525">
            <a:noFill/>
            <a:miter lim="800000"/>
            <a:headEnd/>
            <a:tailEnd/>
          </a:ln>
        </p:spPr>
      </p:pic>
      <p:sp>
        <p:nvSpPr>
          <p:cNvPr id="28674" name="Title 1"/>
          <p:cNvSpPr>
            <a:spLocks/>
          </p:cNvSpPr>
          <p:nvPr/>
        </p:nvSpPr>
        <p:spPr bwMode="auto">
          <a:xfrm>
            <a:off x="263525" y="131763"/>
            <a:ext cx="8616950" cy="1147762"/>
          </a:xfrm>
          <a:prstGeom prst="rect">
            <a:avLst/>
          </a:prstGeom>
          <a:noFill/>
          <a:ln w="9525">
            <a:noFill/>
            <a:miter lim="800000"/>
            <a:headEnd/>
            <a:tailEnd/>
          </a:ln>
        </p:spPr>
        <p:txBody>
          <a:bodyPr anchor="ctr"/>
          <a:lstStyle/>
          <a:p>
            <a:pPr algn="ctr" eaLnBrk="0" hangingPunct="0"/>
            <a:r>
              <a:rPr lang="en-US" b="1">
                <a:solidFill>
                  <a:schemeClr val="bg2"/>
                </a:solidFill>
              </a:rPr>
              <a:t>Motivating Example –  Results Graph</a:t>
            </a:r>
          </a:p>
        </p:txBody>
      </p:sp>
      <p:sp>
        <p:nvSpPr>
          <p:cNvPr id="28675" name="Slide Number Placeholder 3"/>
          <p:cNvSpPr txBox="1">
            <a:spLocks noGrp="1"/>
          </p:cNvSpPr>
          <p:nvPr/>
        </p:nvSpPr>
        <p:spPr bwMode="auto">
          <a:xfrm>
            <a:off x="3895725" y="6367463"/>
            <a:ext cx="1154113" cy="368300"/>
          </a:xfrm>
          <a:prstGeom prst="rect">
            <a:avLst/>
          </a:prstGeom>
          <a:noFill/>
          <a:ln w="9525">
            <a:noFill/>
            <a:miter lim="800000"/>
            <a:headEnd/>
            <a:tailEnd/>
          </a:ln>
        </p:spPr>
        <p:txBody>
          <a:bodyPr/>
          <a:lstStyle/>
          <a:p>
            <a:pPr algn="ctr"/>
            <a:fld id="{F7ACA604-9C01-4ADA-9BED-73AB4CDB4E2C}" type="slidenum">
              <a:rPr lang="en-US" sz="1000"/>
              <a:pPr algn="ctr"/>
              <a:t>9</a:t>
            </a:fld>
            <a:endParaRPr lang="en-US" sz="1000"/>
          </a:p>
        </p:txBody>
      </p:sp>
    </p:spTree>
  </p:cSld>
  <p:clrMapOvr>
    <a:masterClrMapping/>
  </p:clrMapOvr>
  <p:transition>
    <p:cut/>
  </p:transition>
</p:sld>
</file>

<file path=ppt/theme/theme1.xml><?xml version="1.0" encoding="utf-8"?>
<a:theme xmlns:a="http://schemas.openxmlformats.org/drawingml/2006/main" name="Custom Design">
  <a:themeElements>
    <a:clrScheme name="Custom 2">
      <a:dk1>
        <a:srgbClr val="000000"/>
      </a:dk1>
      <a:lt1>
        <a:srgbClr val="FFFFFF"/>
      </a:lt1>
      <a:dk2>
        <a:srgbClr val="000000"/>
      </a:dk2>
      <a:lt2>
        <a:srgbClr val="808080"/>
      </a:lt2>
      <a:accent1>
        <a:srgbClr val="BBE0E3"/>
      </a:accent1>
      <a:accent2>
        <a:srgbClr val="C0C0C0"/>
      </a:accent2>
      <a:accent3>
        <a:srgbClr val="FFFFFF"/>
      </a:accent3>
      <a:accent4>
        <a:srgbClr val="007B69"/>
      </a:accent4>
      <a:accent5>
        <a:srgbClr val="50AAA6"/>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66"/>
        </a:hlink>
        <a:folHlink>
          <a:srgbClr val="99CC00"/>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CCECFF"/>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66"/>
        </a:hlink>
        <a:folHlink>
          <a:srgbClr val="99CC00"/>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CCEC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FF"/>
        </a:hlink>
        <a:folHlink>
          <a:srgbClr val="99CC00"/>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CCEC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FF"/>
        </a:hlink>
        <a:folHlink>
          <a:srgbClr val="00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2515</TotalTime>
  <Words>1135</Words>
  <Application>Microsoft Office PowerPoint</Application>
  <PresentationFormat>On-screen Show (4:3)</PresentationFormat>
  <Paragraphs>156</Paragraphs>
  <Slides>38</Slides>
  <Notes>16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Custom Design</vt:lpstr>
      <vt:lpstr>The Forest for the Trees Visualizing Adverse Events </vt:lpstr>
      <vt:lpstr>Disclaimer</vt:lpstr>
      <vt:lpstr>Slide 3</vt:lpstr>
      <vt:lpstr>Outline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Special thanks to the Members of the FDA/Industry/Academia Safety Graphics Working Group</vt:lpstr>
      <vt:lpstr>Slide 37</vt:lpstr>
      <vt:lpstr>Slide 38</vt:lpstr>
    </vt:vector>
  </TitlesOfParts>
  <Company>AV Experience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Crowe_Brenda_GeneralPrinciples_v1_DIA</dc:title>
  <dc:subject>Presenter Template</dc:subject>
  <dc:creator>JSimpson</dc:creator>
  <cp:lastModifiedBy>spd74887</cp:lastModifiedBy>
  <cp:revision>250</cp:revision>
  <dcterms:created xsi:type="dcterms:W3CDTF">2005-11-30T16:21:28Z</dcterms:created>
  <dcterms:modified xsi:type="dcterms:W3CDTF">2011-08-26T15:55:21Z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0x01010053D25C0939DA9844B515FCAB38E7B55A</vt:lpwstr>
  </property>
  <property fmtid="{D5CDD505-2E9C-101B-9397-08002B2CF9AE}" pid="3" name="Topic 1">
    <vt:lpwstr>;#Graphics;#</vt:lpwstr>
  </property>
  <property fmtid="{D5CDD505-2E9C-101B-9397-08002B2CF9AE}" pid="4" name="Language">
    <vt:lpwstr>eng</vt:lpwstr>
  </property>
  <property fmtid="{D5CDD505-2E9C-101B-9397-08002B2CF9AE}" pid="5" name="SensitivityClassification">
    <vt:lpwstr>GREEN</vt:lpwstr>
  </property>
  <property fmtid="{D5CDD505-2E9C-101B-9397-08002B2CF9AE}" pid="6" name="Additional info">
    <vt:lpwstr>DIA 2011 Annual Meeting</vt:lpwstr>
  </property>
  <property fmtid="{D5CDD505-2E9C-101B-9397-08002B2CF9AE}" pid="7" name="Level 2 Topic">
    <vt:lpwstr>;#Presentation;#</vt:lpwstr>
  </property>
  <property fmtid="{D5CDD505-2E9C-101B-9397-08002B2CF9AE}" pid="8" name="RecordSeries">
    <vt:lpwstr>ADM130</vt:lpwstr>
  </property>
</Properties>
</file>