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a8ee6be2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a8ee6be2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a8ee6be2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a8ee6be2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8ee6be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a8ee6be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a8ee6be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a8ee6be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a8ee6be2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a8ee6be2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a8ee6be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a8ee6be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a8ee6be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a8ee6be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a8ee6be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a8ee6be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a8ee6be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a8ee6be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a8ee6be2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a8ee6be2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a8ee6be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a8ee6be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a8ee6be2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a8ee6be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a8ee6be2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a8ee6be2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0" y="0"/>
            <a:ext cx="8520600" cy="555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sz="2200"/>
          </a:p>
        </p:txBody>
      </p:sp>
      <p:sp>
        <p:nvSpPr>
          <p:cNvPr id="60" name="Google Shape;60;p13"/>
          <p:cNvSpPr txBox="1"/>
          <p:nvPr>
            <p:ph idx="1" type="subTitle"/>
          </p:nvPr>
        </p:nvSpPr>
        <p:spPr>
          <a:xfrm>
            <a:off x="0" y="0"/>
            <a:ext cx="6042300" cy="55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000">
                <a:solidFill>
                  <a:schemeClr val="dk1"/>
                </a:solidFill>
              </a:rPr>
              <a:t>Insurance Premium Predictions</a:t>
            </a:r>
            <a:endParaRPr/>
          </a:p>
        </p:txBody>
      </p:sp>
      <p:sp>
        <p:nvSpPr>
          <p:cNvPr id="61" name="Google Shape;61;p13"/>
          <p:cNvSpPr txBox="1"/>
          <p:nvPr/>
        </p:nvSpPr>
        <p:spPr>
          <a:xfrm>
            <a:off x="1850175" y="48992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3"/>
          <p:cNvSpPr txBox="1"/>
          <p:nvPr/>
        </p:nvSpPr>
        <p:spPr>
          <a:xfrm>
            <a:off x="-13315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Viriato Segura, William Riera, Sam Pearlman</a:t>
            </a:r>
            <a:endParaRPr/>
          </a:p>
        </p:txBody>
      </p:sp>
      <p:sp>
        <p:nvSpPr>
          <p:cNvPr id="63" name="Google Shape;63;p13"/>
          <p:cNvSpPr txBox="1"/>
          <p:nvPr/>
        </p:nvSpPr>
        <p:spPr>
          <a:xfrm>
            <a:off x="-133150" y="169375"/>
            <a:ext cx="46992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900">
                <a:solidFill>
                  <a:srgbClr val="FF0000"/>
                </a:solidFill>
                <a:highlight>
                  <a:schemeClr val="dk1"/>
                </a:highlight>
                <a:latin typeface="Oswald"/>
                <a:ea typeface="Oswald"/>
                <a:cs typeface="Oswald"/>
                <a:sym typeface="Oswald"/>
              </a:rPr>
              <a:t>Predicting Truck Insurance Premiums </a:t>
            </a:r>
            <a:endParaRPr b="1" i="1" sz="1900">
              <a:solidFill>
                <a:srgbClr val="FF0000"/>
              </a:solidFill>
              <a:highlight>
                <a:schemeClr val="dk1"/>
              </a:highlight>
              <a:latin typeface="Oswald"/>
              <a:ea typeface="Oswald"/>
              <a:cs typeface="Oswald"/>
              <a:sym typeface="Oswald"/>
            </a:endParaRPr>
          </a:p>
          <a:p>
            <a:pPr indent="0" lvl="0" marL="0" rtl="0" algn="ctr">
              <a:spcBef>
                <a:spcPts val="0"/>
              </a:spcBef>
              <a:spcAft>
                <a:spcPts val="0"/>
              </a:spcAft>
              <a:buNone/>
            </a:pPr>
            <a:r>
              <a:rPr b="1" i="1" lang="en" sz="1900">
                <a:solidFill>
                  <a:srgbClr val="FF0000"/>
                </a:solidFill>
                <a:highlight>
                  <a:schemeClr val="dk1"/>
                </a:highlight>
                <a:latin typeface="Oswald"/>
                <a:ea typeface="Oswald"/>
                <a:cs typeface="Oswald"/>
                <a:sym typeface="Oswald"/>
              </a:rPr>
              <a:t>“A Deep Learning Approach”</a:t>
            </a:r>
            <a:endParaRPr b="1" i="1" sz="1900">
              <a:solidFill>
                <a:srgbClr val="FF0000"/>
              </a:solidFill>
              <a:highlight>
                <a:schemeClr val="dk1"/>
              </a:highlight>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0" y="917700"/>
            <a:ext cx="9143998" cy="4225800"/>
          </a:xfrm>
          <a:prstGeom prst="rect">
            <a:avLst/>
          </a:prstGeom>
          <a:noFill/>
          <a:ln>
            <a:noFill/>
          </a:ln>
        </p:spPr>
      </p:pic>
      <p:sp>
        <p:nvSpPr>
          <p:cNvPr id="118" name="Google Shape;118;p22"/>
          <p:cNvSpPr txBox="1"/>
          <p:nvPr/>
        </p:nvSpPr>
        <p:spPr>
          <a:xfrm>
            <a:off x="2553250" y="547650"/>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0" y="740075"/>
            <a:ext cx="9143998" cy="4403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used three </a:t>
            </a:r>
            <a:r>
              <a:rPr lang="en"/>
              <a:t>different</a:t>
            </a:r>
            <a:r>
              <a:rPr lang="en"/>
              <a:t> models. The model with 2 hidden layers was the model which had the best predictions. We learned that there has to be a sweet spot with how many layers and epochs you use. Our first model only used 1 layer and was very inaccurate, and out third model with Pytorch used 3 </a:t>
            </a:r>
            <a:r>
              <a:rPr lang="en"/>
              <a:t>different</a:t>
            </a:r>
            <a:r>
              <a:rPr lang="en"/>
              <a:t> layers and was also inaccurate. On our second model which we only used 2 layers we found the best accuracy. We had to play around with the epochs and verbose in order to determine the best </a:t>
            </a:r>
            <a:r>
              <a:rPr lang="en"/>
              <a:t>predictions</a:t>
            </a:r>
            <a:r>
              <a:rPr lang="en"/>
              <a:t>. One </a:t>
            </a:r>
            <a:r>
              <a:rPr lang="en"/>
              <a:t>limitation</a:t>
            </a:r>
            <a:r>
              <a:rPr lang="en"/>
              <a:t> we had was the we only used 5 features. I believe that once we </a:t>
            </a:r>
            <a:r>
              <a:rPr lang="en"/>
              <a:t>implement</a:t>
            </a:r>
            <a:r>
              <a:rPr lang="en"/>
              <a:t> all 150 feature there could be a </a:t>
            </a:r>
            <a:r>
              <a:rPr lang="en"/>
              <a:t>change</a:t>
            </a:r>
            <a:r>
              <a:rPr lang="en"/>
              <a:t> on which model would predict best.l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Postmortem</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of the </a:t>
            </a:r>
            <a:r>
              <a:rPr lang="en"/>
              <a:t>difficulties</a:t>
            </a:r>
            <a:r>
              <a:rPr lang="en"/>
              <a:t> that arose our limited knowledge with Pytorch. Pytorch </a:t>
            </a:r>
            <a:r>
              <a:rPr lang="en"/>
              <a:t>uses many different functions we have no gone over in class and didn't have time to address. We also wanted to be able to train our model with many more features. We found that some of the features seemed great to implement but the way the data was available did not correlate with the pricing precision we were trying to make. If we had two more week we would learn more about Pytorch and we would also create at least 2 additional models with more features.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08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1656712" y="917625"/>
            <a:ext cx="5830574" cy="388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 And Summary</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 consumer society we have learned that our transportation </a:t>
            </a:r>
            <a:r>
              <a:rPr lang="en"/>
              <a:t>infrastructure</a:t>
            </a:r>
            <a:r>
              <a:rPr lang="en"/>
              <a:t> is an </a:t>
            </a:r>
            <a:r>
              <a:rPr lang="en"/>
              <a:t>absolute</a:t>
            </a:r>
            <a:r>
              <a:rPr lang="en"/>
              <a:t> necessity in our economy. Truckers are the backbone of our society. With more purchases being made over the internet and consumer goods trading at a </a:t>
            </a:r>
            <a:r>
              <a:rPr lang="en"/>
              <a:t>historic</a:t>
            </a:r>
            <a:r>
              <a:rPr lang="en"/>
              <a:t> high we wanted to </a:t>
            </a:r>
            <a:r>
              <a:rPr lang="en"/>
              <a:t>evaluate</a:t>
            </a:r>
            <a:r>
              <a:rPr lang="en"/>
              <a:t> the </a:t>
            </a:r>
            <a:r>
              <a:rPr lang="en"/>
              <a:t>largest</a:t>
            </a:r>
            <a:r>
              <a:rPr lang="en"/>
              <a:t> expense these truckers have which is their Insurance. We are </a:t>
            </a:r>
            <a:r>
              <a:rPr lang="en"/>
              <a:t>attempting</a:t>
            </a:r>
            <a:r>
              <a:rPr lang="en"/>
              <a:t> to </a:t>
            </a:r>
            <a:r>
              <a:rPr lang="en"/>
              <a:t>develop</a:t>
            </a:r>
            <a:r>
              <a:rPr lang="en"/>
              <a:t> an insurance rater which can predict premiums and ultimately make our product and the market more </a:t>
            </a:r>
            <a:r>
              <a:rPr lang="en"/>
              <a:t>competitive</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Summary</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We used three models to predict our Insurance Premiums. The first two models were put together using Scikit Learn and TensorFlow. Our third model used Pytorch with Linear regression. We found the model 2, our model with two hidden layers was the best choice. We also the keras algorithm with this model. This was the best model for us. We used also used a PCA to help us determine which were the most important X’s This model was able to predict our insurance premiums almost to an exact number</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Cleanup and Model Training</a:t>
            </a:r>
            <a:endParaRPr/>
          </a:p>
          <a:p>
            <a:pPr indent="0" lvl="0" marL="0" rtl="0" algn="l">
              <a:spcBef>
                <a:spcPts val="0"/>
              </a:spcBef>
              <a:spcAft>
                <a:spcPts val="0"/>
              </a:spcAft>
              <a:buNone/>
            </a:pPr>
            <a:r>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were able to gather the data from CAB. CAB is the Central Analysis </a:t>
            </a:r>
            <a:r>
              <a:rPr lang="en"/>
              <a:t>Bureau</a:t>
            </a:r>
            <a:r>
              <a:rPr lang="en"/>
              <a:t>. They are a private </a:t>
            </a:r>
            <a:r>
              <a:rPr lang="en"/>
              <a:t>company</a:t>
            </a:r>
            <a:r>
              <a:rPr lang="en"/>
              <a:t> which gathers and distributes data for the </a:t>
            </a:r>
            <a:r>
              <a:rPr lang="en"/>
              <a:t>transportation</a:t>
            </a:r>
            <a:r>
              <a:rPr lang="en"/>
              <a:t> industry. We had some challenges gathering the data </a:t>
            </a:r>
            <a:r>
              <a:rPr lang="en"/>
              <a:t>because</a:t>
            </a:r>
            <a:r>
              <a:rPr lang="en"/>
              <a:t> at some point we felt there was almost too much data. There are over 3 million active trucks in the United States. We also were challenged on what data to use. CAB uses over 150 </a:t>
            </a:r>
            <a:r>
              <a:rPr lang="en"/>
              <a:t>different</a:t>
            </a:r>
            <a:r>
              <a:rPr lang="en"/>
              <a:t> </a:t>
            </a:r>
            <a:r>
              <a:rPr lang="en"/>
              <a:t>metrics</a:t>
            </a:r>
            <a:r>
              <a:rPr lang="en"/>
              <a:t> to define a trucking company. For our project we were only able to use 5. When challenge that arose is that there are some very </a:t>
            </a:r>
            <a:r>
              <a:rPr lang="en"/>
              <a:t>significant</a:t>
            </a:r>
            <a:r>
              <a:rPr lang="en"/>
              <a:t> outliers. One of which was the number of trucks in a company. Most </a:t>
            </a:r>
            <a:r>
              <a:rPr lang="en"/>
              <a:t>companies</a:t>
            </a:r>
            <a:r>
              <a:rPr lang="en"/>
              <a:t> have between 5-20 trucks but here were several who had thousands. This kept throwing off our models.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Evaluation </a:t>
            </a:r>
            <a:endParaRPr/>
          </a:p>
          <a:p>
            <a:pPr indent="0" lvl="0" marL="0" rtl="0" algn="ctr">
              <a:spcBef>
                <a:spcPts val="0"/>
              </a:spcBef>
              <a:spcAft>
                <a:spcPts val="0"/>
              </a:spcAft>
              <a:buNone/>
            </a:pPr>
            <a:r>
              <a:rPr lang="en"/>
              <a:t>(Mean Square Error) (Mean Absolute Percentage Error)</a:t>
            </a:r>
            <a:endParaRPr/>
          </a:p>
          <a:p>
            <a:pPr indent="0" lvl="0" marL="0" rtl="0" algn="l">
              <a:spcBef>
                <a:spcPts val="0"/>
              </a:spcBef>
              <a:spcAft>
                <a:spcPts val="0"/>
              </a:spcAft>
              <a:buNone/>
            </a:pPr>
            <a:r>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 u="sng"/>
              <a:t>Model 1 MSE, MAPE</a:t>
            </a:r>
            <a:endParaRPr b="1" u="sng"/>
          </a:p>
          <a:p>
            <a:pPr indent="0" lvl="0" marL="0" rtl="0" algn="l">
              <a:spcBef>
                <a:spcPts val="1200"/>
              </a:spcBef>
              <a:spcAft>
                <a:spcPts val="0"/>
              </a:spcAft>
              <a:buNone/>
            </a:pPr>
            <a:r>
              <a:rPr lang="en"/>
              <a:t>Epoch 250/250</a:t>
            </a:r>
            <a:endParaRPr/>
          </a:p>
          <a:p>
            <a:pPr indent="0" lvl="0" marL="0" rtl="0" algn="l">
              <a:spcBef>
                <a:spcPts val="1200"/>
              </a:spcBef>
              <a:spcAft>
                <a:spcPts val="0"/>
              </a:spcAft>
              <a:buNone/>
            </a:pPr>
            <a:r>
              <a:rPr lang="en"/>
              <a:t>31/31 - 0s - loss: 27749736448.0000 - mse: 27749736448.0000 - mape: 62.6667 - val_loss: 21530126336.0000 - val_mse: 21530126336.0000 - val_mape: 64.1250 - 84ms/epoch - 3ms/step</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u="sng"/>
              <a:t>Model 2 MSE, MAPE</a:t>
            </a:r>
            <a:endParaRPr b="1" u="sng"/>
          </a:p>
          <a:p>
            <a:pPr indent="0" lvl="0" marL="0" rtl="0" algn="l">
              <a:spcBef>
                <a:spcPts val="1200"/>
              </a:spcBef>
              <a:spcAft>
                <a:spcPts val="0"/>
              </a:spcAft>
              <a:buNone/>
            </a:pPr>
            <a:r>
              <a:rPr lang="en"/>
              <a:t>Epoch 250/250</a:t>
            </a:r>
            <a:endParaRPr/>
          </a:p>
          <a:p>
            <a:pPr indent="0" lvl="0" marL="0" rtl="0" algn="l">
              <a:spcBef>
                <a:spcPts val="1200"/>
              </a:spcBef>
              <a:spcAft>
                <a:spcPts val="1200"/>
              </a:spcAft>
              <a:buNone/>
            </a:pPr>
            <a:r>
              <a:rPr lang="en"/>
              <a:t>31/31 - 0s - loss: 8052227.5000 - mse: 8052227.5000 - mape: 6.6598 - val_loss: 8662837.0000 - val_mse: 8662837.0000 - val_mape: 6.2967 - 96ms/epoch - 3ms/step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202650" y="631500"/>
            <a:ext cx="8520600" cy="388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solidFill>
                  <a:schemeClr val="dk1"/>
                </a:solidFill>
              </a:rPr>
              <a:t>LOSS FUNCTION 1 HIDDEN LAYER</a:t>
            </a:r>
            <a:endParaRPr sz="1400">
              <a:solidFill>
                <a:schemeClr val="dk1"/>
              </a:solidFill>
            </a:endParaRPr>
          </a:p>
          <a:p>
            <a:pPr indent="0" lvl="0" marL="0" rtl="0" algn="ctr">
              <a:spcBef>
                <a:spcPts val="1200"/>
              </a:spcBef>
              <a:spcAft>
                <a:spcPts val="1200"/>
              </a:spcAft>
              <a:buClr>
                <a:schemeClr val="dk1"/>
              </a:buClr>
              <a:buSzPts val="1100"/>
              <a:buFont typeface="Arial"/>
              <a:buNone/>
            </a:pPr>
            <a:r>
              <a:rPr lang="en" sz="1400">
                <a:solidFill>
                  <a:schemeClr val="dk1"/>
                </a:solidFill>
              </a:rPr>
              <a:t>TRAINING Vs TESTING</a:t>
            </a:r>
            <a:endParaRPr sz="1400">
              <a:solidFill>
                <a:schemeClr val="dk1"/>
              </a:solidFill>
            </a:endParaRPr>
          </a:p>
        </p:txBody>
      </p:sp>
      <p:pic>
        <p:nvPicPr>
          <p:cNvPr id="93" name="Google Shape;93;p18"/>
          <p:cNvPicPr preferRelativeResize="0"/>
          <p:nvPr/>
        </p:nvPicPr>
        <p:blipFill>
          <a:blip r:embed="rId3">
            <a:alphaModFix/>
          </a:blip>
          <a:stretch>
            <a:fillRect/>
          </a:stretch>
        </p:blipFill>
        <p:spPr>
          <a:xfrm>
            <a:off x="2055950" y="1768675"/>
            <a:ext cx="4814000" cy="280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444050" y="902900"/>
            <a:ext cx="8832300" cy="36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400">
                <a:solidFill>
                  <a:schemeClr val="dk1"/>
                </a:solidFill>
              </a:rPr>
              <a:t>LOSS FUNCTION </a:t>
            </a:r>
            <a:r>
              <a:rPr lang="en" sz="1400">
                <a:solidFill>
                  <a:schemeClr val="dk1"/>
                </a:solidFill>
              </a:rPr>
              <a:t>TRAINING</a:t>
            </a:r>
            <a:r>
              <a:rPr lang="en" sz="1400">
                <a:solidFill>
                  <a:schemeClr val="dk1"/>
                </a:solidFill>
              </a:rPr>
              <a:t> Vs TESTING</a:t>
            </a:r>
            <a:endParaRPr sz="1400">
              <a:solidFill>
                <a:schemeClr val="dk1"/>
              </a:solidFill>
            </a:endParaRPr>
          </a:p>
        </p:txBody>
      </p:sp>
      <p:pic>
        <p:nvPicPr>
          <p:cNvPr id="99" name="Google Shape;99;p19"/>
          <p:cNvPicPr preferRelativeResize="0"/>
          <p:nvPr/>
        </p:nvPicPr>
        <p:blipFill rotWithShape="1">
          <a:blip r:embed="rId3">
            <a:alphaModFix/>
          </a:blip>
          <a:srcRect b="0" l="0" r="0" t="0"/>
          <a:stretch/>
        </p:blipFill>
        <p:spPr>
          <a:xfrm>
            <a:off x="1892025" y="1672600"/>
            <a:ext cx="4522300" cy="289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701300"/>
            <a:ext cx="8520600" cy="3658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1400">
                <a:solidFill>
                  <a:schemeClr val="dk1"/>
                </a:solidFill>
              </a:rPr>
              <a:t>LOSS FUNCTION TRAINING</a:t>
            </a:r>
            <a:endParaRPr sz="1400">
              <a:solidFill>
                <a:schemeClr val="dk1"/>
              </a:solidFill>
            </a:endParaRPr>
          </a:p>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1308600" y="1238600"/>
            <a:ext cx="6041175" cy="344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0" y="902900"/>
            <a:ext cx="9143998" cy="441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