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3" r:id="rId6"/>
    <p:sldId id="266" r:id="rId7"/>
    <p:sldId id="267" r:id="rId8"/>
    <p:sldId id="265" r:id="rId9"/>
    <p:sldId id="262" r:id="rId10"/>
  </p:sldIdLst>
  <p:sldSz cx="12190413" cy="6859588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009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5BAD4-A566-4FE2-99AF-120404D171E4}" type="datetimeFigureOut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7F9E-28AB-4B63-BD9A-F4ECC9E4E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5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47F9E-28AB-4B63-BD9A-F4ECC9E4E7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D4A-CE8C-43C9-9EF6-63419ADCBAE5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61EA-220F-4849-AD53-57F6171C4E58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2"/>
            <a:ext cx="2742843" cy="43888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2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9DF1-9C5D-4C8A-9014-3B73C2B963C1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D1A8-ECB7-47DD-B7B8-60F265C4D66C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B2BB-C192-40B8-BA2B-CE1E2A193555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28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28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B92-BA5F-479A-822F-C6D7C0674245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94B1-12A6-4AEB-82BD-BFF2630F389D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6F3F-EFCE-4F3B-9800-384B020E7EED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91-6B20-408B-A0BE-D21B1E796A1B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F06-C293-472C-A7F5-052B8CA148C2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CB44-AC2F-466F-9EED-B7A98CD2843D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E7D7-8635-4B18-BF4C-24346C8E80BC}" type="datetime1">
              <a:rPr lang="zh-CN" altLang="en-US" smtClean="0"/>
              <a:pPr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9FFF-3F45-4680-8077-8C59E659A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3736127/article/details/110496581" TargetMode="External"/><Relationship Id="rId2" Type="http://schemas.openxmlformats.org/officeDocument/2006/relationships/hyperlink" Target="https://www.bilibili.com/video/BV1oq4y1d7VP/?spm_id_from=333.999.0.0&amp;vd_source=df98c2c06a002e6348055999ef4a54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feng 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pic>
        <p:nvPicPr>
          <p:cNvPr id="7" name="图片 6" descr="oneapi-logo-rgb-white-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5" y="500836"/>
            <a:ext cx="985352" cy="857256"/>
          </a:xfrm>
          <a:prstGeom prst="rect">
            <a:avLst/>
          </a:prstGeom>
        </p:spPr>
      </p:pic>
      <p:pic>
        <p:nvPicPr>
          <p:cNvPr id="14" name="图片 13" descr="feng-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1" y="1471871"/>
            <a:ext cx="9775371" cy="442818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66248" y="2914765"/>
            <a:ext cx="6092825" cy="23979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2023</a:t>
            </a:r>
            <a:r>
              <a:rPr lang="zh-CN" altLang="en-US" b="1" dirty="0">
                <a:solidFill>
                  <a:schemeClr val="bg1"/>
                </a:solidFill>
              </a:rPr>
              <a:t>年</a:t>
            </a:r>
            <a:r>
              <a:rPr lang="en-US" b="1" dirty="0">
                <a:solidFill>
                  <a:schemeClr val="bg1"/>
                </a:solidFill>
              </a:rPr>
              <a:t>Mini Coding Challenge (</a:t>
            </a:r>
            <a:r>
              <a:rPr lang="zh-CN" altLang="en-US" b="1" dirty="0">
                <a:solidFill>
                  <a:schemeClr val="bg1"/>
                </a:solidFill>
              </a:rPr>
              <a:t>迷你编程挑战赛</a:t>
            </a:r>
            <a:r>
              <a:rPr lang="en-US" b="1" dirty="0">
                <a:solidFill>
                  <a:schemeClr val="bg1"/>
                </a:solidFill>
              </a:rPr>
              <a:t>)- </a:t>
            </a:r>
            <a:r>
              <a:rPr lang="zh-CN" altLang="en-US" b="1" dirty="0">
                <a:solidFill>
                  <a:schemeClr val="bg1"/>
                </a:solidFill>
              </a:rPr>
              <a:t>浙江大学</a:t>
            </a:r>
            <a:endParaRPr lang="en-US" altLang="zh-CN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-7</a:t>
            </a: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endParaRPr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团队名称：</a:t>
            </a:r>
            <a:r>
              <a:rPr 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未命名一队</a:t>
            </a:r>
            <a:endParaRPr 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成员：孔智贤 张博文 周健</a:t>
            </a:r>
            <a:endParaRPr 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rot="16200000">
            <a:off x="-2311014" y="2311020"/>
            <a:ext cx="6859590" cy="2237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709460" cy="831407"/>
            <a:chOff x="576067" y="4952474"/>
            <a:chExt cx="892339" cy="1045721"/>
          </a:xfrm>
        </p:grpSpPr>
        <p:sp>
          <p:nvSpPr>
            <p:cNvPr id="7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1" name="矩形 10"/>
          <p:cNvSpPr/>
          <p:nvPr/>
        </p:nvSpPr>
        <p:spPr>
          <a:xfrm>
            <a:off x="165852" y="9294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团队简介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FFF-3F45-4680-8077-8C59E659A6A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2BCEC-C7AA-B5E0-F313-2EF1D3616628}"/>
              </a:ext>
            </a:extLst>
          </p:cNvPr>
          <p:cNvSpPr txBox="1"/>
          <p:nvPr/>
        </p:nvSpPr>
        <p:spPr>
          <a:xfrm>
            <a:off x="2308591" y="56821"/>
            <a:ext cx="9661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团队名称：未命名一队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团队成员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：队长：浙江大学 孔智贤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lvl="0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	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队员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：浙江大学 张博文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lvl="0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	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队员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：浙江大学 周健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0C70B-4F96-EC2B-2A5B-65C34D24285B}"/>
              </a:ext>
            </a:extLst>
          </p:cNvPr>
          <p:cNvSpPr txBox="1"/>
          <p:nvPr/>
        </p:nvSpPr>
        <p:spPr>
          <a:xfrm>
            <a:off x="2363021" y="1766827"/>
            <a:ext cx="9661539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项目信息概览表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lvl="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参赛项目名称：基于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SYCL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，使用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Strassen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算法对矩阵乘法运算进行优化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pPr lvl="0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主题：</a:t>
            </a:r>
            <a:r>
              <a:rPr lang="zh-CN" altLang="en-US" b="1" cap="all" dirty="0"/>
              <a:t>基于</a:t>
            </a:r>
            <a:r>
              <a:rPr lang="en-US" b="1" cap="all" dirty="0"/>
              <a:t>C++/SYCL </a:t>
            </a:r>
            <a:r>
              <a:rPr lang="zh-CN" altLang="en-US" b="1" cap="all" dirty="0"/>
              <a:t>的开放式异构计算</a:t>
            </a:r>
            <a:endParaRPr lang="en-US" dirty="0"/>
          </a:p>
          <a:p>
            <a:pPr lvl="0"/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23B8D-8BF8-7E42-A812-A084BC3449F5}"/>
              </a:ext>
            </a:extLst>
          </p:cNvPr>
          <p:cNvSpPr txBox="1"/>
          <p:nvPr/>
        </p:nvSpPr>
        <p:spPr>
          <a:xfrm>
            <a:off x="780496" y="73970"/>
            <a:ext cx="1374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2023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sz="1600" b="1" dirty="0">
                <a:solidFill>
                  <a:schemeClr val="bg1"/>
                </a:solidFill>
              </a:rPr>
              <a:t>Mini Coding Challenge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rot="16200000">
            <a:off x="-550236" y="562094"/>
            <a:ext cx="3338020" cy="2237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709460" cy="831407"/>
            <a:chOff x="576067" y="4952474"/>
            <a:chExt cx="892339" cy="1045721"/>
          </a:xfrm>
        </p:grpSpPr>
        <p:sp>
          <p:nvSpPr>
            <p:cNvPr id="7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/>
          <a:lstStyle/>
          <a:p>
            <a:fld id="{EAB89FFF-3F45-4680-8077-8C59E659A6A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矩形 10">
            <a:extLst>
              <a:ext uri="{FF2B5EF4-FFF2-40B4-BE49-F238E27FC236}">
                <a16:creationId xmlns:a16="http://schemas.microsoft.com/office/drawing/2014/main" id="{023FFC98-6178-5259-2747-51EF2C206A9F}"/>
              </a:ext>
            </a:extLst>
          </p:cNvPr>
          <p:cNvSpPr/>
          <p:nvPr/>
        </p:nvSpPr>
        <p:spPr>
          <a:xfrm>
            <a:off x="-24648" y="990775"/>
            <a:ext cx="2237549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en-US" altLang="zh-CN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方案描述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ja-JP" sz="3600" dirty="0">
              <a:solidFill>
                <a:schemeClr val="tx2"/>
              </a:solidFill>
              <a:latin typeface="Microsoft YaHei"/>
              <a:ea typeface="Microsoft YaHe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A5F4C-D5C5-0C7D-AFC4-EF197EEBB4CE}"/>
              </a:ext>
            </a:extLst>
          </p:cNvPr>
          <p:cNvSpPr txBox="1"/>
          <p:nvPr/>
        </p:nvSpPr>
        <p:spPr>
          <a:xfrm>
            <a:off x="780496" y="73970"/>
            <a:ext cx="1374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2023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sz="1600" b="1" dirty="0">
                <a:solidFill>
                  <a:schemeClr val="bg1"/>
                </a:solidFill>
              </a:rPr>
              <a:t>Mini Coding Challenge </a:t>
            </a:r>
            <a:endParaRPr 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7C64CA-9F0D-A8A3-CE6B-BDCE0071698B}"/>
              </a:ext>
            </a:extLst>
          </p:cNvPr>
          <p:cNvSpPr txBox="1"/>
          <p:nvPr/>
        </p:nvSpPr>
        <p:spPr>
          <a:xfrm>
            <a:off x="4635416" y="394903"/>
            <a:ext cx="571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Strassen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算法求解矩阵乘法的原理与过程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3FA96F-0F2A-1EBF-AFAD-385EB3D416EE}"/>
              </a:ext>
            </a:extLst>
          </p:cNvPr>
          <p:cNvSpPr txBox="1"/>
          <p:nvPr/>
        </p:nvSpPr>
        <p:spPr>
          <a:xfrm>
            <a:off x="2778644" y="1112874"/>
            <a:ext cx="8555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/>
              <a:t>传统矩阵乘法的时间复杂度为</a:t>
            </a:r>
            <a:r>
              <a:rPr lang="en-US" altLang="zh-CN" sz="2000" dirty="0"/>
              <a:t>O(N3)</a:t>
            </a:r>
            <a:r>
              <a:rPr lang="zh-CN" altLang="en-US" sz="2000" dirty="0"/>
              <a:t>，因此计算矩阵乘法对于计算机而言是较为耗时的过程，如果拆解矩阵为四个小矩阵再进行计算，就可以将矩阵乘法的过程分解为计算四个子矩阵再合并的过程，此时，四个子矩阵计算结果可以用原子矩阵的算式进行表示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以</a:t>
            </a:r>
            <a:r>
              <a:rPr lang="en-US" altLang="zh-CN" sz="2000" dirty="0"/>
              <a:t>C11</a:t>
            </a:r>
            <a:r>
              <a:rPr lang="zh-CN" altLang="en-US" sz="2000" dirty="0"/>
              <a:t>为例，</a:t>
            </a:r>
            <a:r>
              <a:rPr lang="en-US" altLang="zh-CN" sz="2000" dirty="0"/>
              <a:t>C11=A11B11+A12B21</a:t>
            </a:r>
            <a:r>
              <a:rPr lang="zh-CN" altLang="en-US" sz="2000" dirty="0"/>
              <a:t>，此时，矩阵乘法问题时间复杂度</a:t>
            </a:r>
            <a:r>
              <a:rPr lang="en-US" altLang="zh-CN" sz="2000" dirty="0"/>
              <a:t>O(N3)</a:t>
            </a:r>
            <a:r>
              <a:rPr lang="zh-CN" altLang="en-US" sz="2000" dirty="0"/>
              <a:t>变换为</a:t>
            </a:r>
            <a:r>
              <a:rPr lang="en-US" altLang="zh-CN" sz="2000" dirty="0"/>
              <a:t>2T((N/2)^3)</a:t>
            </a:r>
            <a:r>
              <a:rPr lang="zh-CN" altLang="en-US" sz="2000" dirty="0"/>
              <a:t>，四个子矩阵计算过程再加上分拆合并过程，时间复杂度为</a:t>
            </a:r>
            <a:r>
              <a:rPr lang="en-US" altLang="zh-CN" sz="2000" dirty="0"/>
              <a:t>8T((N/2)^3)+O(N2)</a:t>
            </a:r>
            <a:r>
              <a:rPr lang="zh-CN" altLang="en-US" sz="2000" dirty="0"/>
              <a:t>，时间复杂度没有改进。观察可得乘法的时间复杂度为</a:t>
            </a:r>
            <a:r>
              <a:rPr lang="en-US" altLang="zh-CN" sz="2000" dirty="0"/>
              <a:t>O(N3)</a:t>
            </a:r>
            <a:r>
              <a:rPr lang="zh-CN" altLang="en-US" sz="2000" dirty="0"/>
              <a:t>，相比较之下加减法时间复杂度为</a:t>
            </a:r>
            <a:r>
              <a:rPr lang="en-US" altLang="zh-CN" sz="2000" dirty="0"/>
              <a:t>O(N2)</a:t>
            </a:r>
            <a:r>
              <a:rPr lang="zh-CN" altLang="en-US" sz="2000" dirty="0"/>
              <a:t>，因此考虑减少乘法。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而经过如下的变换就可以减少乘法次数，减少时间复杂度，最终时间复杂度为</a:t>
            </a:r>
            <a:r>
              <a:rPr lang="en-US" altLang="zh-CN" sz="2000" dirty="0"/>
              <a:t>O(N^2.81)</a:t>
            </a:r>
            <a:r>
              <a:rPr lang="zh-CN" altLang="en-US" sz="2000" dirty="0"/>
              <a:t>，在</a:t>
            </a:r>
            <a:r>
              <a:rPr lang="en-US" altLang="zh-CN" sz="2000" dirty="0"/>
              <a:t>N</a:t>
            </a:r>
            <a:r>
              <a:rPr lang="zh-CN" altLang="en-US" sz="2000" dirty="0"/>
              <a:t>足够大时，这种算法可以节省时间。</a:t>
            </a:r>
            <a:endParaRPr lang="en-US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C2A922-3776-10D9-5AFF-63235529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77" y="4408967"/>
            <a:ext cx="2587595" cy="23140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1F0933-32F0-0F23-C918-567DC741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72" y="4408967"/>
            <a:ext cx="2489328" cy="14605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D441E51-08D3-52B1-8D89-E9932618CF26}"/>
              </a:ext>
            </a:extLst>
          </p:cNvPr>
          <p:cNvSpPr txBox="1"/>
          <p:nvPr/>
        </p:nvSpPr>
        <p:spPr>
          <a:xfrm>
            <a:off x="6156229" y="605004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（图源：百度百科）</a:t>
            </a:r>
          </a:p>
        </p:txBody>
      </p:sp>
    </p:spTree>
    <p:extLst>
      <p:ext uri="{BB962C8B-B14F-4D97-AF65-F5344CB8AC3E}">
        <p14:creationId xmlns:p14="http://schemas.microsoft.com/office/powerpoint/2010/main" val="195568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rot="16200000">
            <a:off x="-550236" y="562094"/>
            <a:ext cx="3338020" cy="2237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709460" cy="831407"/>
            <a:chOff x="576067" y="4952474"/>
            <a:chExt cx="892339" cy="1045721"/>
          </a:xfrm>
        </p:grpSpPr>
        <p:sp>
          <p:nvSpPr>
            <p:cNvPr id="7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/>
          <a:lstStyle/>
          <a:p>
            <a:fld id="{EAB89FFF-3F45-4680-8077-8C59E659A6A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矩形 10">
            <a:extLst>
              <a:ext uri="{FF2B5EF4-FFF2-40B4-BE49-F238E27FC236}">
                <a16:creationId xmlns:a16="http://schemas.microsoft.com/office/drawing/2014/main" id="{023FFC98-6178-5259-2747-51EF2C206A9F}"/>
              </a:ext>
            </a:extLst>
          </p:cNvPr>
          <p:cNvSpPr/>
          <p:nvPr/>
        </p:nvSpPr>
        <p:spPr>
          <a:xfrm>
            <a:off x="-24648" y="990775"/>
            <a:ext cx="2237549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en-US" altLang="zh-CN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方案描述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ja-JP" sz="3600" dirty="0">
              <a:solidFill>
                <a:schemeClr val="tx2"/>
              </a:solidFill>
              <a:latin typeface="Microsoft YaHei"/>
              <a:ea typeface="Microsoft YaHe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A5F4C-D5C5-0C7D-AFC4-EF197EEBB4CE}"/>
              </a:ext>
            </a:extLst>
          </p:cNvPr>
          <p:cNvSpPr txBox="1"/>
          <p:nvPr/>
        </p:nvSpPr>
        <p:spPr>
          <a:xfrm>
            <a:off x="780496" y="73970"/>
            <a:ext cx="1374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2023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sz="1600" b="1" dirty="0">
                <a:solidFill>
                  <a:schemeClr val="bg1"/>
                </a:solidFill>
              </a:rPr>
              <a:t>Mini Coding Challenge </a:t>
            </a:r>
            <a:endParaRPr 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3FA96F-0F2A-1EBF-AFAD-385EB3D416EE}"/>
              </a:ext>
            </a:extLst>
          </p:cNvPr>
          <p:cNvSpPr txBox="1"/>
          <p:nvPr/>
        </p:nvSpPr>
        <p:spPr>
          <a:xfrm>
            <a:off x="2707959" y="489468"/>
            <a:ext cx="8555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/>
              <a:t>在本次实验中，我们参考了</a:t>
            </a:r>
            <a:r>
              <a:rPr lang="en-US" altLang="zh-CN" sz="2000" dirty="0">
                <a:hlinkClick r:id="rId2"/>
              </a:rPr>
              <a:t>https://www.bilibili.com/video/BV1oq4y1d7VP/?spm_id_from=333.999.0.0&amp;vd_source=df98c2c06a002e6348055999ef4a54fe</a:t>
            </a:r>
            <a:r>
              <a:rPr lang="zh-CN" altLang="en-US" sz="2000" dirty="0"/>
              <a:t>课程中对于矩阵乘法的并行化处理以及</a:t>
            </a:r>
            <a:r>
              <a:rPr lang="en-US" altLang="zh-CN" sz="2000" dirty="0">
                <a:hlinkClick r:id="rId3"/>
              </a:rPr>
              <a:t>https://blog.csdn.net/weixin_43736127/article/details/110496581</a:t>
            </a:r>
            <a:r>
              <a:rPr lang="zh-CN" altLang="en-US" sz="2000" dirty="0"/>
              <a:t>中对于</a:t>
            </a:r>
            <a:r>
              <a:rPr lang="en-US" altLang="zh-CN" sz="2000" dirty="0"/>
              <a:t>Strassen</a:t>
            </a:r>
            <a:r>
              <a:rPr lang="zh-CN" altLang="en-US" sz="2000" dirty="0"/>
              <a:t>算法的讲解。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在本次实验的过程中，我们考虑到有可能增加计算时间的阶段主要是矩阵乘法的计算过程，此外，加法与减法要运行多次，因此也是有必要进行优化设计的。最终，我们将子矩阵乘法的过程与矩阵加减法的过程进行并行化计算。在算法实现的主函数中，我们将矩阵进行分拆</a:t>
            </a:r>
            <a:r>
              <a:rPr lang="en-US" altLang="zh-CN" sz="2000" dirty="0"/>
              <a:t>——</a:t>
            </a:r>
            <a:r>
              <a:rPr lang="zh-CN" altLang="en-US" sz="2000" dirty="0"/>
              <a:t>迭代计算辅助矩阵</a:t>
            </a:r>
            <a:r>
              <a:rPr lang="en-US" altLang="zh-CN" sz="2000" dirty="0"/>
              <a:t>——</a:t>
            </a:r>
            <a:r>
              <a:rPr lang="zh-CN" altLang="en-US" sz="2000" dirty="0"/>
              <a:t>加减法计算</a:t>
            </a:r>
            <a:r>
              <a:rPr lang="en-US" altLang="zh-CN" sz="2000" dirty="0"/>
              <a:t>——</a:t>
            </a:r>
            <a:r>
              <a:rPr lang="zh-CN" altLang="en-US" sz="2000" dirty="0"/>
              <a:t>矩阵合并的过程来最终实现矩阵乘法过程。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在实验过程中，我们使用</a:t>
            </a:r>
            <a:r>
              <a:rPr lang="en-US" altLang="zh-CN" sz="2000" dirty="0"/>
              <a:t>GPU</a:t>
            </a:r>
            <a:r>
              <a:rPr lang="zh-CN" altLang="en-US" sz="2000" dirty="0"/>
              <a:t>进行计算来提高计算效率，使用</a:t>
            </a:r>
            <a:r>
              <a:rPr lang="en-US" altLang="zh-CN" sz="2000" dirty="0"/>
              <a:t>VS2019</a:t>
            </a:r>
            <a:r>
              <a:rPr lang="zh-CN" altLang="en-US" sz="2000" dirty="0"/>
              <a:t>配合</a:t>
            </a:r>
            <a:r>
              <a:rPr lang="en-US" altLang="zh-CN" sz="2000" dirty="0" err="1"/>
              <a:t>oneAPI</a:t>
            </a:r>
            <a:r>
              <a:rPr lang="en-US" altLang="zh-CN" sz="2000" dirty="0"/>
              <a:t> Base Toolkit</a:t>
            </a:r>
            <a:r>
              <a:rPr lang="zh-CN" altLang="en-US" sz="2000" dirty="0"/>
              <a:t>工具进行调试。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在具体实现并行化计算的过程中，我们首先创建队列</a:t>
            </a:r>
            <a:r>
              <a:rPr lang="en-US" altLang="zh-CN" sz="2000" dirty="0"/>
              <a:t>q</a:t>
            </a:r>
            <a:r>
              <a:rPr lang="zh-CN" altLang="en-US" sz="2000" dirty="0"/>
              <a:t>，并进行</a:t>
            </a:r>
            <a:r>
              <a:rPr lang="en-US" altLang="zh-CN" sz="2000" dirty="0" err="1"/>
              <a:t>gpu_selector</a:t>
            </a:r>
            <a:r>
              <a:rPr lang="zh-CN" altLang="en-US" sz="2000" dirty="0"/>
              <a:t>实现</a:t>
            </a:r>
            <a:r>
              <a:rPr lang="en-US" altLang="zh-CN" sz="2000" dirty="0"/>
              <a:t>GPU</a:t>
            </a:r>
            <a:r>
              <a:rPr lang="zh-CN" altLang="en-US" sz="2000" dirty="0"/>
              <a:t>操作，之后在具体操作中，首先动态分配内存创建数组，再创建</a:t>
            </a:r>
            <a:r>
              <a:rPr lang="en-US" altLang="zh-CN" sz="2000" dirty="0"/>
              <a:t>buffer</a:t>
            </a:r>
            <a:r>
              <a:rPr lang="zh-CN" altLang="en-US" sz="2000" dirty="0"/>
              <a:t>进行</a:t>
            </a:r>
            <a:r>
              <a:rPr lang="en-US" altLang="zh-CN" sz="2000" dirty="0"/>
              <a:t>submit</a:t>
            </a:r>
            <a:r>
              <a:rPr lang="zh-CN" altLang="en-US" sz="2000" dirty="0"/>
              <a:t>后创建访问器</a:t>
            </a:r>
            <a:r>
              <a:rPr lang="en-US" altLang="zh-CN" sz="2000" dirty="0"/>
              <a:t>accessor</a:t>
            </a:r>
            <a:r>
              <a:rPr lang="zh-CN" altLang="en-US" sz="2000" dirty="0"/>
              <a:t>进行操作。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186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rot="16200000">
            <a:off x="-550236" y="562094"/>
            <a:ext cx="3338020" cy="2237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709460" cy="831407"/>
            <a:chOff x="576067" y="4952474"/>
            <a:chExt cx="892339" cy="1045721"/>
          </a:xfrm>
        </p:grpSpPr>
        <p:sp>
          <p:nvSpPr>
            <p:cNvPr id="7" name="Square">
              <a:extLst>
                <a:ext uri="{FF2B5EF4-FFF2-40B4-BE49-F238E27FC236}">
                  <a16:creationId xmlns:a16="http://schemas.microsoft.com/office/drawing/2014/main" id="{99F366F8-DC49-4E0B-B131-1FB92CC518E3}"/>
                </a:ext>
              </a:extLst>
            </p:cNvPr>
            <p:cNvSpPr/>
            <p:nvPr/>
          </p:nvSpPr>
          <p:spPr>
            <a:xfrm>
              <a:off x="861107" y="5390896"/>
              <a:ext cx="607299" cy="607299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10443275-64C7-4249-92B8-990C3BB41279}"/>
                </a:ext>
              </a:extLst>
            </p:cNvPr>
            <p:cNvSpPr/>
            <p:nvPr/>
          </p:nvSpPr>
          <p:spPr>
            <a:xfrm>
              <a:off x="576067" y="5108797"/>
              <a:ext cx="286654" cy="282073"/>
            </a:xfrm>
            <a:prstGeom prst="rect">
              <a:avLst/>
            </a:prstGeom>
            <a:solidFill>
              <a:srgbClr val="00C7F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85908D9A-1608-44B4-A0A3-FC9E665728CA}"/>
                </a:ext>
              </a:extLst>
            </p:cNvPr>
            <p:cNvSpPr/>
            <p:nvPr/>
          </p:nvSpPr>
          <p:spPr>
            <a:xfrm>
              <a:off x="861107" y="4952474"/>
              <a:ext cx="157461" cy="157461"/>
            </a:xfrm>
            <a:prstGeom prst="rect">
              <a:avLst/>
            </a:prstGeom>
            <a:solidFill>
              <a:srgbClr val="2872C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26FC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</p:spPr>
        <p:txBody>
          <a:bodyPr/>
          <a:lstStyle/>
          <a:p>
            <a:fld id="{EAB89FFF-3F45-4680-8077-8C59E659A6AA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C529-5161-AA94-3905-9544D8557097}"/>
              </a:ext>
            </a:extLst>
          </p:cNvPr>
          <p:cNvSpPr txBox="1"/>
          <p:nvPr/>
        </p:nvSpPr>
        <p:spPr>
          <a:xfrm>
            <a:off x="2707959" y="504601"/>
            <a:ext cx="8427874" cy="3736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000" dirty="0"/>
              <a:t>在本次实验中，我们使用随机数（</a:t>
            </a:r>
            <a:r>
              <a:rPr lang="en-US" altLang="zh-CN" sz="2000" dirty="0"/>
              <a:t>0-9</a:t>
            </a:r>
            <a:r>
              <a:rPr lang="zh-CN" altLang="en-US" sz="2000" dirty="0"/>
              <a:t>）生成的方式来生成</a:t>
            </a:r>
            <a:r>
              <a:rPr lang="en-US" altLang="zh-CN" sz="2000" dirty="0"/>
              <a:t>A</a:t>
            </a:r>
            <a:r>
              <a:rPr lang="zh-CN" altLang="en-US" sz="2000" dirty="0"/>
              <a:t>矩阵和</a:t>
            </a:r>
            <a:r>
              <a:rPr lang="en-US" altLang="zh-CN" sz="2000" dirty="0"/>
              <a:t>B</a:t>
            </a:r>
            <a:r>
              <a:rPr lang="zh-CN" altLang="en-US" sz="2000" dirty="0"/>
              <a:t>矩阵，并且在最终会依次输出</a:t>
            </a:r>
            <a:r>
              <a:rPr lang="en-US" altLang="zh-CN" sz="2000" dirty="0"/>
              <a:t>A</a:t>
            </a:r>
            <a:r>
              <a:rPr lang="zh-CN" altLang="en-US" sz="2000" dirty="0"/>
              <a:t>矩阵、</a:t>
            </a:r>
            <a:r>
              <a:rPr lang="en-US" altLang="zh-CN" sz="2000" dirty="0"/>
              <a:t>B</a:t>
            </a:r>
            <a:r>
              <a:rPr lang="zh-CN" altLang="en-US" sz="2000" dirty="0"/>
              <a:t>矩阵以及计算结果</a:t>
            </a:r>
            <a:r>
              <a:rPr lang="en-US" altLang="zh-CN" sz="2000" dirty="0"/>
              <a:t>C</a:t>
            </a:r>
            <a:r>
              <a:rPr lang="zh-CN" altLang="en-US" sz="2000" dirty="0"/>
              <a:t>矩阵。最终结果将以文件的形式输出到</a:t>
            </a:r>
            <a:r>
              <a:rPr lang="en-US" altLang="zh-CN" sz="2000" dirty="0" err="1"/>
              <a:t>a.out</a:t>
            </a:r>
            <a:r>
              <a:rPr lang="zh-CN" altLang="en-US" sz="2000" dirty="0"/>
              <a:t>里面。</a:t>
            </a:r>
            <a:endParaRPr lang="en-US" altLang="zh-CN" sz="2000" dirty="0"/>
          </a:p>
          <a:p>
            <a:pPr lvl="0" indent="457200">
              <a:lnSpc>
                <a:spcPct val="150000"/>
              </a:lnSpc>
            </a:pPr>
            <a:r>
              <a:rPr lang="zh-CN" altLang="en-US" sz="2000" dirty="0"/>
              <a:t>最终我们对结果进行检验，运算无误，可以得出本算法的合理性与有效性。</a:t>
            </a:r>
            <a:endParaRPr lang="en-US" altLang="zh-CN" sz="2000" dirty="0"/>
          </a:p>
          <a:p>
            <a:pPr lvl="0" indent="457200">
              <a:lnSpc>
                <a:spcPct val="150000"/>
              </a:lnSpc>
            </a:pPr>
            <a:r>
              <a:rPr lang="zh-CN" altLang="en-US" sz="2000" dirty="0"/>
              <a:t>此外，当</a:t>
            </a:r>
            <a:r>
              <a:rPr lang="en-US" altLang="zh-CN" sz="2000" dirty="0"/>
              <a:t>N</a:t>
            </a:r>
            <a:r>
              <a:rPr lang="zh-CN" altLang="en-US" sz="2000" dirty="0"/>
              <a:t>较小时，我们发现本算法运行时间长于传统串行算法，可能与并行化处理操作需要的额外时间有关。但是当</a:t>
            </a:r>
            <a:r>
              <a:rPr lang="en-US" altLang="zh-CN" sz="2000" dirty="0"/>
              <a:t>N</a:t>
            </a:r>
            <a:r>
              <a:rPr lang="zh-CN" altLang="en-US" sz="2000" dirty="0"/>
              <a:t>足够大的时候，并行算法的优势便会体现出来。</a:t>
            </a:r>
            <a:endParaRPr lang="en-US" altLang="zh-CN" sz="2000" dirty="0"/>
          </a:p>
        </p:txBody>
      </p:sp>
      <p:sp>
        <p:nvSpPr>
          <p:cNvPr id="4" name="矩形 10">
            <a:extLst>
              <a:ext uri="{FF2B5EF4-FFF2-40B4-BE49-F238E27FC236}">
                <a16:creationId xmlns:a16="http://schemas.microsoft.com/office/drawing/2014/main" id="{023FFC98-6178-5259-2747-51EF2C206A9F}"/>
              </a:ext>
            </a:extLst>
          </p:cNvPr>
          <p:cNvSpPr/>
          <p:nvPr/>
        </p:nvSpPr>
        <p:spPr>
          <a:xfrm>
            <a:off x="-24648" y="990775"/>
            <a:ext cx="223754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en-US" altLang="zh-CN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A5F4C-D5C5-0C7D-AFC4-EF197EEBB4CE}"/>
              </a:ext>
            </a:extLst>
          </p:cNvPr>
          <p:cNvSpPr txBox="1"/>
          <p:nvPr/>
        </p:nvSpPr>
        <p:spPr>
          <a:xfrm>
            <a:off x="780496" y="73970"/>
            <a:ext cx="1374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2023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sz="1600" b="1" dirty="0">
                <a:solidFill>
                  <a:schemeClr val="bg1"/>
                </a:solidFill>
              </a:rPr>
              <a:t>Mini Coding Challenge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ppt  封面 拷贝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图片 9" descr="oneapi-logo-rgb-white-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34" y="2138851"/>
            <a:ext cx="2140744" cy="186244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题">
      <a:majorFont>
        <a:latin typeface="IntelOne Display Light"/>
        <a:ea typeface="Intel Clear Hans Light"/>
        <a:cs typeface=""/>
      </a:majorFont>
      <a:minorFont>
        <a:latin typeface="IntelOne Text"/>
        <a:ea typeface="Intel Clear H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b5e5b8-aa4b-43c7-aa4a-5deefdd27431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5EC108112C4AACB011763034394F" ma:contentTypeVersion="15" ma:contentTypeDescription="Create a new document." ma:contentTypeScope="" ma:versionID="80f6e91b4339825d34d1be80fbed224f">
  <xsd:schema xmlns:xsd="http://www.w3.org/2001/XMLSchema" xmlns:xs="http://www.w3.org/2001/XMLSchema" xmlns:p="http://schemas.microsoft.com/office/2006/metadata/properties" xmlns:ns2="46b5e5b8-aa4b-43c7-aa4a-5deefdd27431" xmlns:ns3="770d00fd-782d-44f8-9ce2-b95561456b0d" xmlns:ns4="a7bc6c04-a6f3-4b85-abcc-278c78dc556b" targetNamespace="http://schemas.microsoft.com/office/2006/metadata/properties" ma:root="true" ma:fieldsID="7e3bc6bbfcdc227a11fb4f6d95f516d8" ns2:_="" ns3:_="" ns4:_="">
    <xsd:import namespace="46b5e5b8-aa4b-43c7-aa4a-5deefdd27431"/>
    <xsd:import namespace="770d00fd-782d-44f8-9ce2-b95561456b0d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5e5b8-aa4b-43c7-aa4a-5deefdd27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d00fd-782d-44f8-9ce2-b95561456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6f1f51c9-2023-4aa3-a076-f30b3749ebe0}" ma:internalName="TaxCatchAll" ma:showField="CatchAllData" ma:web="770d00fd-782d-44f8-9ce2-b95561456b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DDA7D-5900-4F61-94C6-6E97CE8576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B2CE24-EB38-40B1-A83A-974E1F0E820D}">
  <ds:schemaRefs>
    <ds:schemaRef ds:uri="46b5e5b8-aa4b-43c7-aa4a-5deefdd27431"/>
    <ds:schemaRef ds:uri="770d00fd-782d-44f8-9ce2-b95561456b0d"/>
    <ds:schemaRef ds:uri="a7bc6c04-a6f3-4b85-abcc-278c78dc55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CD215B-CAB8-460C-8482-1D85257DA246}">
  <ds:schemaRefs>
    <ds:schemaRef ds:uri="46b5e5b8-aa4b-43c7-aa4a-5deefdd27431"/>
    <ds:schemaRef ds:uri="770d00fd-782d-44f8-9ce2-b95561456b0d"/>
    <ds:schemaRef ds:uri="a7bc6c04-a6f3-4b85-abcc-278c78dc55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721</Words>
  <Application>Microsoft Office PowerPoint</Application>
  <PresentationFormat>自定义</PresentationFormat>
  <Paragraphs>39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Helvetica Neue Medium</vt:lpstr>
      <vt:lpstr>IntelOne Display Light</vt:lpstr>
      <vt:lpstr>IntelOne Text</vt:lpstr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csi</dc:creator>
  <cp:lastModifiedBy>孔 智贤</cp:lastModifiedBy>
  <cp:revision>7</cp:revision>
  <dcterms:created xsi:type="dcterms:W3CDTF">2023-04-26T00:59:55Z</dcterms:created>
  <dcterms:modified xsi:type="dcterms:W3CDTF">2023-07-16T06:39:24Z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0x0101006DEB5EC108112C4AACB011763034394F</vt:lpwstr>
  </property>
  <property fmtid="{D5CDD505-2E9C-101B-9397-08002B2CF9AE}" pid="3" name="MediaServiceImageTags">
    <vt:lpwstr/>
  </property>
</Properties>
</file>