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media/image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85" r:id="rId16"/>
    <p:sldId id="301" r:id="rId17"/>
    <p:sldId id="286" r:id="rId18"/>
    <p:sldId id="287" r:id="rId19"/>
    <p:sldId id="291" r:id="rId20"/>
    <p:sldId id="290" r:id="rId21"/>
    <p:sldId id="267" r:id="rId22"/>
    <p:sldId id="268" r:id="rId23"/>
    <p:sldId id="271" r:id="rId24"/>
    <p:sldId id="270" r:id="rId25"/>
    <p:sldId id="274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26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tags" Target="../tags/tag1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tags" Target="../tags/tag3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7" Type="http://schemas.openxmlformats.org/officeDocument/2006/relationships/notesSlide" Target="../notesSlides/notesSlide1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6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7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png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7.png"/><Relationship Id="rId24" Type="http://schemas.openxmlformats.org/officeDocument/2006/relationships/notesSlide" Target="../notesSlides/notesSlide18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image" Target="../media/image6.png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image" Target="../media/image9.png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1.png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9" Type="http://schemas.openxmlformats.org/officeDocument/2006/relationships/notesSlide" Target="../notesSlides/notesSlide20.x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122.xml"/><Relationship Id="rId36" Type="http://schemas.openxmlformats.org/officeDocument/2006/relationships/tags" Target="../tags/tag121.xml"/><Relationship Id="rId35" Type="http://schemas.openxmlformats.org/officeDocument/2006/relationships/tags" Target="../tags/tag120.xml"/><Relationship Id="rId34" Type="http://schemas.openxmlformats.org/officeDocument/2006/relationships/tags" Target="../tags/tag119.xml"/><Relationship Id="rId33" Type="http://schemas.openxmlformats.org/officeDocument/2006/relationships/tags" Target="../tags/tag118.xml"/><Relationship Id="rId32" Type="http://schemas.openxmlformats.org/officeDocument/2006/relationships/tags" Target="../tags/tag117.xml"/><Relationship Id="rId31" Type="http://schemas.openxmlformats.org/officeDocument/2006/relationships/tags" Target="../tags/tag116.xml"/><Relationship Id="rId30" Type="http://schemas.openxmlformats.org/officeDocument/2006/relationships/tags" Target="../tags/tag115.xml"/><Relationship Id="rId3" Type="http://schemas.openxmlformats.org/officeDocument/2006/relationships/tags" Target="../tags/tag89.xml"/><Relationship Id="rId29" Type="http://schemas.openxmlformats.org/officeDocument/2006/relationships/tags" Target="../tags/tag114.xml"/><Relationship Id="rId28" Type="http://schemas.openxmlformats.org/officeDocument/2006/relationships/tags" Target="../tags/tag113.xml"/><Relationship Id="rId27" Type="http://schemas.openxmlformats.org/officeDocument/2006/relationships/tags" Target="../tags/tag1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8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image" Target="../media/image7.png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image" Target="../media/image5.png"/><Relationship Id="rId3" Type="http://schemas.openxmlformats.org/officeDocument/2006/relationships/tags" Target="../tags/tag6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50745" y="1474470"/>
            <a:ext cx="81794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/>
              <a:t>计算机实用软件教学</a:t>
            </a:r>
            <a:endParaRPr lang="zh-CN" altLang="en-US" sz="6600"/>
          </a:p>
        </p:txBody>
      </p:sp>
      <p:sp>
        <p:nvSpPr>
          <p:cNvPr id="7" name="文本框 6"/>
          <p:cNvSpPr txBox="1"/>
          <p:nvPr/>
        </p:nvSpPr>
        <p:spPr>
          <a:xfrm>
            <a:off x="5575935" y="3060700"/>
            <a:ext cx="503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浙江大学学生视窗技术</a:t>
            </a:r>
            <a:r>
              <a:rPr lang="zh-CN" altLang="en-US"/>
              <a:t>俱乐部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09240" y="4693920"/>
            <a:ext cx="498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大家可以提前下载</a:t>
            </a:r>
            <a:r>
              <a:rPr lang="en-US" altLang="zh-CN"/>
              <a:t>QQ</a:t>
            </a:r>
            <a:r>
              <a:rPr lang="zh-CN" altLang="en-US"/>
              <a:t>群群文件里的资料</a:t>
            </a:r>
            <a:r>
              <a:rPr lang="zh-CN" altLang="en-US"/>
              <a:t>预习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7505" y="553085"/>
            <a:ext cx="7593965" cy="305181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80720" y="4132580"/>
            <a:ext cx="73425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版本</a:t>
            </a:r>
            <a:r>
              <a:rPr lang="zh-CN" sz="2400"/>
              <a:t>回退</a:t>
            </a:r>
            <a:endParaRPr lang="zh-CN" sz="2400"/>
          </a:p>
          <a:p>
            <a:r>
              <a:rPr lang="en-US" altLang="zh-CN" sz="2400"/>
              <a:t>git reset --hard commitID</a:t>
            </a:r>
            <a:endParaRPr lang="zh-CN" sz="2400"/>
          </a:p>
          <a:p>
            <a:r>
              <a:rPr lang="zh-CN" sz="2400"/>
              <a:t>- - commitID 可以使用git-log或git log指令查看</a:t>
            </a:r>
            <a:endParaRPr lang="zh-CN" sz="2400"/>
          </a:p>
          <a:p>
            <a:r>
              <a:rPr lang="zh-CN" sz="2400"/>
              <a:t>- 如何查看已经删除的记录？</a:t>
            </a:r>
            <a:endParaRPr lang="zh-CN" sz="2400"/>
          </a:p>
          <a:p>
            <a:r>
              <a:rPr lang="zh-CN" sz="2400"/>
              <a:t>  - git reflog</a:t>
            </a:r>
            <a:endParaRPr lang="zh-CN" sz="2400"/>
          </a:p>
          <a:p>
            <a:r>
              <a:rPr lang="zh-CN" sz="2400"/>
              <a:t>  - 这个指令可以看到已经删除的提交记录</a:t>
            </a:r>
            <a:endParaRPr lang="zh-CN" sz="2400"/>
          </a:p>
          <a:p>
            <a:endParaRPr lang="zh-CN" sz="2400"/>
          </a:p>
          <a:p>
            <a:endParaRPr 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145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5" y="2273935"/>
            <a:ext cx="8705215" cy="14890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959225"/>
            <a:ext cx="11568430" cy="272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190" y="2597150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" y="3980815"/>
            <a:ext cx="90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  <a:p>
            <a:r>
              <a:rPr lang="en-US" altLang="zh-CN"/>
              <a:t>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" y="815340"/>
            <a:ext cx="934085" cy="9804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7115" y="2516505"/>
            <a:ext cx="267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file: vjf.md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185545" y="508762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0480" y="4241165"/>
            <a:ext cx="843280" cy="695960"/>
            <a:chOff x="2048" y="6679"/>
            <a:chExt cx="1328" cy="1096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47545" y="4340225"/>
            <a:ext cx="1337945" cy="680720"/>
            <a:chOff x="3067" y="6835"/>
            <a:chExt cx="2107" cy="1072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66235" y="1260475"/>
            <a:ext cx="62763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总结：</a:t>
            </a:r>
            <a:endParaRPr lang="zh-CN" altLang="en-US" sz="2400"/>
          </a:p>
          <a:p>
            <a:r>
              <a:rPr lang="zh-CN" altLang="en-US" sz="2400"/>
              <a:t>创建</a:t>
            </a:r>
            <a:r>
              <a:rPr lang="en-US" altLang="zh-CN" sz="2400"/>
              <a:t>/</a:t>
            </a:r>
            <a:r>
              <a:rPr lang="zh-CN" altLang="en-US" sz="2400"/>
              <a:t>修改文件后</a:t>
            </a:r>
            <a:endParaRPr lang="zh-CN" altLang="en-US" sz="2400"/>
          </a:p>
          <a:p>
            <a:r>
              <a:rPr lang="en-US" altLang="zh-CN" sz="2400"/>
              <a:t>git status</a:t>
            </a:r>
            <a:endParaRPr lang="zh-CN" altLang="en-US" sz="2400"/>
          </a:p>
          <a:p>
            <a:r>
              <a:rPr lang="en-US" altLang="zh-CN" sz="2400"/>
              <a:t>git add </a:t>
            </a:r>
            <a:r>
              <a:rPr lang="zh-CN" altLang="en-US" sz="2400"/>
              <a:t>文件名或者</a:t>
            </a:r>
            <a:r>
              <a:rPr lang="en-US" altLang="zh-CN" sz="2400"/>
              <a:t> .</a:t>
            </a:r>
            <a:endParaRPr lang="en-US" altLang="zh-CN" sz="2400"/>
          </a:p>
          <a:p>
            <a:r>
              <a:rPr lang="en-US" altLang="zh-CN" sz="2400"/>
              <a:t>git status</a:t>
            </a:r>
            <a:endParaRPr lang="en-US" altLang="zh-CN" sz="2400"/>
          </a:p>
          <a:p>
            <a:r>
              <a:rPr lang="en-US" altLang="zh-CN" sz="2400"/>
              <a:t>git commit -m’</a:t>
            </a:r>
            <a:r>
              <a:rPr lang="zh-CN" altLang="en-US" sz="2400"/>
              <a:t>注释</a:t>
            </a:r>
            <a:r>
              <a:rPr lang="en-US" altLang="zh-CN" sz="2400"/>
              <a:t>’</a:t>
            </a:r>
            <a:endParaRPr lang="en-US" altLang="zh-CN" sz="2400"/>
          </a:p>
          <a:p>
            <a:r>
              <a:rPr lang="en-US" altLang="zh-CN" sz="2400"/>
              <a:t>git log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git reset --hard commitID</a:t>
            </a:r>
            <a:r>
              <a:rPr lang="zh-CN" altLang="en-US" sz="2400">
                <a:sym typeface="+mn-ea"/>
              </a:rPr>
              <a:t>版本回退</a:t>
            </a:r>
            <a:endParaRPr lang="zh-CN" sz="2400"/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145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5" y="2273935"/>
            <a:ext cx="8705215" cy="14890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959225"/>
            <a:ext cx="11568430" cy="272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190" y="2597150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" y="3980815"/>
            <a:ext cx="90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  <a:p>
            <a:r>
              <a:rPr lang="en-US" altLang="zh-CN"/>
              <a:t>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752475"/>
            <a:ext cx="1156970" cy="12141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5545" y="508762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00480" y="4241165"/>
            <a:ext cx="843280" cy="695960"/>
            <a:chOff x="2048" y="6679"/>
            <a:chExt cx="1328" cy="1096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47545" y="4340225"/>
            <a:ext cx="1337945" cy="680720"/>
            <a:chOff x="3067" y="6835"/>
            <a:chExt cx="2107" cy="1072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85" y="782955"/>
            <a:ext cx="1043305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2190" y="2885440"/>
            <a:ext cx="235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file: linear.md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3100070" y="4368165"/>
            <a:ext cx="843280" cy="695960"/>
            <a:chOff x="2048" y="6679"/>
            <a:chExt cx="1328" cy="1096"/>
          </a:xfrm>
        </p:grpSpPr>
        <p:cxnSp>
          <p:nvCxnSpPr>
            <p:cNvPr id="24" name="直接箭头连接符 23"/>
            <p:cNvCxnSpPr/>
            <p:nvPr>
              <p:custDataLst>
                <p:tags r:id="rId5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43985" y="4384675"/>
            <a:ext cx="1337945" cy="680720"/>
            <a:chOff x="3067" y="6835"/>
            <a:chExt cx="2107" cy="1072"/>
          </a:xfrm>
        </p:grpSpPr>
        <p:cxnSp>
          <p:nvCxnSpPr>
            <p:cNvPr id="28" name="直接箭头连接符 27"/>
            <p:cNvCxnSpPr/>
            <p:nvPr>
              <p:custDataLst>
                <p:tags r:id="rId7"/>
              </p:custDataLst>
            </p:nvPr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8"/>
              </p:custDataLst>
            </p:nvPr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80590" y="5087620"/>
            <a:ext cx="4735830" cy="1285240"/>
            <a:chOff x="3434" y="8012"/>
            <a:chExt cx="7458" cy="2024"/>
          </a:xfrm>
        </p:grpSpPr>
        <p:grpSp>
          <p:nvGrpSpPr>
            <p:cNvPr id="11" name="组合 10"/>
            <p:cNvGrpSpPr/>
            <p:nvPr/>
          </p:nvGrpSpPr>
          <p:grpSpPr>
            <a:xfrm>
              <a:off x="4784" y="8012"/>
              <a:ext cx="6109" cy="2025"/>
              <a:chOff x="376" y="7796"/>
              <a:chExt cx="6400" cy="2025"/>
            </a:xfrm>
          </p:grpSpPr>
          <p:pic>
            <p:nvPicPr>
              <p:cNvPr id="15" name="图片 14" descr="3b333633333732303bd4b2bdc7bed8d0ce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699" y="7796"/>
                <a:ext cx="950" cy="950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76" y="8805"/>
                <a:ext cx="6400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commit 2</a:t>
                </a:r>
                <a:endParaRPr lang="en-US" altLang="zh-CN"/>
              </a:p>
              <a:p>
                <a:r>
                  <a:rPr lang="en-US" altLang="zh-CN"/>
                  <a:t>“linear </a:t>
                </a:r>
                <a:r>
                  <a:rPr lang="en-US" altLang="zh-CN"/>
                  <a:t>created”</a:t>
                </a:r>
                <a:endParaRPr lang="en-US" altLang="zh-CN"/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>
            <a:xfrm flipH="1">
              <a:off x="3434" y="8461"/>
              <a:ext cx="14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145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5" y="2273935"/>
            <a:ext cx="8705215" cy="14890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959225"/>
            <a:ext cx="11568430" cy="272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190" y="2597150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" y="3980815"/>
            <a:ext cx="90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  <a:p>
            <a:r>
              <a:rPr lang="en-US" altLang="zh-CN"/>
              <a:t>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819785"/>
            <a:ext cx="1028700" cy="1079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5545" y="508762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57070" y="883920"/>
            <a:ext cx="905510" cy="1058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12190" y="2885440"/>
            <a:ext cx="2355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modified</a:t>
            </a:r>
            <a:r>
              <a:rPr lang="zh-CN" altLang="en-US"/>
              <a:t>：</a:t>
            </a:r>
            <a:r>
              <a:rPr lang="en-US" altLang="zh-CN"/>
              <a:t> vjf.md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3037840" y="5087620"/>
            <a:ext cx="3879215" cy="1285875"/>
            <a:chOff x="376" y="7796"/>
            <a:chExt cx="6400" cy="2025"/>
          </a:xfrm>
        </p:grpSpPr>
        <p:pic>
          <p:nvPicPr>
            <p:cNvPr id="15" name="图片 14" descr="3b333633333732303bd4b2bdc7bed8d0c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r>
                <a:rPr lang="en-US" altLang="zh-CN"/>
                <a:t>“linear </a:t>
              </a:r>
              <a:r>
                <a:rPr lang="en-US" altLang="zh-CN"/>
                <a:t>created”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100070" y="4368165"/>
            <a:ext cx="843280" cy="695960"/>
            <a:chOff x="2048" y="6679"/>
            <a:chExt cx="1328" cy="1096"/>
          </a:xfrm>
        </p:grpSpPr>
        <p:cxnSp>
          <p:nvCxnSpPr>
            <p:cNvPr id="24" name="直接箭头连接符 23"/>
            <p:cNvCxnSpPr/>
            <p:nvPr>
              <p:custDataLst>
                <p:tags r:id="rId8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66485" y="4511675"/>
            <a:ext cx="1337945" cy="680720"/>
            <a:chOff x="3067" y="6835"/>
            <a:chExt cx="2107" cy="1072"/>
          </a:xfrm>
        </p:grpSpPr>
        <p:cxnSp>
          <p:nvCxnSpPr>
            <p:cNvPr id="28" name="直接箭头连接符 27"/>
            <p:cNvCxnSpPr/>
            <p:nvPr>
              <p:custDataLst>
                <p:tags r:id="rId10"/>
              </p:custDataLst>
            </p:nvPr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11"/>
              </p:custDataLst>
            </p:nvPr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2180590" y="537273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82565" y="5087620"/>
            <a:ext cx="3879215" cy="1285875"/>
            <a:chOff x="376" y="7796"/>
            <a:chExt cx="6400" cy="2025"/>
          </a:xfrm>
        </p:grpSpPr>
        <p:pic>
          <p:nvPicPr>
            <p:cNvPr id="33" name="图片 32" descr="3b333633333732303bd4b2bdc7bed8d0ce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>
              <p:custDataLst>
                <p:tags r:id="rId13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  <a:p>
              <a:r>
                <a:rPr lang="en-US" altLang="zh-CN"/>
                <a:t>“function added in vjf”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16550" y="4382135"/>
            <a:ext cx="843280" cy="695960"/>
            <a:chOff x="2048" y="6679"/>
            <a:chExt cx="1328" cy="1096"/>
          </a:xfrm>
        </p:grpSpPr>
        <p:cxnSp>
          <p:nvCxnSpPr>
            <p:cNvPr id="36" name="直接箭头连接符 35"/>
            <p:cNvCxnSpPr/>
            <p:nvPr>
              <p:custDataLst>
                <p:tags r:id="rId14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15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70985" y="4511675"/>
            <a:ext cx="1337945" cy="680720"/>
            <a:chOff x="3067" y="6835"/>
            <a:chExt cx="2107" cy="1072"/>
          </a:xfrm>
        </p:grpSpPr>
        <p:cxnSp>
          <p:nvCxnSpPr>
            <p:cNvPr id="43" name="直接箭头连接符 42"/>
            <p:cNvCxnSpPr/>
            <p:nvPr>
              <p:custDataLst>
                <p:tags r:id="rId16"/>
              </p:custDataLst>
            </p:nvPr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>
              <p:custDataLst>
                <p:tags r:id="rId17"/>
              </p:custDataLst>
            </p:nvPr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/>
        </p:nvCxnSpPr>
        <p:spPr>
          <a:xfrm flipH="1">
            <a:off x="4231640" y="537273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6835" y="-14605"/>
            <a:ext cx="10073005" cy="687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145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75" y="2273935"/>
            <a:ext cx="8705215" cy="148907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959225"/>
            <a:ext cx="11568430" cy="27247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190" y="2597150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75" y="3980815"/>
            <a:ext cx="90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endParaRPr lang="zh-CN" altLang="en-US"/>
          </a:p>
          <a:p>
            <a:r>
              <a:rPr lang="en-US" altLang="zh-CN"/>
              <a:t>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819785"/>
            <a:ext cx="1028700" cy="1079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5545" y="508762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57070" y="883920"/>
            <a:ext cx="905510" cy="105854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037840" y="5087620"/>
            <a:ext cx="3879215" cy="1285875"/>
            <a:chOff x="376" y="7796"/>
            <a:chExt cx="6400" cy="2025"/>
          </a:xfrm>
        </p:grpSpPr>
        <p:pic>
          <p:nvPicPr>
            <p:cNvPr id="15" name="图片 14" descr="3b333633333732303bd4b2bdc7bed8d0c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r>
                <a:rPr lang="en-US" altLang="zh-CN"/>
                <a:t>“linear </a:t>
              </a:r>
              <a:r>
                <a:rPr lang="en-US" altLang="zh-CN"/>
                <a:t>created”</a:t>
              </a:r>
              <a:endParaRPr lang="en-US" altLang="zh-CN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66485" y="4511675"/>
            <a:ext cx="1337945" cy="680720"/>
            <a:chOff x="3067" y="6835"/>
            <a:chExt cx="2107" cy="1072"/>
          </a:xfrm>
        </p:grpSpPr>
        <p:cxnSp>
          <p:nvCxnSpPr>
            <p:cNvPr id="28" name="直接箭头连接符 27"/>
            <p:cNvCxnSpPr/>
            <p:nvPr>
              <p:custDataLst>
                <p:tags r:id="rId8"/>
              </p:custDataLst>
            </p:nvPr>
          </p:nvCxnSpPr>
          <p:spPr>
            <a:xfrm flipH="1">
              <a:off x="3067" y="7363"/>
              <a:ext cx="982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3940" y="6835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2180590" y="537273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82565" y="5087620"/>
            <a:ext cx="3879215" cy="1285875"/>
            <a:chOff x="376" y="7796"/>
            <a:chExt cx="6400" cy="2025"/>
          </a:xfrm>
        </p:grpSpPr>
        <p:pic>
          <p:nvPicPr>
            <p:cNvPr id="33" name="图片 32" descr="3b333633333732303bd4b2bdc7bed8d0c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>
              <p:custDataLst>
                <p:tags r:id="rId11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  <a:p>
              <a:r>
                <a:rPr lang="en-US" altLang="zh-CN"/>
                <a:t>“function added in vjf”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16550" y="4382135"/>
            <a:ext cx="843280" cy="695960"/>
            <a:chOff x="2048" y="6679"/>
            <a:chExt cx="1328" cy="1096"/>
          </a:xfrm>
        </p:grpSpPr>
        <p:cxnSp>
          <p:nvCxnSpPr>
            <p:cNvPr id="36" name="直接箭头连接符 35"/>
            <p:cNvCxnSpPr/>
            <p:nvPr>
              <p:custDataLst>
                <p:tags r:id="rId12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13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>
            <p:custDataLst>
              <p:tags r:id="rId14"/>
            </p:custDataLst>
          </p:nvPr>
        </p:nvCxnSpPr>
        <p:spPr>
          <a:xfrm flipH="1">
            <a:off x="4231640" y="537273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84310" y="1247140"/>
            <a:ext cx="2232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git checkout</a:t>
            </a:r>
            <a:r>
              <a:rPr lang="en-US" altLang="zh-CN"/>
              <a:t> </a:t>
            </a:r>
            <a:r>
              <a:rPr lang="zh-CN" altLang="en-US"/>
              <a:t>改变</a:t>
            </a:r>
            <a:r>
              <a:rPr lang="en-US" altLang="zh-CN"/>
              <a:t>HEAD</a:t>
            </a:r>
            <a:r>
              <a:rPr lang="zh-CN" altLang="en-US"/>
              <a:t>指针的位置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1276985" y="4239895"/>
            <a:ext cx="783590" cy="741680"/>
            <a:chOff x="2011" y="6677"/>
            <a:chExt cx="1234" cy="1168"/>
          </a:xfrm>
        </p:grpSpPr>
        <p:sp>
          <p:nvSpPr>
            <p:cNvPr id="17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2011" y="667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18" name="直接箭头连接符 17"/>
            <p:cNvCxnSpPr>
              <a:stCxn id="17" idx="2"/>
            </p:cNvCxnSpPr>
            <p:nvPr/>
          </p:nvCxnSpPr>
          <p:spPr>
            <a:xfrm>
              <a:off x="2629" y="7257"/>
              <a:ext cx="11" cy="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9531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85" y="1873885"/>
            <a:ext cx="8705215" cy="10458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089910"/>
            <a:ext cx="11568430" cy="35941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855" y="1937385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330" y="3162935"/>
            <a:ext cx="228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r>
              <a:rPr lang="en-US" altLang="zh-CN"/>
              <a:t> 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88645"/>
            <a:ext cx="1028700" cy="1079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36855" y="377444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89150" y="3774440"/>
            <a:ext cx="3879215" cy="1285875"/>
            <a:chOff x="376" y="7796"/>
            <a:chExt cx="6400" cy="2025"/>
          </a:xfrm>
        </p:grpSpPr>
        <p:pic>
          <p:nvPicPr>
            <p:cNvPr id="15" name="图片 14" descr="3b333633333732303bd4b2bdc7bed8d0ce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r>
                <a:rPr lang="en-US" altLang="zh-CN"/>
                <a:t>“linear </a:t>
              </a:r>
              <a:r>
                <a:rPr lang="en-US" altLang="zh-CN"/>
                <a:t>created”</a:t>
              </a:r>
              <a:endParaRPr lang="en-US" altLang="zh-CN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123190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415155" y="3823335"/>
            <a:ext cx="3879215" cy="1285875"/>
            <a:chOff x="376" y="7796"/>
            <a:chExt cx="6400" cy="2025"/>
          </a:xfrm>
        </p:grpSpPr>
        <p:pic>
          <p:nvPicPr>
            <p:cNvPr id="33" name="图片 32" descr="3b333633333732303bd4b2bdc7bed8d0c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  <a:p>
              <a:r>
                <a:rPr lang="en-US" altLang="zh-CN"/>
                <a:t>“function added in vjf”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7860" y="3068955"/>
            <a:ext cx="843280" cy="695960"/>
            <a:chOff x="2048" y="6679"/>
            <a:chExt cx="1328" cy="1096"/>
          </a:xfrm>
        </p:grpSpPr>
        <p:cxnSp>
          <p:nvCxnSpPr>
            <p:cNvPr id="36" name="直接箭头连接符 35"/>
            <p:cNvCxnSpPr/>
            <p:nvPr>
              <p:custDataLst>
                <p:tags r:id="rId8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9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>
            <p:custDataLst>
              <p:tags r:id="rId10"/>
            </p:custDataLst>
          </p:nvPr>
        </p:nvCxnSpPr>
        <p:spPr>
          <a:xfrm flipH="1">
            <a:off x="328295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84310" y="715010"/>
            <a:ext cx="2232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git checkout</a:t>
            </a:r>
            <a:r>
              <a:rPr lang="en-US" altLang="zh-CN"/>
              <a:t> </a:t>
            </a:r>
            <a:r>
              <a:rPr lang="zh-CN" altLang="en-US"/>
              <a:t>改变</a:t>
            </a:r>
            <a:r>
              <a:rPr lang="en-US" altLang="zh-CN"/>
              <a:t>HEAD</a:t>
            </a:r>
            <a:r>
              <a:rPr lang="zh-CN" altLang="en-US"/>
              <a:t>指针的位置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500505" y="336867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1069340" y="3552825"/>
            <a:ext cx="431165" cy="23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264920" y="5074285"/>
            <a:ext cx="1039495" cy="67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279015" y="5488940"/>
            <a:ext cx="3879215" cy="1285875"/>
            <a:chOff x="376" y="7796"/>
            <a:chExt cx="6400" cy="2025"/>
          </a:xfrm>
        </p:grpSpPr>
        <p:pic>
          <p:nvPicPr>
            <p:cNvPr id="24" name="图片 23" descr="3b333633333732303bd4b2bdc7bed8d0ce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  <a:p>
              <a:r>
                <a:rPr lang="en-US" altLang="zh-CN"/>
                <a:t>“function and vf added in vjf”</a:t>
              </a:r>
              <a:endParaRPr lang="en-US" altLang="zh-CN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826510" y="561149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3065780" y="5794375"/>
            <a:ext cx="53467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432425" y="3823335"/>
            <a:ext cx="1327150" cy="368300"/>
            <a:chOff x="5170" y="8837"/>
            <a:chExt cx="2090" cy="580"/>
          </a:xfrm>
        </p:grpSpPr>
        <p:sp>
          <p:nvSpPr>
            <p:cNvPr id="41" name="文本框 40"/>
            <p:cNvSpPr txBox="1"/>
            <p:nvPr>
              <p:custDataLst>
                <p:tags r:id="rId13"/>
              </p:custDataLst>
            </p:nvPr>
          </p:nvSpPr>
          <p:spPr>
            <a:xfrm>
              <a:off x="6026" y="883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2" name="直接箭头连接符 41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170" y="9077"/>
              <a:ext cx="84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55165" y="561340"/>
            <a:ext cx="905510" cy="105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17" grpId="0"/>
      <p:bldP spid="17" grpId="1"/>
      <p:bldP spid="31" grpId="2"/>
      <p:bldP spid="17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9531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85" y="1873885"/>
            <a:ext cx="8705215" cy="10458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089910"/>
            <a:ext cx="11568430" cy="35941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855" y="1937385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330" y="3162935"/>
            <a:ext cx="228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r>
              <a:rPr lang="en-US" altLang="zh-CN"/>
              <a:t> 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88645"/>
            <a:ext cx="1028700" cy="1079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36855" y="377444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89150" y="3774440"/>
            <a:ext cx="3879215" cy="1285875"/>
            <a:chOff x="376" y="7796"/>
            <a:chExt cx="6400" cy="2025"/>
          </a:xfrm>
        </p:grpSpPr>
        <p:pic>
          <p:nvPicPr>
            <p:cNvPr id="15" name="图片 14" descr="3b333633333732303bd4b2bdc7bed8d0ce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r>
                <a:rPr lang="en-US" altLang="zh-CN"/>
                <a:t>“linear </a:t>
              </a:r>
              <a:r>
                <a:rPr lang="en-US" altLang="zh-CN"/>
                <a:t>created”</a:t>
              </a:r>
              <a:endParaRPr lang="en-US" altLang="zh-CN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123190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415155" y="3823335"/>
            <a:ext cx="3879215" cy="1285875"/>
            <a:chOff x="376" y="7796"/>
            <a:chExt cx="6400" cy="2025"/>
          </a:xfrm>
        </p:grpSpPr>
        <p:pic>
          <p:nvPicPr>
            <p:cNvPr id="33" name="图片 32" descr="3b333633333732303bd4b2bdc7bed8d0c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  <a:p>
              <a:r>
                <a:rPr lang="en-US" altLang="zh-CN"/>
                <a:t>“function added in vjf”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7860" y="3068955"/>
            <a:ext cx="843280" cy="695960"/>
            <a:chOff x="2048" y="6679"/>
            <a:chExt cx="1328" cy="1096"/>
          </a:xfrm>
        </p:grpSpPr>
        <p:cxnSp>
          <p:nvCxnSpPr>
            <p:cNvPr id="36" name="直接箭头连接符 35"/>
            <p:cNvCxnSpPr/>
            <p:nvPr>
              <p:custDataLst>
                <p:tags r:id="rId8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9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>
            <p:custDataLst>
              <p:tags r:id="rId10"/>
            </p:custDataLst>
          </p:nvPr>
        </p:nvCxnSpPr>
        <p:spPr>
          <a:xfrm flipH="1">
            <a:off x="328295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00505" y="336867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7" idx="1"/>
          </p:cNvCxnSpPr>
          <p:nvPr/>
        </p:nvCxnSpPr>
        <p:spPr>
          <a:xfrm flipH="1">
            <a:off x="1069340" y="3552825"/>
            <a:ext cx="431165" cy="23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264920" y="5074285"/>
            <a:ext cx="1039495" cy="67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216150" y="5486400"/>
            <a:ext cx="3879215" cy="1285875"/>
            <a:chOff x="376" y="7796"/>
            <a:chExt cx="6400" cy="2025"/>
          </a:xfrm>
        </p:grpSpPr>
        <p:pic>
          <p:nvPicPr>
            <p:cNvPr id="24" name="图片 23" descr="3b333633333732303bd4b2bdc7bed8d0ce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  <a:p>
              <a:r>
                <a:rPr lang="en-US" altLang="zh-CN"/>
                <a:t>“function and vf added in vjf”</a:t>
              </a:r>
              <a:endParaRPr lang="en-US" altLang="zh-CN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826510" y="561149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cxnSp>
        <p:nvCxnSpPr>
          <p:cNvPr id="38" name="直接箭头连接符 37"/>
          <p:cNvCxnSpPr/>
          <p:nvPr/>
        </p:nvCxnSpPr>
        <p:spPr>
          <a:xfrm flipH="1" flipV="1">
            <a:off x="3065780" y="5794375"/>
            <a:ext cx="53467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432425" y="3823335"/>
            <a:ext cx="1327150" cy="368300"/>
            <a:chOff x="5170" y="8837"/>
            <a:chExt cx="2090" cy="580"/>
          </a:xfrm>
        </p:grpSpPr>
        <p:sp>
          <p:nvSpPr>
            <p:cNvPr id="41" name="文本框 40"/>
            <p:cNvSpPr txBox="1"/>
            <p:nvPr>
              <p:custDataLst>
                <p:tags r:id="rId13"/>
              </p:custDataLst>
            </p:nvPr>
          </p:nvSpPr>
          <p:spPr>
            <a:xfrm>
              <a:off x="6026" y="883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2" name="直接箭头连接符 41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170" y="9077"/>
              <a:ext cx="84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55165" y="561340"/>
            <a:ext cx="905510" cy="1058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9570" y="1051560"/>
            <a:ext cx="2561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branch+</a:t>
            </a:r>
            <a:r>
              <a:rPr lang="en-US" altLang="zh-CN"/>
              <a:t>name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zh-CN" altLang="en-US"/>
              <a:t>分支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 branch --delete name</a:t>
            </a:r>
            <a:endParaRPr lang="en-US" altLang="zh-CN"/>
          </a:p>
          <a:p>
            <a:r>
              <a:rPr lang="zh-CN" altLang="en-US"/>
              <a:t>删除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4155" y="5687060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early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31800" y="5156835"/>
            <a:ext cx="164465" cy="565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63600" y="5928360"/>
            <a:ext cx="136842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1" grpId="0"/>
      <p:bldP spid="31" grpId="1"/>
      <p:bldP spid="17" grpId="0"/>
      <p:bldP spid="17" grpId="1"/>
      <p:bldP spid="3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75" y="680720"/>
            <a:ext cx="8670925" cy="9531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685" y="1873885"/>
            <a:ext cx="8705215" cy="10458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" y="3089910"/>
            <a:ext cx="11568430" cy="35941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330" y="784225"/>
            <a:ext cx="623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6855" y="1937385"/>
            <a:ext cx="34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暂存区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0330" y="3162935"/>
            <a:ext cx="228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仓库</a:t>
            </a:r>
            <a:r>
              <a:rPr lang="en-US" altLang="zh-CN"/>
              <a:t> commit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88645"/>
            <a:ext cx="1028700" cy="10795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36855" y="3774440"/>
            <a:ext cx="3879215" cy="1285875"/>
            <a:chOff x="376" y="7796"/>
            <a:chExt cx="6400" cy="2025"/>
          </a:xfrm>
        </p:grpSpPr>
        <p:pic>
          <p:nvPicPr>
            <p:cNvPr id="12" name="图片 11" descr="3b333633333732303bd4b2bdc7bed8d0c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  <a:p>
              <a:r>
                <a:rPr lang="en-US" altLang="zh-CN"/>
                <a:t>“vjf created”</a:t>
              </a:r>
              <a:endParaRPr lang="en-US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89150" y="3774440"/>
            <a:ext cx="3879215" cy="1285875"/>
            <a:chOff x="376" y="7796"/>
            <a:chExt cx="6400" cy="2025"/>
          </a:xfrm>
        </p:grpSpPr>
        <p:pic>
          <p:nvPicPr>
            <p:cNvPr id="15" name="图片 14" descr="3b333633333732303bd4b2bdc7bed8d0ce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r>
                <a:rPr lang="en-US" altLang="zh-CN"/>
                <a:t>“linear </a:t>
              </a:r>
              <a:r>
                <a:rPr lang="en-US" altLang="zh-CN"/>
                <a:t>created”</a:t>
              </a:r>
              <a:endParaRPr lang="en-US" altLang="zh-CN"/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123190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4415155" y="3823335"/>
            <a:ext cx="3879215" cy="1285875"/>
            <a:chOff x="376" y="7796"/>
            <a:chExt cx="6400" cy="2025"/>
          </a:xfrm>
        </p:grpSpPr>
        <p:pic>
          <p:nvPicPr>
            <p:cNvPr id="33" name="图片 32" descr="3b333633333732303bd4b2bdc7bed8d0ce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  <a:p>
              <a:r>
                <a:rPr lang="en-US" altLang="zh-CN"/>
                <a:t>“function added in vjf”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67860" y="3068955"/>
            <a:ext cx="843280" cy="695960"/>
            <a:chOff x="2048" y="6679"/>
            <a:chExt cx="1328" cy="1096"/>
          </a:xfrm>
        </p:grpSpPr>
        <p:cxnSp>
          <p:nvCxnSpPr>
            <p:cNvPr id="36" name="直接箭头连接符 35"/>
            <p:cNvCxnSpPr/>
            <p:nvPr>
              <p:custDataLst>
                <p:tags r:id="rId8"/>
              </p:custDataLst>
            </p:nvPr>
          </p:nvCxnSpPr>
          <p:spPr>
            <a:xfrm>
              <a:off x="2628" y="7285"/>
              <a:ext cx="0" cy="4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9"/>
              </p:custDataLst>
            </p:nvPr>
          </p:nvSpPr>
          <p:spPr>
            <a:xfrm>
              <a:off x="2048" y="6679"/>
              <a:ext cx="13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master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>
            <p:custDataLst>
              <p:tags r:id="rId10"/>
            </p:custDataLst>
          </p:nvPr>
        </p:nvCxnSpPr>
        <p:spPr>
          <a:xfrm flipH="1">
            <a:off x="3282950" y="4059555"/>
            <a:ext cx="905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264920" y="5074285"/>
            <a:ext cx="1039495" cy="679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2216150" y="5486400"/>
            <a:ext cx="3879215" cy="1285875"/>
            <a:chOff x="376" y="7796"/>
            <a:chExt cx="6400" cy="2025"/>
          </a:xfrm>
        </p:grpSpPr>
        <p:pic>
          <p:nvPicPr>
            <p:cNvPr id="24" name="图片 23" descr="3b333633333732303bd4b2bdc7bed8d0ce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  <a:p>
              <a:r>
                <a:rPr lang="en-US" altLang="zh-CN"/>
                <a:t>“function and vf added in vjf”</a:t>
              </a:r>
              <a:endParaRPr lang="en-US" altLang="zh-CN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49340" y="5427980"/>
            <a:ext cx="1327150" cy="368300"/>
            <a:chOff x="5170" y="8837"/>
            <a:chExt cx="2090" cy="580"/>
          </a:xfrm>
        </p:grpSpPr>
        <p:sp>
          <p:nvSpPr>
            <p:cNvPr id="41" name="文本框 40"/>
            <p:cNvSpPr txBox="1"/>
            <p:nvPr>
              <p:custDataLst>
                <p:tags r:id="rId13"/>
              </p:custDataLst>
            </p:nvPr>
          </p:nvSpPr>
          <p:spPr>
            <a:xfrm>
              <a:off x="6026" y="883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2" name="直接箭头连接符 41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5170" y="9077"/>
              <a:ext cx="84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55165" y="561340"/>
            <a:ext cx="905510" cy="1058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4155" y="5687060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early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86105" y="5805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9" name="直接箭头连接符 18"/>
          <p:cNvCxnSpPr>
            <a:stCxn id="28" idx="1"/>
          </p:cNvCxnSpPr>
          <p:nvPr/>
        </p:nvCxnSpPr>
        <p:spPr>
          <a:xfrm flipV="1">
            <a:off x="586105" y="5969635"/>
            <a:ext cx="1625600" cy="19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3152140" y="5488940"/>
            <a:ext cx="1327150" cy="368300"/>
            <a:chOff x="5170" y="8837"/>
            <a:chExt cx="2090" cy="580"/>
          </a:xfrm>
        </p:grpSpPr>
        <p:sp>
          <p:nvSpPr>
            <p:cNvPr id="29" name="文本框 28"/>
            <p:cNvSpPr txBox="1"/>
            <p:nvPr>
              <p:custDataLst>
                <p:tags r:id="rId17"/>
              </p:custDataLst>
            </p:nvPr>
          </p:nvSpPr>
          <p:spPr>
            <a:xfrm>
              <a:off x="6026" y="883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44" name="直接箭头连接符 43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170" y="9077"/>
              <a:ext cx="84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5187950" y="5415915"/>
            <a:ext cx="3879215" cy="1285875"/>
            <a:chOff x="376" y="7796"/>
            <a:chExt cx="6400" cy="2025"/>
          </a:xfrm>
        </p:grpSpPr>
        <p:pic>
          <p:nvPicPr>
            <p:cNvPr id="47" name="图片 46" descr="3b333633333732303bd4b2bdc7bed8d0ce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>
              <p:custDataLst>
                <p:tags r:id="rId20"/>
              </p:custDataLst>
            </p:nvPr>
          </p:nvSpPr>
          <p:spPr>
            <a:xfrm>
              <a:off x="376" y="880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5</a:t>
              </a:r>
              <a:endParaRPr lang="en-US" altLang="zh-CN"/>
            </a:p>
            <a:p>
              <a:r>
                <a:rPr lang="en-US" altLang="zh-CN"/>
                <a:t>“hello.c added”</a:t>
              </a:r>
              <a:endParaRPr lang="en-US" altLang="zh-CN"/>
            </a:p>
          </p:txBody>
        </p:sp>
      </p:grpSp>
      <p:cxnSp>
        <p:nvCxnSpPr>
          <p:cNvPr id="49" name="直接箭头连接符 48"/>
          <p:cNvCxnSpPr/>
          <p:nvPr/>
        </p:nvCxnSpPr>
        <p:spPr>
          <a:xfrm flipH="1">
            <a:off x="3343275" y="5938520"/>
            <a:ext cx="1656715" cy="8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01230" y="5868670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early</a:t>
            </a:r>
            <a:endParaRPr lang="en-US" altLang="zh-CN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6100445" y="5815330"/>
            <a:ext cx="1059815" cy="10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5559425" y="3950335"/>
            <a:ext cx="1327150" cy="368300"/>
            <a:chOff x="5170" y="8837"/>
            <a:chExt cx="2090" cy="580"/>
          </a:xfrm>
        </p:grpSpPr>
        <p:sp>
          <p:nvSpPr>
            <p:cNvPr id="53" name="文本框 52"/>
            <p:cNvSpPr txBox="1"/>
            <p:nvPr>
              <p:custDataLst>
                <p:tags r:id="rId21"/>
              </p:custDataLst>
            </p:nvPr>
          </p:nvSpPr>
          <p:spPr>
            <a:xfrm>
              <a:off x="6026" y="8837"/>
              <a:ext cx="12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HEAD</a:t>
              </a:r>
              <a:endParaRPr lang="en-US" altLang="zh-CN"/>
            </a:p>
          </p:txBody>
        </p:sp>
        <p:cxnSp>
          <p:nvCxnSpPr>
            <p:cNvPr id="54" name="直接箭头连接符 53"/>
            <p:cNvCxnSpPr/>
            <p:nvPr>
              <p:custDataLst>
                <p:tags r:id="rId22"/>
              </p:custDataLst>
            </p:nvPr>
          </p:nvCxnSpPr>
          <p:spPr>
            <a:xfrm flipH="1" flipV="1">
              <a:off x="5170" y="9077"/>
              <a:ext cx="842" cy="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/>
          <p:cNvCxnSpPr/>
          <p:nvPr/>
        </p:nvCxnSpPr>
        <p:spPr>
          <a:xfrm>
            <a:off x="7139940" y="4261485"/>
            <a:ext cx="2129790" cy="463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438390" y="5095240"/>
            <a:ext cx="1872615" cy="67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485630" y="4652645"/>
            <a:ext cx="874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?</a:t>
            </a:r>
            <a:endParaRPr lang="en-US" altLang="zh-CN" sz="3600"/>
          </a:p>
        </p:txBody>
      </p:sp>
      <p:sp>
        <p:nvSpPr>
          <p:cNvPr id="58" name="文本框 57"/>
          <p:cNvSpPr txBox="1"/>
          <p:nvPr/>
        </p:nvSpPr>
        <p:spPr>
          <a:xfrm>
            <a:off x="8930640" y="907415"/>
            <a:ext cx="3001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 merge </a:t>
            </a:r>
            <a:r>
              <a:rPr lang="zh-CN" altLang="en-US"/>
              <a:t>目标分支</a:t>
            </a:r>
            <a:r>
              <a:rPr lang="zh-CN" altLang="en-US"/>
              <a:t>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将目标分支合并到所在分支</a:t>
            </a:r>
            <a:r>
              <a:rPr lang="zh-CN" altLang="en-US"/>
              <a:t>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28" grpId="0"/>
      <p:bldP spid="3" grpId="0"/>
      <p:bldP spid="28" grpId="1"/>
      <p:bldP spid="3" grpId="1"/>
      <p:bldP spid="57" grpId="0"/>
      <p:bldP spid="5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4" name="图片 3" descr="Git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4480" y="0"/>
            <a:ext cx="4738370" cy="3143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7335" y="3458845"/>
            <a:ext cx="3785870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3075" y="3592830"/>
            <a:ext cx="108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203065" y="3458845"/>
            <a:ext cx="3785870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8138795" y="3458845"/>
            <a:ext cx="3785870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41495" y="3521075"/>
            <a:ext cx="187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02625" y="3592830"/>
            <a:ext cx="249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252980" y="3143250"/>
            <a:ext cx="187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远程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07280" y="3140075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878570" y="3171190"/>
            <a:ext cx="242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本地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0" y="4478020"/>
            <a:ext cx="1028700" cy="10795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100" y="4550410"/>
            <a:ext cx="905510" cy="10585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00675" y="1082040"/>
            <a:ext cx="4465320" cy="186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git push origin master</a:t>
            </a:r>
            <a:r>
              <a:rPr lang="zh-CN" altLang="en-US"/>
              <a:t>（</a:t>
            </a:r>
            <a:r>
              <a:rPr lang="en-US" altLang="zh-CN"/>
              <a:t>git pull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master</a:t>
            </a:r>
            <a:r>
              <a:rPr lang="zh-CN" altLang="en-US"/>
              <a:t>分支推送到远程的</a:t>
            </a:r>
            <a:r>
              <a:rPr lang="en-US" altLang="zh-CN"/>
              <a:t>origin</a:t>
            </a:r>
            <a:r>
              <a:rPr lang="zh-CN" altLang="en-US"/>
              <a:t>上</a:t>
            </a:r>
            <a:endParaRPr lang="zh-CN" altLang="en-US"/>
          </a:p>
          <a:p>
            <a:r>
              <a:rPr lang="en-US" altLang="zh-CN"/>
              <a:t>git pull</a:t>
            </a:r>
            <a:endParaRPr lang="en-US" altLang="zh-CN"/>
          </a:p>
          <a:p>
            <a:r>
              <a:rPr lang="zh-CN" altLang="en-US"/>
              <a:t>把远程分支拉到本地</a:t>
            </a:r>
            <a:r>
              <a:rPr lang="zh-CN" altLang="en-US"/>
              <a:t>上</a:t>
            </a:r>
            <a:endParaRPr lang="zh-CN" altLang="en-US"/>
          </a:p>
          <a:p>
            <a:r>
              <a:rPr lang="en-US" altLang="zh-CN"/>
              <a:t>git clone +</a:t>
            </a:r>
            <a:r>
              <a:rPr lang="zh-CN" altLang="en-US"/>
              <a:t>地址</a:t>
            </a:r>
            <a:endParaRPr lang="zh-CN" altLang="en-US"/>
          </a:p>
          <a:p>
            <a:r>
              <a:rPr lang="zh-CN" altLang="en-US"/>
              <a:t>把远程仓库克隆到本地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200" y="4573270"/>
            <a:ext cx="846455" cy="984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38955" y="4605020"/>
            <a:ext cx="1028700" cy="10795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16245" y="4677410"/>
            <a:ext cx="905510" cy="10585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345" y="4700270"/>
            <a:ext cx="846455" cy="9842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100" y="4582160"/>
            <a:ext cx="1028700" cy="1079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390" y="4654550"/>
            <a:ext cx="905510" cy="10585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4490" y="4677410"/>
            <a:ext cx="846455" cy="98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15030" y="2481580"/>
            <a:ext cx="75412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Git </a:t>
            </a:r>
            <a:r>
              <a:rPr lang="zh-CN" altLang="en-US" sz="6600"/>
              <a:t>使用教程</a:t>
            </a:r>
            <a:endParaRPr lang="zh-CN" alt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3651885" y="4806950"/>
            <a:ext cx="657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张博文</a:t>
            </a:r>
            <a:r>
              <a:rPr lang="en-US" altLang="zh-CN"/>
              <a:t>    </a:t>
            </a:r>
            <a:r>
              <a:rPr lang="zh-CN" altLang="en-US"/>
              <a:t>浙江大学学生视窗技术俱乐部</a:t>
            </a:r>
            <a:r>
              <a:rPr lang="en-US" altLang="zh-CN"/>
              <a:t>     10.14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67335" y="904240"/>
            <a:ext cx="3785870" cy="42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73075" y="1038225"/>
            <a:ext cx="108902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origin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4203065" y="904240"/>
            <a:ext cx="3785870" cy="42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8138795" y="904240"/>
            <a:ext cx="3785870" cy="42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341495" y="966470"/>
            <a:ext cx="187261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302625" y="1038225"/>
            <a:ext cx="249999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252980" y="588645"/>
            <a:ext cx="187261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远程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4907280" y="585470"/>
            <a:ext cx="2098675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本地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8878570" y="616585"/>
            <a:ext cx="242824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本地</a:t>
            </a:r>
            <a:r>
              <a:rPr lang="en-US" altLang="zh-CN"/>
              <a:t>2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565785" y="1861185"/>
            <a:ext cx="1245592" cy="1285875"/>
            <a:chOff x="376" y="7796"/>
            <a:chExt cx="2055" cy="2025"/>
          </a:xfrm>
        </p:grpSpPr>
        <p:pic>
          <p:nvPicPr>
            <p:cNvPr id="2" name="图片 1" descr="3b333633333732303bd4b2bdc7bed8d0ce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>
              <p:custDataLst>
                <p:tags r:id="rId13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0</a:t>
              </a:r>
              <a:endParaRPr lang="en-US" altLang="zh-CN"/>
            </a:p>
            <a:p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61375" y="1861185"/>
            <a:ext cx="1245592" cy="1285875"/>
            <a:chOff x="376" y="7796"/>
            <a:chExt cx="2055" cy="2025"/>
          </a:xfrm>
        </p:grpSpPr>
        <p:pic>
          <p:nvPicPr>
            <p:cNvPr id="23" name="图片 22" descr="3b333633333732303bd4b2bdc7bed8d0ce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0</a:t>
              </a:r>
              <a:endParaRPr lang="en-US" altLang="zh-CN"/>
            </a:p>
            <a:p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41520" y="3512820"/>
            <a:ext cx="1245592" cy="1285875"/>
            <a:chOff x="376" y="7796"/>
            <a:chExt cx="2055" cy="2025"/>
          </a:xfrm>
        </p:grpSpPr>
        <p:pic>
          <p:nvPicPr>
            <p:cNvPr id="26" name="图片 25" descr="3b333633333732303bd4b2bdc7bed8d0ce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>
              <p:custDataLst>
                <p:tags r:id="rId17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endParaRPr lang="en-US" altLang="zh-CN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745480" y="1861185"/>
            <a:ext cx="1245592" cy="1009015"/>
            <a:chOff x="376" y="7796"/>
            <a:chExt cx="2055" cy="1589"/>
          </a:xfrm>
        </p:grpSpPr>
        <p:pic>
          <p:nvPicPr>
            <p:cNvPr id="30" name="图片 29" descr="3b333633333732303bd4b2bdc7bed8d0ce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>
              <p:custDataLst>
                <p:tags r:id="rId19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H="1" flipV="1">
            <a:off x="5328920" y="2131695"/>
            <a:ext cx="43243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179955" y="1898650"/>
            <a:ext cx="1245592" cy="1009015"/>
            <a:chOff x="376" y="7796"/>
            <a:chExt cx="2055" cy="1589"/>
          </a:xfrm>
        </p:grpSpPr>
        <p:pic>
          <p:nvPicPr>
            <p:cNvPr id="35" name="图片 34" descr="3b333633333732303bd4b2bdc7bed8d0ce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>
              <p:custDataLst>
                <p:tags r:id="rId21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</p:txBody>
        </p:sp>
      </p:grpSp>
      <p:cxnSp>
        <p:nvCxnSpPr>
          <p:cNvPr id="37" name="直接箭头连接符 36"/>
          <p:cNvCxnSpPr/>
          <p:nvPr/>
        </p:nvCxnSpPr>
        <p:spPr>
          <a:xfrm flipH="1" flipV="1">
            <a:off x="1763395" y="2169160"/>
            <a:ext cx="43243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0031095" y="1898650"/>
            <a:ext cx="1245592" cy="1009015"/>
            <a:chOff x="376" y="7796"/>
            <a:chExt cx="2055" cy="1589"/>
          </a:xfrm>
        </p:grpSpPr>
        <p:pic>
          <p:nvPicPr>
            <p:cNvPr id="40" name="图片 39" descr="3b333633333732303bd4b2bdc7bed8d0ce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>
              <p:custDataLst>
                <p:tags r:id="rId23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1</a:t>
              </a:r>
              <a:endParaRPr lang="en-US" altLang="zh-CN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 flipH="1" flipV="1">
            <a:off x="9614535" y="2169160"/>
            <a:ext cx="43243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4542790" y="1988185"/>
            <a:ext cx="1245592" cy="1285875"/>
            <a:chOff x="376" y="7796"/>
            <a:chExt cx="2055" cy="2025"/>
          </a:xfrm>
        </p:grpSpPr>
        <p:pic>
          <p:nvPicPr>
            <p:cNvPr id="45" name="图片 44" descr="3b333633333732303bd4b2bdc7bed8d0ce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>
              <p:custDataLst>
                <p:tags r:id="rId25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0</a:t>
              </a:r>
              <a:endParaRPr lang="en-US" altLang="zh-CN"/>
            </a:p>
            <a:p>
              <a:endParaRPr lang="en-US" altLang="zh-CN"/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V="1">
            <a:off x="4938395" y="2852420"/>
            <a:ext cx="85344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8461375" y="3526790"/>
            <a:ext cx="1245592" cy="1009015"/>
            <a:chOff x="376" y="7796"/>
            <a:chExt cx="2055" cy="1589"/>
          </a:xfrm>
        </p:grpSpPr>
        <p:pic>
          <p:nvPicPr>
            <p:cNvPr id="49" name="图片 48" descr="3b333633333732303bd4b2bdc7bed8d0ce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>
              <p:custDataLst>
                <p:tags r:id="rId27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3</a:t>
              </a:r>
              <a:endParaRPr lang="en-US" altLang="zh-CN"/>
            </a:p>
          </p:txBody>
        </p:sp>
      </p:grpSp>
      <p:cxnSp>
        <p:nvCxnSpPr>
          <p:cNvPr id="51" name="直接箭头连接符 50"/>
          <p:cNvCxnSpPr/>
          <p:nvPr/>
        </p:nvCxnSpPr>
        <p:spPr>
          <a:xfrm flipV="1">
            <a:off x="9057640" y="2866390"/>
            <a:ext cx="85344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621665" y="3380740"/>
            <a:ext cx="1245592" cy="1285875"/>
            <a:chOff x="376" y="7796"/>
            <a:chExt cx="2055" cy="2025"/>
          </a:xfrm>
        </p:grpSpPr>
        <p:pic>
          <p:nvPicPr>
            <p:cNvPr id="53" name="图片 52" descr="3b333633333732303bd4b2bdc7bed8d0ce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>
              <p:custDataLst>
                <p:tags r:id="rId29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endParaRPr lang="en-US" altLang="zh-CN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 flipV="1">
            <a:off x="1018540" y="2720340"/>
            <a:ext cx="85344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10168890" y="3418205"/>
            <a:ext cx="1245592" cy="1285875"/>
            <a:chOff x="376" y="7796"/>
            <a:chExt cx="2055" cy="2025"/>
          </a:xfrm>
        </p:grpSpPr>
        <p:pic>
          <p:nvPicPr>
            <p:cNvPr id="57" name="图片 56" descr="3b333633333732303bd4b2bdc7bed8d0ce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>
              <p:custDataLst>
                <p:tags r:id="rId31"/>
              </p:custDataLst>
            </p:nvPr>
          </p:nvSpPr>
          <p:spPr>
            <a:xfrm>
              <a:off x="376" y="8805"/>
              <a:ext cx="2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2</a:t>
              </a:r>
              <a:endParaRPr lang="en-US" altLang="zh-CN"/>
            </a:p>
            <a:p>
              <a:endParaRPr lang="en-US" altLang="zh-CN"/>
            </a:p>
          </p:txBody>
        </p:sp>
      </p:grpSp>
      <p:cxnSp>
        <p:nvCxnSpPr>
          <p:cNvPr id="60" name="直接箭头连接符 59"/>
          <p:cNvCxnSpPr/>
          <p:nvPr/>
        </p:nvCxnSpPr>
        <p:spPr>
          <a:xfrm flipH="1" flipV="1">
            <a:off x="10555605" y="2893060"/>
            <a:ext cx="20955" cy="45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0" idx="2"/>
          </p:cNvCxnSpPr>
          <p:nvPr/>
        </p:nvCxnSpPr>
        <p:spPr>
          <a:xfrm flipH="1" flipV="1">
            <a:off x="9084310" y="4535805"/>
            <a:ext cx="381000" cy="621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9825355" y="4488180"/>
            <a:ext cx="802640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9164320" y="5177155"/>
            <a:ext cx="1245592" cy="1009015"/>
            <a:chOff x="376" y="7796"/>
            <a:chExt cx="2055" cy="1589"/>
          </a:xfrm>
        </p:grpSpPr>
        <p:pic>
          <p:nvPicPr>
            <p:cNvPr id="64" name="图片 63" descr="3b333633333732303bd4b2bdc7bed8d0ce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>
              <p:custDataLst>
                <p:tags r:id="rId33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179955" y="3380740"/>
            <a:ext cx="1245592" cy="1009015"/>
            <a:chOff x="376" y="7796"/>
            <a:chExt cx="2055" cy="1589"/>
          </a:xfrm>
        </p:grpSpPr>
        <p:pic>
          <p:nvPicPr>
            <p:cNvPr id="67" name="图片 66" descr="3b333633333732303bd4b2bdc7bed8d0ce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>
              <p:custDataLst>
                <p:tags r:id="rId35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 flipH="1" flipV="1">
            <a:off x="1491615" y="3695700"/>
            <a:ext cx="77152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6234430" y="3526790"/>
            <a:ext cx="1245592" cy="1009015"/>
            <a:chOff x="376" y="7796"/>
            <a:chExt cx="2055" cy="1589"/>
          </a:xfrm>
        </p:grpSpPr>
        <p:pic>
          <p:nvPicPr>
            <p:cNvPr id="71" name="图片 70" descr="3b333633333732303bd4b2bdc7bed8d0ce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699" y="7796"/>
              <a:ext cx="950" cy="950"/>
            </a:xfrm>
            <a:prstGeom prst="rect">
              <a:avLst/>
            </a:prstGeom>
          </p:spPr>
        </p:pic>
        <p:sp>
          <p:nvSpPr>
            <p:cNvPr id="72" name="文本框 71"/>
            <p:cNvSpPr txBox="1"/>
            <p:nvPr>
              <p:custDataLst>
                <p:tags r:id="rId37"/>
              </p:custDataLst>
            </p:nvPr>
          </p:nvSpPr>
          <p:spPr>
            <a:xfrm>
              <a:off x="376" y="8805"/>
              <a:ext cx="20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commit 4</a:t>
              </a:r>
              <a:endParaRPr lang="en-US" altLang="zh-CN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flipH="1" flipV="1">
            <a:off x="5546090" y="3841750"/>
            <a:ext cx="77152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5440" y="1369060"/>
            <a:ext cx="5080000" cy="3530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800"/>
              <a:t>-cd 进入文件</a:t>
            </a:r>
            <a:endParaRPr lang="zh-CN" altLang="en-US" sz="1800"/>
          </a:p>
          <a:p>
            <a:pPr algn="l">
              <a:buClrTx/>
              <a:buSzTx/>
              <a:buFontTx/>
            </a:pPr>
            <a:r>
              <a:rPr lang="zh-CN" altLang="en-US" sz="1800"/>
              <a:t>- ls / ll  查看当前目录</a:t>
            </a:r>
            <a:endParaRPr lang="zh-CN" altLang="en-US" sz="1800"/>
          </a:p>
          <a:p>
            <a:pPr algn="l">
              <a:buClrTx/>
              <a:buSzTx/>
              <a:buFontTx/>
            </a:pPr>
            <a:r>
              <a:rPr lang="zh-CN" altLang="en-US" sz="1800"/>
              <a:t>- cat 查看文件内容</a:t>
            </a:r>
            <a:endParaRPr lang="zh-CN" altLang="en-US" sz="1800"/>
          </a:p>
          <a:p>
            <a:pPr algn="l">
              <a:buClrTx/>
              <a:buSzTx/>
              <a:buFontTx/>
            </a:pPr>
            <a:r>
              <a:rPr lang="zh-CN" altLang="en-US" sz="1800"/>
              <a:t>- touch 创建文件</a:t>
            </a:r>
            <a:endParaRPr lang="zh-CN" altLang="en-US" sz="1800"/>
          </a:p>
          <a:p>
            <a:pPr algn="l">
              <a:buClrTx/>
              <a:buSzTx/>
              <a:buFontTx/>
            </a:pPr>
            <a:r>
              <a:rPr lang="zh-CN" altLang="en-US" sz="1800"/>
              <a:t>- vi vi编辑器</a:t>
            </a:r>
            <a:endParaRPr lang="zh-CN" altLang="en-US" sz="1800"/>
          </a:p>
          <a:p>
            <a:pPr algn="l">
              <a:buClrTx/>
              <a:buSzTx/>
              <a:buFontTx/>
            </a:pPr>
            <a:r>
              <a:rPr lang="zh-CN" altLang="en-US" sz="1800"/>
              <a:t>-软件 + 文件 用软件打开文件</a:t>
            </a:r>
            <a:endParaRPr lang="zh-CN" altLang="en-US" sz="18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45440" y="669290"/>
            <a:ext cx="449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基本的</a:t>
            </a:r>
            <a:r>
              <a:rPr lang="en-US" altLang="zh-CN" sz="3200"/>
              <a:t>linux</a:t>
            </a:r>
            <a:r>
              <a:rPr lang="zh-CN" altLang="en-US" sz="3200"/>
              <a:t>命令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822325" y="3333115"/>
            <a:ext cx="10746740" cy="292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1. clone（克隆）: 从远程仓库中克隆代码到本地仓库</a:t>
            </a:r>
            <a:endParaRPr lang="zh-CN" altLang="en-US"/>
          </a:p>
          <a:p>
            <a:r>
              <a:rPr lang="zh-CN" altLang="en-US"/>
              <a:t>2. checkout （移动</a:t>
            </a:r>
            <a:r>
              <a:rPr lang="en-US" altLang="zh-CN"/>
              <a:t>HEAD</a:t>
            </a:r>
            <a:r>
              <a:rPr lang="zh-CN" altLang="en-US"/>
              <a:t>）:移动</a:t>
            </a:r>
            <a:r>
              <a:rPr lang="en-US" altLang="zh-CN"/>
              <a:t>HEAD</a:t>
            </a:r>
            <a:r>
              <a:rPr lang="zh-CN" altLang="en-US"/>
              <a:t>指针</a:t>
            </a:r>
            <a:endParaRPr lang="zh-CN" altLang="en-US"/>
          </a:p>
          <a:p>
            <a:r>
              <a:rPr lang="zh-CN" altLang="en-US"/>
              <a:t>3. add（添加）: 在提交前先将代码提交到暂存区</a:t>
            </a:r>
            <a:endParaRPr lang="zh-CN" altLang="en-US"/>
          </a:p>
          <a:p>
            <a:r>
              <a:rPr lang="zh-CN" altLang="en-US"/>
              <a:t>4. commit（提交）: 提交到本地仓库。本地仓库中保存修改的各个历史版本</a:t>
            </a:r>
            <a:endParaRPr lang="zh-CN" altLang="en-US"/>
          </a:p>
          <a:p>
            <a:r>
              <a:rPr lang="en-US" altLang="zh-CN"/>
              <a:t>5.git remote add origin url (</a:t>
            </a:r>
            <a:r>
              <a:rPr lang="zh-CN" altLang="en-US"/>
              <a:t>添加远程</a:t>
            </a:r>
            <a:r>
              <a:rPr lang="zh-CN" altLang="en-US"/>
              <a:t>仓库）</a:t>
            </a:r>
            <a:endParaRPr lang="zh-CN" altLang="en-US"/>
          </a:p>
          <a:p>
            <a:r>
              <a:rPr lang="en-US" altLang="zh-CN"/>
              <a:t>6.git remote :</a:t>
            </a:r>
            <a:r>
              <a:rPr lang="zh-CN" altLang="en-US"/>
              <a:t>查看远程</a:t>
            </a:r>
            <a:r>
              <a:rPr lang="zh-CN" altLang="en-US"/>
              <a:t>仓库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. fetch (抓取) ： 从远程库，抓取到本地仓库，不进行任何的合并动作，一般操作比较少。</a:t>
            </a:r>
            <a:endParaRPr lang="zh-CN" altLang="en-US"/>
          </a:p>
          <a:p>
            <a:r>
              <a:rPr lang="en-US" altLang="zh-CN"/>
              <a:t>8.merge</a:t>
            </a:r>
            <a:r>
              <a:rPr lang="zh-CN" altLang="en-US"/>
              <a:t>（合并）：将目标分支合并到当前所在分支，合并后自动</a:t>
            </a:r>
            <a:r>
              <a:rPr lang="zh-CN" altLang="en-US"/>
              <a:t>提交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. pull (拉取) ： 从远程库拉到本地库，自动进行合并(merge)，然后放到到工作区，相当于fetch+merge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. push（推送） : 修改完成后，需要和团队成员共享代码时，将代码推送到远程仓库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2780" y="1206500"/>
            <a:ext cx="7046595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cs61b Lab 4: Git and Debugging:(</a:t>
            </a:r>
            <a:r>
              <a:rPr lang="zh-CN" altLang="en-US" sz="2400"/>
              <a:t>需翻墙）</a:t>
            </a:r>
            <a:endParaRPr lang="en-US" altLang="zh-CN" sz="2400"/>
          </a:p>
          <a:p>
            <a:r>
              <a:rPr lang="en-US" altLang="zh-CN" sz="2400"/>
              <a:t>https://sp21.datastructur.es/materials/lab/lab4/lab4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b</a:t>
            </a:r>
            <a:r>
              <a:rPr lang="zh-CN" altLang="en-US" sz="2400"/>
              <a:t>站黑马程序员</a:t>
            </a:r>
            <a:endParaRPr lang="zh-CN" altLang="en-US" sz="2400"/>
          </a:p>
          <a:p>
            <a:r>
              <a:rPr lang="zh-CN" altLang="en-US" sz="2400"/>
              <a:t>https://www.bilibili.com/video/BV1MU4y1Y7h5/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git </a:t>
            </a:r>
            <a:r>
              <a:rPr lang="zh-CN" altLang="en-US" sz="2400"/>
              <a:t>官方文档</a:t>
            </a:r>
            <a:endParaRPr lang="zh-CN" altLang="en-US" sz="2400"/>
          </a:p>
          <a:p>
            <a:r>
              <a:rPr lang="zh-CN" altLang="en-US" sz="2400"/>
              <a:t>https://git-scm.com/book/en/v2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b</a:t>
            </a:r>
            <a:r>
              <a:rPr lang="zh-CN" altLang="en-US" sz="2400"/>
              <a:t>站</a:t>
            </a:r>
            <a:r>
              <a:rPr lang="en-US" altLang="zh-CN" sz="2400"/>
              <a:t> </a:t>
            </a:r>
            <a:r>
              <a:rPr lang="zh-CN" altLang="en-US" sz="2400"/>
              <a:t>三十分钟快速过一遍</a:t>
            </a:r>
            <a:r>
              <a:rPr lang="en-US" altLang="zh-CN" sz="2400"/>
              <a:t>git</a:t>
            </a:r>
            <a:endParaRPr lang="zh-CN" altLang="en-US" sz="2400"/>
          </a:p>
          <a:p>
            <a:r>
              <a:rPr lang="zh-CN" altLang="en-US" sz="2400"/>
              <a:t>https://www.bilibili.com/video/BV1pX4y1S7Dq/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.......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8086090" y="3429000"/>
            <a:ext cx="30873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 rebase</a:t>
            </a:r>
            <a:r>
              <a:rPr lang="zh-CN" altLang="en-US" sz="2400"/>
              <a:t>变基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git reset --option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git stash</a:t>
            </a:r>
            <a:r>
              <a:rPr lang="zh-CN" altLang="en-US" sz="2400"/>
              <a:t>贮藏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.......</a:t>
            </a:r>
            <a:endParaRPr lang="en-US" altLang="zh-CN" sz="2400"/>
          </a:p>
        </p:txBody>
      </p:sp>
      <p:pic>
        <p:nvPicPr>
          <p:cNvPr id="4" name="图片 3" descr="3b31393939353234303bd0c7d0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825" y="4360545"/>
            <a:ext cx="574675" cy="493395"/>
          </a:xfrm>
          <a:prstGeom prst="rect">
            <a:avLst/>
          </a:prstGeom>
        </p:spPr>
      </p:pic>
      <p:pic>
        <p:nvPicPr>
          <p:cNvPr id="5" name="图片 4" descr="3b31393939353234303bd0c7d0c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4370" y="3273425"/>
            <a:ext cx="574675" cy="493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2" name="图片 1" descr="公众号二维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15" y="1362075"/>
            <a:ext cx="3641725" cy="3641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5485" y="5136515"/>
            <a:ext cx="317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公众号</a:t>
            </a:r>
            <a:r>
              <a:rPr lang="zh-CN" altLang="en-US"/>
              <a:t>二维码</a:t>
            </a:r>
            <a:endParaRPr lang="zh-CN" altLang="en-US"/>
          </a:p>
        </p:txBody>
      </p:sp>
      <p:pic>
        <p:nvPicPr>
          <p:cNvPr id="4" name="图片 3" descr="趣味C竞赛咨询群"/>
          <p:cNvPicPr>
            <a:picLocks noChangeAspect="1"/>
          </p:cNvPicPr>
          <p:nvPr/>
        </p:nvPicPr>
        <p:blipFill>
          <a:blip r:embed="rId3"/>
          <a:srcRect l="-1070" t="15852" r="-807" b="26231"/>
          <a:stretch>
            <a:fillRect/>
          </a:stretch>
        </p:blipFill>
        <p:spPr>
          <a:xfrm>
            <a:off x="5854700" y="836930"/>
            <a:ext cx="3930015" cy="3971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82995" y="5187315"/>
            <a:ext cx="456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r>
              <a:rPr lang="zh-CN" altLang="en-US"/>
              <a:t>月份举办的趣味</a:t>
            </a:r>
            <a:r>
              <a:rPr lang="en-US" altLang="zh-CN"/>
              <a:t>C</a:t>
            </a:r>
            <a:r>
              <a:rPr lang="zh-CN" altLang="en-US"/>
              <a:t>竞赛</a:t>
            </a:r>
            <a:r>
              <a:rPr lang="zh-CN" altLang="en-US"/>
              <a:t>咨询群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490" y="951865"/>
            <a:ext cx="3957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开发中的实际场景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966470" y="2135505"/>
            <a:ext cx="7105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场景一：备份</a:t>
            </a:r>
            <a:endParaRPr lang="zh-CN" altLang="en-US"/>
          </a:p>
          <a:p>
            <a:r>
              <a:rPr lang="zh-CN" altLang="en-US"/>
              <a:t>	小明负责的模块就要完成了，就在即将Release之前的一瞬间，电脑突然蓝屏，硬盘光荣牺牲！几个月来的努力付之东流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66470" y="3295015"/>
            <a:ext cx="7105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场景二：代码还原</a:t>
            </a:r>
            <a:endParaRPr lang="zh-CN" altLang="en-US"/>
          </a:p>
          <a:p>
            <a:r>
              <a:rPr lang="zh-CN" altLang="en-US"/>
              <a:t>	这个项目中需要一个很复杂的功能，老王摸索了一个星期终于有眉目了，可是这被改得面目全非的代码已经回不到从前了。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93470" y="4552315"/>
            <a:ext cx="73437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场景三：协同开发</a:t>
            </a:r>
            <a:endParaRPr lang="zh-CN" altLang="en-US"/>
          </a:p>
          <a:p>
            <a:r>
              <a:rPr lang="zh-CN" altLang="en-US"/>
              <a:t>	小刚和小强先后从文件服务器上下载了同一个文件：Analysis.java。小刚在Analysis.java文件中的第30行声明了一个方法，叫count()，先保存到了文件服务器上；小强在Analysis.java文件中的第50行声明了一个方法，叫sum()，也随后保存到了文件服务器上，于是，count()方法就只存在于小刚的记忆中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6295" y="9512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Git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934085" y="1874520"/>
            <a:ext cx="90627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是分布式的,Git不需要有中心服务器，我们每台电脑拥有的东西都是一样的。我们使用Git并且有个中心服务器，仅仅是为了方便交换大家的修改，但是这个服务器的地位和我们每个人的PC是一样的。我们可以把它当做一个开发者的pc就可以就是为了大家代码容易交流不关机用的。没有它大家一样可以工作，只不过“交换”修改不方便而已。</a:t>
            </a:r>
            <a:endParaRPr lang="zh-CN" altLang="en-US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85" y="3073400"/>
            <a:ext cx="473837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710" y="6800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G</a:t>
            </a:r>
            <a:r>
              <a:rPr lang="en-US" altLang="zh-CN" sz="3600"/>
              <a:t>it</a:t>
            </a:r>
            <a:r>
              <a:rPr lang="zh-CN" altLang="en-US" sz="3600"/>
              <a:t>工作流程图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6520" y="1452245"/>
            <a:ext cx="7275830" cy="2670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6835" y="4537075"/>
            <a:ext cx="10746740" cy="2052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1. clone（克隆）: 从远程仓库中克隆代码到本地仓库</a:t>
            </a:r>
            <a:endParaRPr lang="zh-CN" altLang="en-US"/>
          </a:p>
          <a:p>
            <a:r>
              <a:rPr lang="zh-CN" altLang="en-US"/>
              <a:t>2. checkout （检出）:从本地仓库中检出一个仓库分支然后进行修订</a:t>
            </a:r>
            <a:endParaRPr lang="zh-CN" altLang="en-US"/>
          </a:p>
          <a:p>
            <a:r>
              <a:rPr lang="zh-CN" altLang="en-US"/>
              <a:t>3. add（添加）: 在提交前先将代码提交到暂存区</a:t>
            </a:r>
            <a:endParaRPr lang="zh-CN" altLang="en-US"/>
          </a:p>
          <a:p>
            <a:r>
              <a:rPr lang="zh-CN" altLang="en-US"/>
              <a:t>4. commit（提交）: 提交到本地仓库。本地仓库中保存修改的各个历史版本</a:t>
            </a:r>
            <a:endParaRPr lang="zh-CN" altLang="en-US"/>
          </a:p>
          <a:p>
            <a:r>
              <a:rPr lang="zh-CN" altLang="en-US"/>
              <a:t>5. fetch (抓取) ： 从远程库，抓取到本地仓库，不进行任何的合并动作，一般操作比较少。</a:t>
            </a:r>
            <a:endParaRPr lang="zh-CN" altLang="en-US"/>
          </a:p>
          <a:p>
            <a:r>
              <a:rPr lang="zh-CN" altLang="en-US"/>
              <a:t>6. pull (拉取) ： 从远程库拉到本地库，自动进行合并(merge)，然后放到到工作区，相当于fetch+merge</a:t>
            </a:r>
            <a:endParaRPr lang="zh-CN" altLang="en-US"/>
          </a:p>
          <a:p>
            <a:r>
              <a:rPr lang="zh-CN" altLang="en-US"/>
              <a:t>7. push（推送） : 修改完成后，需要和团队成员共享代码时，将代码推送到远程仓库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2615" y="876935"/>
            <a:ext cx="449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基本的</a:t>
            </a:r>
            <a:r>
              <a:rPr lang="en-US" altLang="zh-CN" sz="3200"/>
              <a:t>linux</a:t>
            </a:r>
            <a:r>
              <a:rPr lang="zh-CN" altLang="en-US" sz="3200"/>
              <a:t>命令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348740" y="1613535"/>
            <a:ext cx="5080000" cy="4435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ym typeface="+mn-ea"/>
              </a:rPr>
              <a:t>- </a:t>
            </a:r>
            <a:r>
              <a:rPr lang="en-US" altLang="zh-CN" sz="2800">
                <a:sym typeface="+mn-ea"/>
              </a:rPr>
              <a:t>ls / ll </a:t>
            </a:r>
            <a:r>
              <a:rPr lang="zh-CN" altLang="en-US" sz="2800">
                <a:sym typeface="+mn-ea"/>
              </a:rPr>
              <a:t> 查看当前目录</a:t>
            </a:r>
            <a:endParaRPr lang="en-US" altLang="zh-CN" sz="2800"/>
          </a:p>
          <a:p>
            <a:r>
              <a:rPr lang="en-US" altLang="zh-CN" sz="2800"/>
              <a:t>- cd </a:t>
            </a:r>
            <a:r>
              <a:rPr lang="zh-CN" altLang="en-US" sz="2800"/>
              <a:t>进入文件</a:t>
            </a:r>
            <a:endParaRPr lang="zh-CN" altLang="en-US" sz="2800"/>
          </a:p>
          <a:p>
            <a:r>
              <a:rPr lang="en-US" altLang="zh-CN" sz="2800"/>
              <a:t>. </a:t>
            </a:r>
            <a:r>
              <a:rPr lang="zh-CN" altLang="en-US" sz="2800"/>
              <a:t>当前</a:t>
            </a:r>
            <a:r>
              <a:rPr lang="zh-CN" altLang="en-US" sz="2800"/>
              <a:t>文件夹</a:t>
            </a:r>
            <a:endParaRPr lang="zh-CN" altLang="en-US" sz="2800"/>
          </a:p>
          <a:p>
            <a:r>
              <a:rPr lang="en-US" altLang="zh-CN" sz="2800"/>
              <a:t>.. </a:t>
            </a:r>
            <a:r>
              <a:rPr lang="zh-CN" altLang="en-US" sz="2800"/>
              <a:t>上级</a:t>
            </a:r>
            <a:r>
              <a:rPr lang="zh-CN" altLang="en-US" sz="2800"/>
              <a:t>文件夹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- mkdir </a:t>
            </a:r>
            <a:r>
              <a:rPr lang="zh-CN" altLang="en-US" sz="2800">
                <a:sym typeface="+mn-ea"/>
              </a:rPr>
              <a:t>建立文件夹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- touch 创建文件</a:t>
            </a:r>
            <a:endParaRPr lang="zh-CN" altLang="en-US" sz="2800"/>
          </a:p>
          <a:p>
            <a:r>
              <a:rPr lang="zh-CN" altLang="en-US" sz="2800"/>
              <a:t>- cat 查看文件内容</a:t>
            </a:r>
            <a:endParaRPr lang="zh-CN" altLang="en-US" sz="2800"/>
          </a:p>
          <a:p>
            <a:r>
              <a:rPr lang="en-US" altLang="zh-CN" sz="2800"/>
              <a:t>- rm </a:t>
            </a:r>
            <a:r>
              <a:rPr lang="zh-CN" altLang="en-US" sz="2800"/>
              <a:t>删除</a:t>
            </a:r>
            <a:r>
              <a:rPr lang="zh-CN" altLang="en-US" sz="2800"/>
              <a:t>文件</a:t>
            </a:r>
            <a:endParaRPr lang="zh-CN" altLang="en-US" sz="2800"/>
          </a:p>
          <a:p>
            <a:r>
              <a:rPr lang="zh-CN" altLang="en-US" sz="2800"/>
              <a:t>- vi vi</a:t>
            </a:r>
            <a:r>
              <a:rPr lang="en-US" altLang="zh-CN" sz="2800"/>
              <a:t>m</a:t>
            </a:r>
            <a:r>
              <a:rPr lang="zh-CN" altLang="en-US" sz="2800"/>
              <a:t>编辑器</a:t>
            </a:r>
            <a:endParaRPr lang="zh-CN" altLang="en-US" sz="2800"/>
          </a:p>
          <a:p>
            <a:r>
              <a:rPr lang="en-US" altLang="zh-CN" sz="2800"/>
              <a:t>-</a:t>
            </a:r>
            <a:r>
              <a:rPr lang="zh-CN" altLang="en-US" sz="2800"/>
              <a:t>软件</a:t>
            </a:r>
            <a:r>
              <a:rPr lang="en-US" altLang="zh-CN" sz="2800"/>
              <a:t> + </a:t>
            </a:r>
            <a:r>
              <a:rPr lang="zh-CN" altLang="en-US" sz="2800"/>
              <a:t>文件</a:t>
            </a:r>
            <a:r>
              <a:rPr lang="en-US" altLang="zh-CN" sz="2800"/>
              <a:t> </a:t>
            </a:r>
            <a:r>
              <a:rPr lang="zh-CN" altLang="en-US" sz="2800"/>
              <a:t>用软件打开文件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3710" y="819150"/>
            <a:ext cx="4236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基础操作指令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565150" y="1730375"/>
            <a:ext cx="8739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Git工作目录下对于文件的修改（增加、删除、更新）会存在几个状态，这些修改的状态会随着我们执行Git的命令而发生变化。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2459990"/>
            <a:ext cx="7997190" cy="321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225" y="5887720"/>
            <a:ext cx="755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接下来我们</a:t>
            </a:r>
            <a:r>
              <a:rPr lang="zh-CN" altLang="en-US"/>
              <a:t>就主要讲解如何使用命令来控制这些状态之间的转换：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7505" y="553085"/>
            <a:ext cx="7593965" cy="305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720" y="4328160"/>
            <a:ext cx="73425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git status (用于显示工作目录和暂存区的状态)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. git add 文件名</a:t>
            </a:r>
            <a:r>
              <a:rPr lang="en-US" altLang="zh-CN" sz="2400"/>
              <a:t> </a:t>
            </a:r>
            <a:r>
              <a:rPr lang="zh-CN" altLang="en-US" sz="2400"/>
              <a:t>（或</a:t>
            </a:r>
            <a:r>
              <a:rPr lang="en-US" altLang="zh-CN" sz="2400"/>
              <a:t>git add .) </a:t>
            </a:r>
            <a:r>
              <a:rPr lang="zh-CN" altLang="en-US" sz="2400"/>
              <a:t>(工作区 --&gt; 暂存区)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. git commit </a:t>
            </a:r>
            <a:r>
              <a:rPr lang="en-US" altLang="zh-CN" sz="2400"/>
              <a:t>-m “</a:t>
            </a:r>
            <a:r>
              <a:rPr lang="zh-CN" altLang="en-US" sz="2400"/>
              <a:t>注释</a:t>
            </a:r>
            <a:r>
              <a:rPr lang="en-US" altLang="zh-CN" sz="2400"/>
              <a:t>” </a:t>
            </a:r>
            <a:r>
              <a:rPr lang="zh-CN" altLang="en-US" sz="2400"/>
              <a:t>(暂存区 --&gt; 本地仓库)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04545" y="3736340"/>
            <a:ext cx="379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/>
              <a:t>0.git init  </a:t>
            </a:r>
            <a:r>
              <a:rPr lang="zh-CN" altLang="en-US" sz="2400"/>
              <a:t>创建本地</a:t>
            </a:r>
            <a:r>
              <a:rPr lang="en-US" altLang="zh-CN" sz="2400"/>
              <a:t>仓库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" y="481263"/>
            <a:ext cx="12192000" cy="72000"/>
          </a:xfrm>
          <a:prstGeom prst="rect">
            <a:avLst/>
          </a:prstGeom>
          <a:solidFill>
            <a:srgbClr val="003F87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82090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3661" y="98896"/>
            <a:ext cx="1251222" cy="3470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7505" y="553085"/>
            <a:ext cx="7593965" cy="305181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73710" y="3890645"/>
            <a:ext cx="108057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4. git log </a:t>
            </a:r>
            <a:r>
              <a:rPr lang="zh-CN" altLang="en-US" sz="2400"/>
              <a:t>查看提交日志</a:t>
            </a:r>
            <a:endParaRPr lang="en-US" altLang="zh-CN" sz="2400"/>
          </a:p>
          <a:p>
            <a:r>
              <a:rPr lang="zh-CN" altLang="en-US" sz="2400"/>
              <a:t>命令形式：git log [option]（准备工作配置别名后可直接使用</a:t>
            </a:r>
            <a:r>
              <a:rPr lang="en-US" altLang="zh-CN" sz="2400"/>
              <a:t>git-log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options</a:t>
            </a:r>
            <a:endParaRPr lang="zh-CN" altLang="en-US" sz="2400"/>
          </a:p>
          <a:p>
            <a:r>
              <a:rPr lang="zh-CN" altLang="en-US" sz="2400"/>
              <a:t>   --all 显示所有分支</a:t>
            </a:r>
            <a:r>
              <a:rPr lang="en-US" altLang="zh-CN" sz="2400"/>
              <a:t>	</a:t>
            </a:r>
            <a:r>
              <a:rPr lang="zh-CN" altLang="en-US" sz="2400">
                <a:sym typeface="+mn-ea"/>
              </a:rPr>
              <a:t>   </a:t>
            </a:r>
            <a:r>
              <a:rPr lang="en-US" altLang="zh-CN" sz="2400">
                <a:sym typeface="+mn-ea"/>
              </a:rPr>
              <a:t>                          </a:t>
            </a:r>
            <a:r>
              <a:rPr lang="zh-CN" altLang="en-US" sz="2400">
                <a:sym typeface="+mn-ea"/>
              </a:rPr>
              <a:t>--abbrev-commit`使得输出的commitID更简短</a:t>
            </a:r>
            <a:endParaRPr lang="zh-CN" altLang="en-US" sz="2400"/>
          </a:p>
          <a:p>
            <a:r>
              <a:rPr lang="en-US" altLang="zh-CN" sz="2400"/>
              <a:t>	</a:t>
            </a:r>
            <a:endParaRPr lang="zh-CN" altLang="en-US" sz="2400"/>
          </a:p>
          <a:p>
            <a:r>
              <a:rPr lang="zh-CN" altLang="en-US" sz="2400"/>
              <a:t>   --pretty=oneline 将提交信息显示为一行</a:t>
            </a:r>
            <a:r>
              <a:rPr lang="zh-CN" altLang="en-US" sz="2400">
                <a:sym typeface="+mn-ea"/>
              </a:rPr>
              <a:t>   --graph`以图的形式显示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commondata" val="eyJoZGlkIjoiMmFkYzNmMGFiZGEyMDk3MmZkYTMzM2MzYmI4N2M3YWU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3609</Words>
  <Application>WPS 演示</Application>
  <PresentationFormat>宽屏</PresentationFormat>
  <Paragraphs>393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张博文</dc:creator>
  <cp:lastModifiedBy>WPS_1679916904</cp:lastModifiedBy>
  <cp:revision>10</cp:revision>
  <dcterms:created xsi:type="dcterms:W3CDTF">2023-10-12T10:48:00Z</dcterms:created>
  <dcterms:modified xsi:type="dcterms:W3CDTF">2023-10-14T08:34:46Z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507AE94024744D0BA7F3B47695CB29EB_12</vt:lpwstr>
  </property>
  <property fmtid="{D5CDD505-2E9C-101B-9397-08002B2CF9AE}" pid="3" name="KSOProductBuildVer">
    <vt:lpwstr>2052-12.1.0.15712</vt:lpwstr>
  </property>
</Properties>
</file>