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6" autoAdjust="0"/>
  </p:normalViewPr>
  <p:slideViewPr>
    <p:cSldViewPr snapToGrid="0" snapToObjects="1">
      <p:cViewPr>
        <p:scale>
          <a:sx n="134" d="100"/>
          <a:sy n="134" d="100"/>
        </p:scale>
        <p:origin x="-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07424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6461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14575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DC473-6C06-B049-9064-95E9B4BB311D}"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5237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DC473-6C06-B049-9064-95E9B4BB311D}" type="datetimeFigureOut">
              <a:rPr lang="en-US" smtClean="0"/>
              <a:t>9/10/13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193978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4DC473-6C06-B049-9064-95E9B4BB311D}"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269399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4DC473-6C06-B049-9064-95E9B4BB311D}" type="datetimeFigureOut">
              <a:rPr lang="en-US" smtClean="0"/>
              <a:t>9/10/13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7124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4DC473-6C06-B049-9064-95E9B4BB311D}" type="datetimeFigureOut">
              <a:rPr lang="en-US" smtClean="0"/>
              <a:t>9/10/13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69595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DC473-6C06-B049-9064-95E9B4BB311D}" type="datetimeFigureOut">
              <a:rPr lang="en-US" smtClean="0"/>
              <a:t>9/10/13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412120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DC473-6C06-B049-9064-95E9B4BB311D}"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371728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DC473-6C06-B049-9064-95E9B4BB311D}" type="datetimeFigureOut">
              <a:rPr lang="en-US" smtClean="0"/>
              <a:t>9/10/13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304C4-14F2-AB48-8812-91D45B3ED0D6}" type="slidenum">
              <a:rPr lang="en-US" smtClean="0"/>
              <a:t>‹#›</a:t>
            </a:fld>
            <a:endParaRPr lang="en-US"/>
          </a:p>
        </p:txBody>
      </p:sp>
    </p:spTree>
    <p:extLst>
      <p:ext uri="{BB962C8B-B14F-4D97-AF65-F5344CB8AC3E}">
        <p14:creationId xmlns:p14="http://schemas.microsoft.com/office/powerpoint/2010/main" val="28449011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DC473-6C06-B049-9064-95E9B4BB311D}" type="datetimeFigureOut">
              <a:rPr lang="en-US" smtClean="0"/>
              <a:t>9/10/13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304C4-14F2-AB48-8812-91D45B3ED0D6}" type="slidenum">
              <a:rPr lang="en-US" smtClean="0"/>
              <a:t>‹#›</a:t>
            </a:fld>
            <a:endParaRPr lang="en-US"/>
          </a:p>
        </p:txBody>
      </p:sp>
    </p:spTree>
    <p:extLst>
      <p:ext uri="{BB962C8B-B14F-4D97-AF65-F5344CB8AC3E}">
        <p14:creationId xmlns:p14="http://schemas.microsoft.com/office/powerpoint/2010/main" val="316270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err="1" smtClean="0"/>
              <a:t>Mange</a:t>
            </a:r>
            <a:r>
              <a:rPr lang="en-US" dirty="0" err="1" smtClean="0"/>
              <a:t>ment</a:t>
            </a:r>
            <a:r>
              <a:rPr lang="en-US" smtClean="0"/>
              <a:t> Case</a:t>
            </a:r>
            <a:endParaRPr lang="en-US" dirty="0"/>
          </a:p>
        </p:txBody>
      </p:sp>
      <p:sp>
        <p:nvSpPr>
          <p:cNvPr id="3" name="Subtitle 2"/>
          <p:cNvSpPr>
            <a:spLocks noGrp="1"/>
          </p:cNvSpPr>
          <p:nvPr>
            <p:ph type="subTitle" idx="1"/>
          </p:nvPr>
        </p:nvSpPr>
        <p:spPr/>
        <p:txBody>
          <a:bodyPr>
            <a:normAutofit/>
          </a:bodyPr>
          <a:lstStyle/>
          <a:p>
            <a:pPr algn="r"/>
            <a:endParaRPr lang="en-US" sz="2000" dirty="0" smtClean="0"/>
          </a:p>
          <a:p>
            <a:pPr algn="r"/>
            <a:r>
              <a:rPr lang="en-US" sz="2000" dirty="0" err="1" smtClean="0"/>
              <a:t>Jian</a:t>
            </a:r>
            <a:r>
              <a:rPr lang="en-US" sz="2000" dirty="0" smtClean="0"/>
              <a:t> Zhang, Lu Wang</a:t>
            </a:r>
            <a:endParaRPr lang="en-US" sz="2000" dirty="0"/>
          </a:p>
        </p:txBody>
      </p:sp>
    </p:spTree>
    <p:extLst>
      <p:ext uri="{BB962C8B-B14F-4D97-AF65-F5344CB8AC3E}">
        <p14:creationId xmlns:p14="http://schemas.microsoft.com/office/powerpoint/2010/main" val="109626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Involved personnel</a:t>
            </a:r>
            <a:endParaRPr lang="en-US" dirty="0"/>
          </a:p>
        </p:txBody>
      </p:sp>
      <p:sp>
        <p:nvSpPr>
          <p:cNvPr id="3" name="Content Placeholder 2"/>
          <p:cNvSpPr>
            <a:spLocks noGrp="1"/>
          </p:cNvSpPr>
          <p:nvPr>
            <p:ph idx="1"/>
          </p:nvPr>
        </p:nvSpPr>
        <p:spPr/>
        <p:txBody>
          <a:bodyPr/>
          <a:lstStyle/>
          <a:p>
            <a:r>
              <a:rPr lang="en-US" dirty="0" err="1" smtClean="0"/>
              <a:t>Jef</a:t>
            </a:r>
            <a:r>
              <a:rPr lang="en-US" dirty="0" smtClean="0"/>
              <a:t> </a:t>
            </a:r>
            <a:r>
              <a:rPr lang="en-US" dirty="0" err="1" smtClean="0"/>
              <a:t>Boeke</a:t>
            </a:r>
            <a:r>
              <a:rPr lang="en-US" dirty="0" smtClean="0"/>
              <a:t>, PI of the lab at John Hopkins.</a:t>
            </a:r>
          </a:p>
          <a:p>
            <a:r>
              <a:rPr lang="en-US" dirty="0" smtClean="0"/>
              <a:t>Daniel Yuan, whistleblower, former employee in </a:t>
            </a:r>
            <a:r>
              <a:rPr lang="en-US" dirty="0" err="1" smtClean="0"/>
              <a:t>Boeke’s</a:t>
            </a:r>
            <a:r>
              <a:rPr lang="en-US" dirty="0" smtClean="0"/>
              <a:t> lab, fired during the Nature paper submission period.</a:t>
            </a:r>
          </a:p>
          <a:p>
            <a:r>
              <a:rPr lang="en-US" dirty="0" smtClean="0"/>
              <a:t>Yu-Li Lin, first author of the Nature paper, former student in </a:t>
            </a:r>
            <a:r>
              <a:rPr lang="en-US" dirty="0" err="1" smtClean="0"/>
              <a:t>Boeke’s</a:t>
            </a:r>
            <a:r>
              <a:rPr lang="en-US" dirty="0" smtClean="0"/>
              <a:t> lab.</a:t>
            </a:r>
            <a:endParaRPr lang="en-US" dirty="0"/>
          </a:p>
          <a:p>
            <a:endParaRPr lang="en-US" dirty="0"/>
          </a:p>
        </p:txBody>
      </p:sp>
    </p:spTree>
    <p:extLst>
      <p:ext uri="{BB962C8B-B14F-4D97-AF65-F5344CB8AC3E}">
        <p14:creationId xmlns:p14="http://schemas.microsoft.com/office/powerpoint/2010/main" val="113433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the lab</a:t>
            </a:r>
            <a:endParaRPr lang="en-US" dirty="0"/>
          </a:p>
        </p:txBody>
      </p:sp>
      <p:sp>
        <p:nvSpPr>
          <p:cNvPr id="3" name="Content Placeholder 2"/>
          <p:cNvSpPr>
            <a:spLocks noGrp="1"/>
          </p:cNvSpPr>
          <p:nvPr>
            <p:ph idx="1"/>
          </p:nvPr>
        </p:nvSpPr>
        <p:spPr/>
        <p:txBody>
          <a:bodyPr/>
          <a:lstStyle/>
          <a:p>
            <a:r>
              <a:rPr lang="en-US" dirty="0" smtClean="0"/>
              <a:t>Develop methodology to find gene interaction</a:t>
            </a:r>
          </a:p>
          <a:p>
            <a:endParaRPr lang="en-US" dirty="0" smtClean="0"/>
          </a:p>
          <a:p>
            <a:r>
              <a:rPr lang="en-US" dirty="0" smtClean="0"/>
              <a:t>Used to be applied for yeast, now human genome.</a:t>
            </a:r>
          </a:p>
          <a:p>
            <a:endParaRPr lang="en-US" dirty="0"/>
          </a:p>
          <a:p>
            <a:r>
              <a:rPr lang="en-US" dirty="0" smtClean="0"/>
              <a:t>The Nature paper is claiming they find 878 gene interactions in human genome linked to cancer and cellular aging</a:t>
            </a:r>
            <a:endParaRPr lang="en-US" dirty="0"/>
          </a:p>
        </p:txBody>
      </p:sp>
    </p:spTree>
    <p:extLst>
      <p:ext uri="{BB962C8B-B14F-4D97-AF65-F5344CB8AC3E}">
        <p14:creationId xmlns:p14="http://schemas.microsoft.com/office/powerpoint/2010/main" val="392764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Yuan at the lab</a:t>
            </a:r>
            <a:endParaRPr lang="en-US" dirty="0"/>
          </a:p>
        </p:txBody>
      </p:sp>
      <p:sp>
        <p:nvSpPr>
          <p:cNvPr id="3" name="Content Placeholder 2"/>
          <p:cNvSpPr>
            <a:spLocks noGrp="1"/>
          </p:cNvSpPr>
          <p:nvPr>
            <p:ph idx="1"/>
          </p:nvPr>
        </p:nvSpPr>
        <p:spPr/>
        <p:txBody>
          <a:bodyPr/>
          <a:lstStyle/>
          <a:p>
            <a:r>
              <a:rPr lang="en-US" dirty="0" smtClean="0"/>
              <a:t>Point person analyzing experimental data</a:t>
            </a:r>
          </a:p>
          <a:p>
            <a:endParaRPr lang="en-US" dirty="0"/>
          </a:p>
          <a:p>
            <a:r>
              <a:rPr lang="en-US" dirty="0" smtClean="0"/>
              <a:t>Keep on doubting the methodology for years</a:t>
            </a:r>
          </a:p>
          <a:p>
            <a:endParaRPr lang="en-US" dirty="0"/>
          </a:p>
          <a:p>
            <a:r>
              <a:rPr lang="en-US" dirty="0" smtClean="0"/>
              <a:t>Slowly being forced out and finally fired</a:t>
            </a:r>
            <a:endParaRPr lang="en-US" dirty="0"/>
          </a:p>
        </p:txBody>
      </p:sp>
    </p:spTree>
    <p:extLst>
      <p:ext uri="{BB962C8B-B14F-4D97-AF65-F5344CB8AC3E}">
        <p14:creationId xmlns:p14="http://schemas.microsoft.com/office/powerpoint/2010/main" val="372902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Yuan’s criticism about the paper</a:t>
            </a:r>
            <a:endParaRPr lang="en-US" dirty="0"/>
          </a:p>
        </p:txBody>
      </p:sp>
      <p:sp>
        <p:nvSpPr>
          <p:cNvPr id="3" name="Content Placeholder 2"/>
          <p:cNvSpPr>
            <a:spLocks noGrp="1"/>
          </p:cNvSpPr>
          <p:nvPr>
            <p:ph idx="1"/>
          </p:nvPr>
        </p:nvSpPr>
        <p:spPr/>
        <p:txBody>
          <a:bodyPr>
            <a:normAutofit/>
          </a:bodyPr>
          <a:lstStyle/>
          <a:p>
            <a:r>
              <a:rPr lang="en-US" dirty="0" smtClean="0"/>
              <a:t>No evidence for more than a handful of 878 genetic interactions</a:t>
            </a:r>
          </a:p>
          <a:p>
            <a:r>
              <a:rPr lang="en-US" dirty="0" smtClean="0"/>
              <a:t>Threshold was too low</a:t>
            </a:r>
          </a:p>
          <a:p>
            <a:r>
              <a:rPr lang="en-US" dirty="0" smtClean="0"/>
              <a:t>Noise in the data is overwhelming</a:t>
            </a:r>
          </a:p>
          <a:p>
            <a:r>
              <a:rPr lang="en-US" dirty="0" smtClean="0"/>
              <a:t>Strength of claimed interactions is overstated</a:t>
            </a:r>
            <a:endParaRPr lang="en-US" dirty="0"/>
          </a:p>
          <a:p>
            <a:pPr marL="0" indent="0" algn="ctr">
              <a:buNone/>
            </a:pPr>
            <a:r>
              <a:rPr lang="en-US" sz="4000" dirty="0" smtClean="0"/>
              <a:t>No conclusion can be drawn with that methodology!</a:t>
            </a:r>
          </a:p>
          <a:p>
            <a:endParaRPr lang="en-US" dirty="0"/>
          </a:p>
          <a:p>
            <a:endParaRPr lang="en-US" dirty="0" smtClean="0"/>
          </a:p>
          <a:p>
            <a:endParaRPr lang="en-US" dirty="0"/>
          </a:p>
        </p:txBody>
      </p:sp>
    </p:spTree>
    <p:extLst>
      <p:ext uri="{BB962C8B-B14F-4D97-AF65-F5344CB8AC3E}">
        <p14:creationId xmlns:p14="http://schemas.microsoft.com/office/powerpoint/2010/main" val="25562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lstStyle/>
          <a:p>
            <a:r>
              <a:rPr lang="en-US" dirty="0" smtClean="0"/>
              <a:t>Lin, found suicide in the lab on the day that he’s supposed to have responded to </a:t>
            </a:r>
            <a:r>
              <a:rPr lang="en-US" dirty="0" err="1" smtClean="0"/>
              <a:t>yuan’s</a:t>
            </a:r>
            <a:r>
              <a:rPr lang="en-US" dirty="0"/>
              <a:t> </a:t>
            </a:r>
            <a:r>
              <a:rPr lang="en-US" dirty="0" smtClean="0"/>
              <a:t>criticisms.</a:t>
            </a:r>
          </a:p>
          <a:p>
            <a:r>
              <a:rPr lang="en-US" dirty="0" smtClean="0"/>
              <a:t>NIH refused to investigate into the case, claiming threat to the research dies with Lin.</a:t>
            </a:r>
          </a:p>
          <a:p>
            <a:r>
              <a:rPr lang="en-US" dirty="0" smtClean="0"/>
              <a:t>JHU refused to admit anything wrong on their part, only stating Yuan’s criticisms are given careful consideration and evaluation.</a:t>
            </a:r>
            <a:endParaRPr lang="en-US" dirty="0"/>
          </a:p>
        </p:txBody>
      </p:sp>
    </p:spTree>
    <p:extLst>
      <p:ext uri="{BB962C8B-B14F-4D97-AF65-F5344CB8AC3E}">
        <p14:creationId xmlns:p14="http://schemas.microsoft.com/office/powerpoint/2010/main" val="9203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Data Analysis</a:t>
            </a:r>
            <a:endParaRPr lang="en-US" dirty="0"/>
          </a:p>
        </p:txBody>
      </p:sp>
      <p:sp>
        <p:nvSpPr>
          <p:cNvPr id="3" name="Content Placeholder 2"/>
          <p:cNvSpPr>
            <a:spLocks noGrp="1"/>
          </p:cNvSpPr>
          <p:nvPr>
            <p:ph idx="1"/>
          </p:nvPr>
        </p:nvSpPr>
        <p:spPr/>
        <p:txBody>
          <a:bodyPr>
            <a:normAutofit/>
          </a:bodyPr>
          <a:lstStyle/>
          <a:p>
            <a:r>
              <a:rPr lang="en-US" sz="2800" dirty="0"/>
              <a:t>Data analysis refers to the process of systemically applying statistical and/or logical techniques to describe, illustrate, condense, and evaluate data. </a:t>
            </a:r>
            <a:r>
              <a:rPr lang="en-US" sz="2800" dirty="0" smtClean="0"/>
              <a:t>(citiprogram.org)</a:t>
            </a:r>
          </a:p>
          <a:p>
            <a:r>
              <a:rPr lang="en-US" sz="2800" dirty="0" smtClean="0"/>
              <a:t>Analysis methods need to be identified before the data acquisition. But the reality is that most people will select the method based on which method gives favorable results. This is not correct.</a:t>
            </a:r>
            <a:endParaRPr lang="en-US" sz="2800" dirty="0"/>
          </a:p>
        </p:txBody>
      </p:sp>
    </p:spTree>
    <p:extLst>
      <p:ext uri="{BB962C8B-B14F-4D97-AF65-F5344CB8AC3E}">
        <p14:creationId xmlns:p14="http://schemas.microsoft.com/office/powerpoint/2010/main" val="311525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Parties</a:t>
            </a:r>
            <a:endParaRPr lang="en-US" dirty="0"/>
          </a:p>
        </p:txBody>
      </p:sp>
      <p:sp>
        <p:nvSpPr>
          <p:cNvPr id="3" name="Content Placeholder 2"/>
          <p:cNvSpPr>
            <a:spLocks noGrp="1"/>
          </p:cNvSpPr>
          <p:nvPr>
            <p:ph idx="1"/>
          </p:nvPr>
        </p:nvSpPr>
        <p:spPr/>
        <p:txBody>
          <a:bodyPr>
            <a:normAutofit/>
          </a:bodyPr>
          <a:lstStyle/>
          <a:p>
            <a:r>
              <a:rPr lang="en-US" sz="2800" dirty="0" smtClean="0"/>
              <a:t>Yu-</a:t>
            </a:r>
            <a:r>
              <a:rPr lang="en-US" sz="2800" dirty="0" err="1" smtClean="0"/>
              <a:t>yi</a:t>
            </a:r>
            <a:r>
              <a:rPr lang="en-US" sz="2800" dirty="0" smtClean="0"/>
              <a:t> Lin, first author</a:t>
            </a:r>
          </a:p>
          <a:p>
            <a:r>
              <a:rPr lang="en-US" sz="2800" dirty="0" smtClean="0"/>
              <a:t>PI, </a:t>
            </a:r>
            <a:r>
              <a:rPr lang="en-US" sz="2800" dirty="0" err="1" smtClean="0"/>
              <a:t>Jef</a:t>
            </a:r>
            <a:r>
              <a:rPr lang="en-US" sz="2800" dirty="0" smtClean="0"/>
              <a:t> </a:t>
            </a:r>
            <a:r>
              <a:rPr lang="en-US" sz="2800" dirty="0" err="1" smtClean="0"/>
              <a:t>D.Boeke</a:t>
            </a:r>
            <a:endParaRPr lang="en-US" sz="2800" dirty="0" smtClean="0"/>
          </a:p>
          <a:p>
            <a:r>
              <a:rPr lang="en-US" sz="2800" dirty="0" smtClean="0"/>
              <a:t>Other co-authors of the paper</a:t>
            </a:r>
          </a:p>
          <a:p>
            <a:r>
              <a:rPr lang="en-US" sz="2800" dirty="0" smtClean="0"/>
              <a:t> Daniel Yuan, whistleblower</a:t>
            </a:r>
          </a:p>
          <a:p>
            <a:r>
              <a:rPr lang="en-US" sz="2800" dirty="0" smtClean="0"/>
              <a:t>Nature Editors</a:t>
            </a:r>
          </a:p>
          <a:p>
            <a:r>
              <a:rPr lang="en-US" sz="2800" dirty="0" smtClean="0"/>
              <a:t>NIH</a:t>
            </a:r>
          </a:p>
          <a:p>
            <a:r>
              <a:rPr lang="en-US" sz="2800" dirty="0" smtClean="0"/>
              <a:t>JHU</a:t>
            </a:r>
          </a:p>
          <a:p>
            <a:endParaRPr lang="en-US" sz="2800" dirty="0"/>
          </a:p>
        </p:txBody>
      </p:sp>
    </p:spTree>
    <p:extLst>
      <p:ext uri="{BB962C8B-B14F-4D97-AF65-F5344CB8AC3E}">
        <p14:creationId xmlns:p14="http://schemas.microsoft.com/office/powerpoint/2010/main" val="97964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sz="2400" dirty="0" smtClean="0"/>
              <a:t>Statistics is a possibility issue (false positive, false negative…), proof from statistics alone doesn’t mean the data is false or true. Lin also had other evidence from other experiments. Daniel Yuan could just recommend that Lin or other lab members to repeat the same array experiment, but not to force Lin to admit his mistakes.</a:t>
            </a:r>
          </a:p>
          <a:p>
            <a:r>
              <a:rPr lang="en-US" sz="2400" dirty="0" smtClean="0"/>
              <a:t>Data is data, PI can’t force his group to draw a conclusion when the data is not supportive.</a:t>
            </a:r>
            <a:endParaRPr lang="en-US" sz="2400" dirty="0"/>
          </a:p>
        </p:txBody>
      </p:sp>
    </p:spTree>
    <p:extLst>
      <p:ext uri="{BB962C8B-B14F-4D97-AF65-F5344CB8AC3E}">
        <p14:creationId xmlns:p14="http://schemas.microsoft.com/office/powerpoint/2010/main" val="1376562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TotalTime>
  <Words>317</Words>
  <Application>Microsoft Macintosh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Mangement Case</vt:lpstr>
      <vt:lpstr>Involved personnel</vt:lpstr>
      <vt:lpstr>Research at the lab</vt:lpstr>
      <vt:lpstr>Yuan at the lab</vt:lpstr>
      <vt:lpstr>Yuan’s criticism about the paper</vt:lpstr>
      <vt:lpstr>Outcome</vt:lpstr>
      <vt:lpstr>Rules of Data Analysis</vt:lpstr>
      <vt:lpstr>Parties</vt:lpstr>
      <vt:lpstr>Options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Wang</dc:creator>
  <cp:lastModifiedBy>Lu Wang</cp:lastModifiedBy>
  <cp:revision>20</cp:revision>
  <dcterms:created xsi:type="dcterms:W3CDTF">2013-09-09T17:21:53Z</dcterms:created>
  <dcterms:modified xsi:type="dcterms:W3CDTF">2013-09-10T19:16:00Z</dcterms:modified>
</cp:coreProperties>
</file>