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8" r:id="rId5"/>
    <p:sldId id="259" r:id="rId6"/>
    <p:sldId id="260" r:id="rId7"/>
    <p:sldId id="262" r:id="rId8"/>
    <p:sldId id="265" r:id="rId9"/>
    <p:sldId id="263" r:id="rId10"/>
    <p:sldId id="266"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0" autoAdjust="0"/>
    <p:restoredTop sz="94056" autoAdjust="0"/>
  </p:normalViewPr>
  <p:slideViewPr>
    <p:cSldViewPr snapToGrid="0" snapToObjects="1">
      <p:cViewPr varScale="1">
        <p:scale>
          <a:sx n="101" d="100"/>
          <a:sy n="101" d="100"/>
        </p:scale>
        <p:origin x="9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4DC473-6C06-B049-9064-95E9B4BB311D}" type="datetimeFigureOut">
              <a:rPr lang="en-US" smtClean="0"/>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07424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DC473-6C06-B049-9064-95E9B4BB311D}" type="datetimeFigureOut">
              <a:rPr lang="en-US" smtClean="0"/>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46461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DC473-6C06-B049-9064-95E9B4BB311D}" type="datetimeFigureOut">
              <a:rPr lang="en-US" smtClean="0"/>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414575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DC473-6C06-B049-9064-95E9B4BB311D}" type="datetimeFigureOut">
              <a:rPr lang="en-US" smtClean="0"/>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52375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DC473-6C06-B049-9064-95E9B4BB311D}" type="datetimeFigureOut">
              <a:rPr lang="en-US" smtClean="0"/>
              <a:t>9/11/2013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193978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4DC473-6C06-B049-9064-95E9B4BB311D}" type="datetimeFigureOut">
              <a:rPr lang="en-US" smtClean="0"/>
              <a:t>9/11/2013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269399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4DC473-6C06-B049-9064-95E9B4BB311D}" type="datetimeFigureOut">
              <a:rPr lang="en-US" smtClean="0"/>
              <a:t>9/11/2013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7124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4DC473-6C06-B049-9064-95E9B4BB311D}" type="datetimeFigureOut">
              <a:rPr lang="en-US" smtClean="0"/>
              <a:t>9/11/2013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69595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DC473-6C06-B049-9064-95E9B4BB311D}" type="datetimeFigureOut">
              <a:rPr lang="en-US" smtClean="0"/>
              <a:t>9/11/2013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412120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DC473-6C06-B049-9064-95E9B4BB311D}" type="datetimeFigureOut">
              <a:rPr lang="en-US" smtClean="0"/>
              <a:t>9/11/2013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71728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DC473-6C06-B049-9064-95E9B4BB311D}" type="datetimeFigureOut">
              <a:rPr lang="en-US" smtClean="0"/>
              <a:t>9/11/2013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284490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DC473-6C06-B049-9064-95E9B4BB311D}" type="datetimeFigureOut">
              <a:rPr lang="en-US" smtClean="0"/>
              <a:t>9/11/2013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304C4-14F2-AB48-8812-91D45B3ED0D6}" type="slidenum">
              <a:rPr lang="en-US" smtClean="0"/>
              <a:t>‹#›</a:t>
            </a:fld>
            <a:endParaRPr lang="en-US"/>
          </a:p>
        </p:txBody>
      </p:sp>
    </p:spTree>
    <p:extLst>
      <p:ext uri="{BB962C8B-B14F-4D97-AF65-F5344CB8AC3E}">
        <p14:creationId xmlns:p14="http://schemas.microsoft.com/office/powerpoint/2010/main" val="3162705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Management Case</a:t>
            </a:r>
            <a:endParaRPr lang="en-US" dirty="0"/>
          </a:p>
        </p:txBody>
      </p:sp>
      <p:sp>
        <p:nvSpPr>
          <p:cNvPr id="3" name="Subtitle 2"/>
          <p:cNvSpPr>
            <a:spLocks noGrp="1"/>
          </p:cNvSpPr>
          <p:nvPr>
            <p:ph type="subTitle" idx="1"/>
          </p:nvPr>
        </p:nvSpPr>
        <p:spPr/>
        <p:txBody>
          <a:bodyPr>
            <a:normAutofit/>
          </a:bodyPr>
          <a:lstStyle/>
          <a:p>
            <a:pPr algn="r"/>
            <a:endParaRPr lang="en-US" sz="2000" dirty="0" smtClean="0"/>
          </a:p>
          <a:p>
            <a:pPr algn="r"/>
            <a:r>
              <a:rPr lang="en-US" sz="2000" dirty="0" err="1" smtClean="0"/>
              <a:t>Jian</a:t>
            </a:r>
            <a:r>
              <a:rPr lang="en-US" sz="2000" dirty="0" smtClean="0"/>
              <a:t> Zhang, Lu Wang</a:t>
            </a:r>
            <a:endParaRPr lang="en-US" sz="2000" dirty="0"/>
          </a:p>
        </p:txBody>
      </p:sp>
    </p:spTree>
    <p:extLst>
      <p:ext uri="{BB962C8B-B14F-4D97-AF65-F5344CB8AC3E}">
        <p14:creationId xmlns:p14="http://schemas.microsoft.com/office/powerpoint/2010/main" val="109626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r>
              <a:rPr lang="en-US" sz="2300" u="sng" dirty="0" smtClean="0"/>
              <a:t>After the publication:</a:t>
            </a:r>
            <a:endParaRPr lang="en-US" sz="2300" dirty="0" smtClean="0"/>
          </a:p>
          <a:p>
            <a:pPr marL="0" indent="0">
              <a:buNone/>
            </a:pPr>
            <a:r>
              <a:rPr lang="en-US" sz="2300" dirty="0"/>
              <a:t> </a:t>
            </a:r>
            <a:r>
              <a:rPr lang="en-US" sz="2300" dirty="0" smtClean="0"/>
              <a:t>   1. </a:t>
            </a:r>
            <a:r>
              <a:rPr lang="en-US" sz="2300" b="1" dirty="0" smtClean="0"/>
              <a:t>What the lab and Yu-</a:t>
            </a:r>
            <a:r>
              <a:rPr lang="en-US" sz="2300" b="1" dirty="0" err="1" smtClean="0"/>
              <a:t>yi</a:t>
            </a:r>
            <a:r>
              <a:rPr lang="en-US" sz="2300" b="1" dirty="0" smtClean="0"/>
              <a:t> Lin should do</a:t>
            </a:r>
            <a:r>
              <a:rPr lang="en-US" sz="2300" dirty="0" smtClean="0"/>
              <a:t>: consider Yuan’s idea carefully, then the lab needs to repeat the experiment with the correct statistic method. If the data is still not supportive, they can use other experiments to confirm the hypothesis of the paper.</a:t>
            </a:r>
          </a:p>
          <a:p>
            <a:pPr marL="0" indent="0">
              <a:buNone/>
            </a:pPr>
            <a:r>
              <a:rPr lang="en-US" sz="2300" dirty="0" smtClean="0"/>
              <a:t>    2. </a:t>
            </a:r>
            <a:r>
              <a:rPr lang="en-US" sz="2300" b="1" dirty="0" smtClean="0"/>
              <a:t>What Yuan should do</a:t>
            </a:r>
            <a:r>
              <a:rPr lang="en-US" sz="2300" dirty="0" smtClean="0"/>
              <a:t>:  Yuan should report to PI first if he think the paper is problematic and discuss with Yu-</a:t>
            </a:r>
            <a:r>
              <a:rPr lang="en-US" sz="2300" dirty="0" err="1" smtClean="0"/>
              <a:t>yi</a:t>
            </a:r>
            <a:r>
              <a:rPr lang="en-US" sz="2300" dirty="0" smtClean="0"/>
              <a:t> Lin. If nobody cares about his criticism, then he can send the critique to </a:t>
            </a:r>
            <a:r>
              <a:rPr lang="en-US" sz="2300" i="1" dirty="0" smtClean="0"/>
              <a:t>Nature</a:t>
            </a:r>
            <a:r>
              <a:rPr lang="en-US" sz="2300" dirty="0" smtClean="0"/>
              <a:t> or NIH.</a:t>
            </a:r>
          </a:p>
          <a:p>
            <a:pPr marL="0" indent="0">
              <a:buNone/>
            </a:pPr>
            <a:r>
              <a:rPr lang="en-US" sz="2300" dirty="0"/>
              <a:t> </a:t>
            </a:r>
            <a:r>
              <a:rPr lang="en-US" sz="2300" dirty="0" smtClean="0"/>
              <a:t>   3. </a:t>
            </a:r>
            <a:r>
              <a:rPr lang="en-US" sz="2300" b="1" dirty="0" smtClean="0"/>
              <a:t>What </a:t>
            </a:r>
            <a:r>
              <a:rPr lang="en-US" sz="2300" b="1" i="1" dirty="0" smtClean="0"/>
              <a:t>Nature</a:t>
            </a:r>
            <a:r>
              <a:rPr lang="en-US" sz="2300" b="1" dirty="0" smtClean="0"/>
              <a:t> and JHU, NIH should do</a:t>
            </a:r>
            <a:r>
              <a:rPr lang="en-US" sz="2300" dirty="0" smtClean="0"/>
              <a:t>: </a:t>
            </a:r>
            <a:r>
              <a:rPr lang="en-US" sz="2300" i="1" dirty="0" smtClean="0"/>
              <a:t>Nature</a:t>
            </a:r>
            <a:r>
              <a:rPr lang="en-US" sz="2300" dirty="0" smtClean="0"/>
              <a:t> should publish the critique, ask the PI to repeat the experiment with correct method and revise the paper. If the conclusion is still wrong, then </a:t>
            </a:r>
            <a:r>
              <a:rPr lang="en-US" sz="2300" i="1" dirty="0" smtClean="0"/>
              <a:t>Natur</a:t>
            </a:r>
            <a:r>
              <a:rPr lang="en-US" sz="2300" dirty="0" smtClean="0"/>
              <a:t>e needs to retract the paper.</a:t>
            </a:r>
            <a:endParaRPr lang="en-US" sz="2300" dirty="0"/>
          </a:p>
        </p:txBody>
      </p:sp>
    </p:spTree>
    <p:extLst>
      <p:ext uri="{BB962C8B-B14F-4D97-AF65-F5344CB8AC3E}">
        <p14:creationId xmlns:p14="http://schemas.microsoft.com/office/powerpoint/2010/main" val="209985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r>
              <a:rPr lang="en-US" dirty="0"/>
              <a:t>s</a:t>
            </a:r>
          </a:p>
        </p:txBody>
      </p:sp>
      <p:sp>
        <p:nvSpPr>
          <p:cNvPr id="3" name="Content Placeholder 2"/>
          <p:cNvSpPr>
            <a:spLocks noGrp="1"/>
          </p:cNvSpPr>
          <p:nvPr>
            <p:ph idx="1"/>
          </p:nvPr>
        </p:nvSpPr>
        <p:spPr/>
        <p:txBody>
          <a:bodyPr/>
          <a:lstStyle/>
          <a:p>
            <a:r>
              <a:rPr lang="en-US" dirty="0" smtClean="0"/>
              <a:t>Lin, committed suicide in the lab on the day that he</a:t>
            </a:r>
            <a:r>
              <a:rPr lang="en-US" dirty="0"/>
              <a:t> </a:t>
            </a:r>
            <a:r>
              <a:rPr lang="en-US" dirty="0" smtClean="0"/>
              <a:t>was supposed to have responded to </a:t>
            </a:r>
            <a:r>
              <a:rPr lang="en-US" dirty="0"/>
              <a:t>Y</a:t>
            </a:r>
            <a:r>
              <a:rPr lang="en-US" dirty="0" smtClean="0"/>
              <a:t>uan’s criticisms.</a:t>
            </a:r>
          </a:p>
          <a:p>
            <a:r>
              <a:rPr lang="en-US" dirty="0" smtClean="0"/>
              <a:t>NIH refused to investigate into the case, claiming threat to the research died with Lin.</a:t>
            </a:r>
          </a:p>
          <a:p>
            <a:r>
              <a:rPr lang="en-US" dirty="0" smtClean="0"/>
              <a:t>JHU refused to admit anything wrong on their part, only stating Yuan’s criticisms were given careful consideration and evaluation.</a:t>
            </a:r>
            <a:endParaRPr lang="en-US" dirty="0"/>
          </a:p>
        </p:txBody>
      </p:sp>
    </p:spTree>
    <p:extLst>
      <p:ext uri="{BB962C8B-B14F-4D97-AF65-F5344CB8AC3E}">
        <p14:creationId xmlns:p14="http://schemas.microsoft.com/office/powerpoint/2010/main" val="9203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 y="1483704"/>
            <a:ext cx="8490857" cy="2757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34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Involved personnel</a:t>
            </a:r>
            <a:endParaRPr lang="en-US" dirty="0"/>
          </a:p>
        </p:txBody>
      </p:sp>
      <p:sp>
        <p:nvSpPr>
          <p:cNvPr id="3" name="Content Placeholder 2"/>
          <p:cNvSpPr>
            <a:spLocks noGrp="1"/>
          </p:cNvSpPr>
          <p:nvPr>
            <p:ph idx="1"/>
          </p:nvPr>
        </p:nvSpPr>
        <p:spPr/>
        <p:txBody>
          <a:bodyPr/>
          <a:lstStyle/>
          <a:p>
            <a:r>
              <a:rPr lang="en-US" dirty="0" err="1" smtClean="0"/>
              <a:t>Jef</a:t>
            </a:r>
            <a:r>
              <a:rPr lang="en-US" dirty="0" smtClean="0"/>
              <a:t> </a:t>
            </a:r>
            <a:r>
              <a:rPr lang="en-US" dirty="0" err="1" smtClean="0"/>
              <a:t>Boeke</a:t>
            </a:r>
            <a:r>
              <a:rPr lang="en-US" dirty="0" smtClean="0"/>
              <a:t>, PI of a lab at John Hopkins.</a:t>
            </a:r>
          </a:p>
          <a:p>
            <a:r>
              <a:rPr lang="en-US" dirty="0" smtClean="0"/>
              <a:t>Daniel Yuan, whistleblower, former employee in </a:t>
            </a:r>
            <a:r>
              <a:rPr lang="en-US" dirty="0" err="1" smtClean="0"/>
              <a:t>Boeke’s</a:t>
            </a:r>
            <a:r>
              <a:rPr lang="en-US" dirty="0" smtClean="0"/>
              <a:t> lab, fired during the </a:t>
            </a:r>
            <a:r>
              <a:rPr lang="en-US" i="1" dirty="0" smtClean="0"/>
              <a:t>Nature</a:t>
            </a:r>
            <a:r>
              <a:rPr lang="en-US" dirty="0" smtClean="0"/>
              <a:t> paper submission period.</a:t>
            </a:r>
          </a:p>
          <a:p>
            <a:r>
              <a:rPr lang="en-US" dirty="0" smtClean="0"/>
              <a:t>Yu-Li Lin, first author of the </a:t>
            </a:r>
            <a:r>
              <a:rPr lang="en-US" i="1" dirty="0" smtClean="0"/>
              <a:t>Nature</a:t>
            </a:r>
            <a:r>
              <a:rPr lang="en-US" dirty="0" smtClean="0"/>
              <a:t> paper, former student in </a:t>
            </a:r>
            <a:r>
              <a:rPr lang="en-US" dirty="0" err="1" smtClean="0"/>
              <a:t>Boeke’s</a:t>
            </a:r>
            <a:r>
              <a:rPr lang="en-US" dirty="0" smtClean="0"/>
              <a:t> lab.</a:t>
            </a:r>
            <a:endParaRPr lang="en-US" dirty="0"/>
          </a:p>
          <a:p>
            <a:endParaRPr lang="en-US" dirty="0"/>
          </a:p>
        </p:txBody>
      </p:sp>
    </p:spTree>
    <p:extLst>
      <p:ext uri="{BB962C8B-B14F-4D97-AF65-F5344CB8AC3E}">
        <p14:creationId xmlns:p14="http://schemas.microsoft.com/office/powerpoint/2010/main" val="113433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the lab</a:t>
            </a:r>
            <a:endParaRPr lang="en-US" dirty="0"/>
          </a:p>
        </p:txBody>
      </p:sp>
      <p:sp>
        <p:nvSpPr>
          <p:cNvPr id="3" name="Content Placeholder 2"/>
          <p:cNvSpPr>
            <a:spLocks noGrp="1"/>
          </p:cNvSpPr>
          <p:nvPr>
            <p:ph idx="1"/>
          </p:nvPr>
        </p:nvSpPr>
        <p:spPr/>
        <p:txBody>
          <a:bodyPr/>
          <a:lstStyle/>
          <a:p>
            <a:r>
              <a:rPr lang="en-US" dirty="0" smtClean="0"/>
              <a:t>Develop methodology to find gene interaction</a:t>
            </a:r>
          </a:p>
          <a:p>
            <a:endParaRPr lang="en-US" dirty="0" smtClean="0"/>
          </a:p>
          <a:p>
            <a:r>
              <a:rPr lang="en-US" dirty="0" smtClean="0"/>
              <a:t>Developed for yeast genetics, now applied to human genome.</a:t>
            </a:r>
          </a:p>
          <a:p>
            <a:endParaRPr lang="en-US" dirty="0"/>
          </a:p>
          <a:p>
            <a:r>
              <a:rPr lang="en-US" dirty="0" smtClean="0"/>
              <a:t>The </a:t>
            </a:r>
            <a:r>
              <a:rPr lang="en-US" i="1" dirty="0" smtClean="0"/>
              <a:t>Nature</a:t>
            </a:r>
            <a:r>
              <a:rPr lang="en-US" dirty="0" smtClean="0"/>
              <a:t> paper claims 878 gene interactions in human genome linked to cancer and cellular aging.</a:t>
            </a:r>
            <a:endParaRPr lang="en-US" dirty="0"/>
          </a:p>
        </p:txBody>
      </p:sp>
    </p:spTree>
    <p:extLst>
      <p:ext uri="{BB962C8B-B14F-4D97-AF65-F5344CB8AC3E}">
        <p14:creationId xmlns:p14="http://schemas.microsoft.com/office/powerpoint/2010/main" val="392764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Yuan at the lab</a:t>
            </a:r>
            <a:endParaRPr lang="en-US" dirty="0"/>
          </a:p>
        </p:txBody>
      </p:sp>
      <p:sp>
        <p:nvSpPr>
          <p:cNvPr id="3" name="Content Placeholder 2"/>
          <p:cNvSpPr>
            <a:spLocks noGrp="1"/>
          </p:cNvSpPr>
          <p:nvPr>
            <p:ph idx="1"/>
          </p:nvPr>
        </p:nvSpPr>
        <p:spPr/>
        <p:txBody>
          <a:bodyPr/>
          <a:lstStyle/>
          <a:p>
            <a:r>
              <a:rPr lang="en-US" dirty="0" smtClean="0"/>
              <a:t>Point person analyzing experimental data</a:t>
            </a:r>
          </a:p>
          <a:p>
            <a:endParaRPr lang="en-US" dirty="0"/>
          </a:p>
          <a:p>
            <a:r>
              <a:rPr lang="en-US" dirty="0" smtClean="0"/>
              <a:t>Raised doubts about the methodology for years</a:t>
            </a:r>
          </a:p>
          <a:p>
            <a:endParaRPr lang="en-US" dirty="0"/>
          </a:p>
          <a:p>
            <a:r>
              <a:rPr lang="en-US" dirty="0" smtClean="0"/>
              <a:t>Slowly forced out and finally fired</a:t>
            </a:r>
            <a:endParaRPr lang="en-US" dirty="0"/>
          </a:p>
        </p:txBody>
      </p:sp>
    </p:spTree>
    <p:extLst>
      <p:ext uri="{BB962C8B-B14F-4D97-AF65-F5344CB8AC3E}">
        <p14:creationId xmlns:p14="http://schemas.microsoft.com/office/powerpoint/2010/main" val="372902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Yuan’s criticism about the paper</a:t>
            </a:r>
            <a:endParaRPr lang="en-US" dirty="0"/>
          </a:p>
        </p:txBody>
      </p:sp>
      <p:sp>
        <p:nvSpPr>
          <p:cNvPr id="3" name="Content Placeholder 2"/>
          <p:cNvSpPr>
            <a:spLocks noGrp="1"/>
          </p:cNvSpPr>
          <p:nvPr>
            <p:ph idx="1"/>
          </p:nvPr>
        </p:nvSpPr>
        <p:spPr/>
        <p:txBody>
          <a:bodyPr>
            <a:normAutofit/>
          </a:bodyPr>
          <a:lstStyle/>
          <a:p>
            <a:r>
              <a:rPr lang="en-US" dirty="0" smtClean="0"/>
              <a:t>No evidence for more than a handful of 878 genetic interactions</a:t>
            </a:r>
          </a:p>
          <a:p>
            <a:r>
              <a:rPr lang="en-US" dirty="0" smtClean="0"/>
              <a:t>Threshold is too low</a:t>
            </a:r>
          </a:p>
          <a:p>
            <a:r>
              <a:rPr lang="en-US" dirty="0" smtClean="0"/>
              <a:t>Noise in the data is overwhelming</a:t>
            </a:r>
          </a:p>
          <a:p>
            <a:r>
              <a:rPr lang="en-US" dirty="0" smtClean="0"/>
              <a:t>Strength of claimed interactions is overstated</a:t>
            </a:r>
            <a:endParaRPr lang="en-US" dirty="0"/>
          </a:p>
          <a:p>
            <a:pPr marL="0" indent="0" algn="ctr">
              <a:buNone/>
            </a:pPr>
            <a:r>
              <a:rPr lang="en-US" sz="4000" dirty="0" smtClean="0"/>
              <a:t>No conclusion can be drawn with that methodology!</a:t>
            </a:r>
          </a:p>
          <a:p>
            <a:endParaRPr lang="en-US" dirty="0"/>
          </a:p>
          <a:p>
            <a:endParaRPr lang="en-US" dirty="0" smtClean="0"/>
          </a:p>
          <a:p>
            <a:endParaRPr lang="en-US" dirty="0"/>
          </a:p>
        </p:txBody>
      </p:sp>
    </p:spTree>
    <p:extLst>
      <p:ext uri="{BB962C8B-B14F-4D97-AF65-F5344CB8AC3E}">
        <p14:creationId xmlns:p14="http://schemas.microsoft.com/office/powerpoint/2010/main" val="25562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Parties</a:t>
            </a:r>
            <a:endParaRPr lang="en-US" dirty="0"/>
          </a:p>
        </p:txBody>
      </p:sp>
      <p:sp>
        <p:nvSpPr>
          <p:cNvPr id="3" name="Content Placeholder 2"/>
          <p:cNvSpPr>
            <a:spLocks noGrp="1"/>
          </p:cNvSpPr>
          <p:nvPr>
            <p:ph idx="1"/>
          </p:nvPr>
        </p:nvSpPr>
        <p:spPr/>
        <p:txBody>
          <a:bodyPr>
            <a:normAutofit/>
          </a:bodyPr>
          <a:lstStyle/>
          <a:p>
            <a:r>
              <a:rPr lang="en-US" sz="2800" dirty="0" smtClean="0"/>
              <a:t>Yu-</a:t>
            </a:r>
            <a:r>
              <a:rPr lang="en-US" sz="2800" dirty="0" err="1" smtClean="0"/>
              <a:t>yi</a:t>
            </a:r>
            <a:r>
              <a:rPr lang="en-US" sz="2800" dirty="0" smtClean="0"/>
              <a:t> Lin, first author</a:t>
            </a:r>
          </a:p>
          <a:p>
            <a:r>
              <a:rPr lang="en-US" sz="2800" dirty="0" smtClean="0"/>
              <a:t>PI, </a:t>
            </a:r>
            <a:r>
              <a:rPr lang="en-US" sz="2800" dirty="0" err="1" smtClean="0"/>
              <a:t>Jef</a:t>
            </a:r>
            <a:r>
              <a:rPr lang="en-US" sz="2800" dirty="0" smtClean="0"/>
              <a:t> </a:t>
            </a:r>
            <a:r>
              <a:rPr lang="en-US" sz="2800" dirty="0" err="1" smtClean="0"/>
              <a:t>D.Boeke</a:t>
            </a:r>
            <a:endParaRPr lang="en-US" sz="2800" dirty="0" smtClean="0"/>
          </a:p>
          <a:p>
            <a:r>
              <a:rPr lang="en-US" sz="2800" dirty="0" smtClean="0"/>
              <a:t>Other co-authors of the paper</a:t>
            </a:r>
          </a:p>
          <a:p>
            <a:r>
              <a:rPr lang="en-US" sz="2800" dirty="0" smtClean="0"/>
              <a:t> Daniel Yuan, whistleblower</a:t>
            </a:r>
          </a:p>
          <a:p>
            <a:r>
              <a:rPr lang="en-US" sz="2800" dirty="0" smtClean="0"/>
              <a:t>Nature Editors</a:t>
            </a:r>
          </a:p>
          <a:p>
            <a:r>
              <a:rPr lang="en-US" sz="2800" dirty="0" smtClean="0"/>
              <a:t>NIH</a:t>
            </a:r>
          </a:p>
          <a:p>
            <a:r>
              <a:rPr lang="en-US" sz="2800" dirty="0" smtClean="0"/>
              <a:t>JHU</a:t>
            </a:r>
          </a:p>
          <a:p>
            <a:endParaRPr lang="en-US" sz="2800" dirty="0"/>
          </a:p>
        </p:txBody>
      </p:sp>
    </p:spTree>
    <p:extLst>
      <p:ext uri="{BB962C8B-B14F-4D97-AF65-F5344CB8AC3E}">
        <p14:creationId xmlns:p14="http://schemas.microsoft.com/office/powerpoint/2010/main" val="97964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Data Analysis</a:t>
            </a:r>
            <a:endParaRPr lang="en-US" dirty="0"/>
          </a:p>
        </p:txBody>
      </p:sp>
      <p:sp>
        <p:nvSpPr>
          <p:cNvPr id="3" name="Content Placeholder 2"/>
          <p:cNvSpPr>
            <a:spLocks noGrp="1"/>
          </p:cNvSpPr>
          <p:nvPr>
            <p:ph idx="1"/>
          </p:nvPr>
        </p:nvSpPr>
        <p:spPr/>
        <p:txBody>
          <a:bodyPr>
            <a:normAutofit/>
          </a:bodyPr>
          <a:lstStyle/>
          <a:p>
            <a:r>
              <a:rPr lang="en-US" sz="2800" dirty="0"/>
              <a:t>Data analysis refers to the process of systemically applying statistical and/or logical techniques to describe, illustrate, condense, and evaluate data. </a:t>
            </a:r>
            <a:r>
              <a:rPr lang="en-US" sz="2800" dirty="0" smtClean="0"/>
              <a:t>(citiprogram.org)</a:t>
            </a:r>
          </a:p>
          <a:p>
            <a:r>
              <a:rPr lang="en-US" sz="2800" dirty="0" smtClean="0"/>
              <a:t>Analysis methods need to be identified before the data acquisition. But the reality is that most people will select the method based on which method gives favorable results. In this case, the threshold of significant values should be defined before the experiment.</a:t>
            </a:r>
            <a:endParaRPr lang="en-US" sz="2800" dirty="0"/>
          </a:p>
        </p:txBody>
      </p:sp>
    </p:spTree>
    <p:extLst>
      <p:ext uri="{BB962C8B-B14F-4D97-AF65-F5344CB8AC3E}">
        <p14:creationId xmlns:p14="http://schemas.microsoft.com/office/powerpoint/2010/main" val="311525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Bottom line: Statistics is a possibility issue (false positive, false negative…), proof from statistics alone doesn’t mean the data is false or true. Lin also had other evidence from other experiments. </a:t>
            </a:r>
          </a:p>
          <a:p>
            <a:r>
              <a:rPr lang="en-US" sz="2400" u="sng" dirty="0" smtClean="0"/>
              <a:t>Before the publication of the nature paper: </a:t>
            </a:r>
          </a:p>
          <a:p>
            <a:pPr marL="0" indent="0">
              <a:buNone/>
            </a:pPr>
            <a:r>
              <a:rPr lang="en-US" sz="2400" dirty="0" smtClean="0"/>
              <a:t>     1. </a:t>
            </a:r>
            <a:r>
              <a:rPr lang="en-US" sz="2400" b="1" dirty="0" smtClean="0"/>
              <a:t>What the lab and Yu-</a:t>
            </a:r>
            <a:r>
              <a:rPr lang="en-US" sz="2400" b="1" dirty="0" err="1" smtClean="0"/>
              <a:t>yi</a:t>
            </a:r>
            <a:r>
              <a:rPr lang="en-US" sz="2400" b="1" dirty="0" smtClean="0"/>
              <a:t> Lin should do</a:t>
            </a:r>
            <a:r>
              <a:rPr lang="en-US" sz="2400" dirty="0" smtClean="0"/>
              <a:t>:  decide the analysis method ahead and confirm the logic of the method along with professional statisticians. Then there will be no critique on the analysis.</a:t>
            </a:r>
          </a:p>
          <a:p>
            <a:pPr marL="0" indent="0">
              <a:buNone/>
            </a:pPr>
            <a:r>
              <a:rPr lang="en-US" sz="2400" dirty="0"/>
              <a:t> </a:t>
            </a:r>
            <a:r>
              <a:rPr lang="en-US" sz="2400" dirty="0" smtClean="0"/>
              <a:t>    2. </a:t>
            </a:r>
            <a:r>
              <a:rPr lang="en-US" sz="2400" b="1" dirty="0" smtClean="0"/>
              <a:t>What Yuan should do</a:t>
            </a:r>
            <a:r>
              <a:rPr lang="en-US" sz="2400" dirty="0" smtClean="0"/>
              <a:t>: if he think the method is problematic, then he needs come up with a better method, or he can summarize the problems  and report to NIH or university.</a:t>
            </a:r>
            <a:endParaRPr lang="en-US" sz="2400" dirty="0"/>
          </a:p>
        </p:txBody>
      </p:sp>
    </p:spTree>
    <p:extLst>
      <p:ext uri="{BB962C8B-B14F-4D97-AF65-F5344CB8AC3E}">
        <p14:creationId xmlns:p14="http://schemas.microsoft.com/office/powerpoint/2010/main" val="1376562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442</TotalTime>
  <Words>498</Words>
  <Application>Microsoft Office PowerPoint</Application>
  <PresentationFormat>全屏显示(4:3)</PresentationFormat>
  <Paragraphs>51</Paragraphs>
  <Slides>11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Arial</vt:lpstr>
      <vt:lpstr>Calibri</vt:lpstr>
      <vt:lpstr>Office Theme</vt:lpstr>
      <vt:lpstr>Data Management Case</vt:lpstr>
      <vt:lpstr>PowerPoint 演示文稿</vt:lpstr>
      <vt:lpstr>Involved personnel</vt:lpstr>
      <vt:lpstr>Research at the lab</vt:lpstr>
      <vt:lpstr>Yuan at the lab</vt:lpstr>
      <vt:lpstr>Yuan’s criticism about the paper</vt:lpstr>
      <vt:lpstr>Parties</vt:lpstr>
      <vt:lpstr>Rules of Data Analysis</vt:lpstr>
      <vt:lpstr>Options</vt:lpstr>
      <vt:lpstr>Options</vt:lpstr>
      <vt:lpstr>Outcomes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 Wang</dc:creator>
  <cp:lastModifiedBy>Lu</cp:lastModifiedBy>
  <cp:revision>31</cp:revision>
  <dcterms:created xsi:type="dcterms:W3CDTF">2013-09-09T17:21:53Z</dcterms:created>
  <dcterms:modified xsi:type="dcterms:W3CDTF">2013-09-11T22:59:15Z</dcterms:modified>
</cp:coreProperties>
</file>